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91" r:id="rId12"/>
    <p:sldId id="292" r:id="rId13"/>
    <p:sldId id="299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290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/>
              <a:pPr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167357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70323" y="2924944"/>
            <a:ext cx="595547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Ütközési elmélet</a:t>
            </a:r>
          </a:p>
          <a:p>
            <a:pPr algn="ctr"/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Nyomásfüggő </a:t>
            </a:r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reakciók</a:t>
            </a:r>
          </a:p>
          <a:p>
            <a:endParaRPr lang="hu-HU" sz="4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5" y="4706574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gyakorlat</a:t>
            </a:r>
            <a:endParaRPr lang="hu-HU" sz="32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Arial" pitchFamily="34" charset="0"/>
                <a:cs typeface="Arial" pitchFamily="34" charset="0"/>
              </a:rPr>
              <a:t>1. feladat:</a:t>
            </a:r>
          </a:p>
          <a:p>
            <a:pPr marL="914400" lvl="1" indent="-457200" algn="just">
              <a:buFont typeface="+mj-lt"/>
              <a:buAutoNum type="alphaLcParenR" startAt="3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Határozzuk meg a reakció sebességi együtthatóját!</a:t>
            </a:r>
          </a:p>
          <a:p>
            <a:pPr marL="914400" lvl="1" indent="-457200" algn="just">
              <a:buAutoNum type="alphaLcParenR" startAt="3"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218" name="Object 0"/>
          <p:cNvGraphicFramePr>
            <a:graphicFrameLocks noChangeAspect="1"/>
          </p:cNvGraphicFramePr>
          <p:nvPr/>
        </p:nvGraphicFramePr>
        <p:xfrm>
          <a:off x="2339752" y="2736205"/>
          <a:ext cx="4478337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1447560" imgH="431640" progId="Equation.3">
                  <p:embed/>
                </p:oleObj>
              </mc:Choice>
              <mc:Fallback>
                <p:oleObj name="Equation" r:id="rId3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736205"/>
                        <a:ext cx="4478337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31640" y="4293096"/>
          <a:ext cx="66611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2908080" imgH="228600" progId="Equation.3">
                  <p:embed/>
                </p:oleObj>
              </mc:Choice>
              <mc:Fallback>
                <p:oleObj name="Equation" r:id="rId5" imgW="290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293096"/>
                        <a:ext cx="66611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339752" y="5373216"/>
          <a:ext cx="4450548" cy="93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1346040" imgH="266400" progId="Equation.3">
                  <p:embed/>
                </p:oleObj>
              </mc:Choice>
              <mc:Fallback>
                <p:oleObj name="Equation" r:id="rId7" imgW="13460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373216"/>
                        <a:ext cx="4450548" cy="93732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32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Bizonyos reakciók sebessége változik a nyomással</a:t>
                </a: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Gyakori jelölés: A + B (</a:t>
                </a:r>
                <a:r>
                  <a:rPr lang="hu-H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M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→ P (</a:t>
                </a:r>
                <a:r>
                  <a:rPr lang="hu-H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M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Leírás: </a:t>
                </a:r>
                <a:r>
                  <a:rPr lang="hu-HU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Lindemann-modell</a:t>
                </a:r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nyomásfüggést két 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értékkel fogjuk leírni:</a:t>
                </a:r>
              </a:p>
              <a:p>
                <a:pPr lvl="1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nulla nyomásra extrapolált sebességi eh.</a:t>
                </a:r>
              </a:p>
              <a:p>
                <a:pPr lvl="1"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végtelen nyomásra extrapolált seb. eh.</a:t>
                </a:r>
              </a:p>
              <a:p>
                <a:pPr lvl="1">
                  <a:spcBef>
                    <a:spcPts val="1200"/>
                  </a:spcBef>
                </a:pPr>
                <a:endParaRPr lang="hu-HU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650" t="-1693" r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2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nyomásfüggése</a:t>
                </a:r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630073" y="5517232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 smtClean="0"/>
              <a:t>p</a:t>
            </a:r>
            <a:endParaRPr lang="en-US" i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09934" y="1467348"/>
            <a:ext cx="417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/>
              <a:t>k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0476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nyomásfüggése</a:t>
                </a:r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4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7630073" y="5517232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 smtClean="0"/>
              <a:t>p</a:t>
            </a:r>
            <a:endParaRPr lang="en-US" i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09934" y="1467348"/>
            <a:ext cx="417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/>
              <a:t>k</a:t>
            </a:r>
            <a:endParaRPr lang="en-US" i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7477857" y="1988840"/>
                <a:ext cx="7980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857" y="1988840"/>
                <a:ext cx="798039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1979712" y="2573615"/>
                <a:ext cx="13579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3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73615"/>
                <a:ext cx="1357936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327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Unimolekulás reakcióra: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Energiának kell felhalmozódni</a:t>
                </a:r>
              </a:p>
              <a:p>
                <a:pPr lvl="1">
                  <a:spcBef>
                    <a:spcPts val="1200"/>
                  </a:spcBef>
                  <a:spcAft>
                    <a:spcPts val="30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A*: gerjesztett állapot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680520"/>
              </a:xfrm>
              <a:blipFill rotWithShape="0">
                <a:blip r:embed="rId2"/>
                <a:stretch>
                  <a:fillRect l="-1333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047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reakciósebesség kifejezéséhez írjuk fel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!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groupCh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  <a:blipFill rotWithShape="0">
                <a:blip r:embed="rId2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44626" y="4528241"/>
                <a:ext cx="237872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6" y="4528241"/>
                <a:ext cx="2378728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>
            <a:stCxn id="4" idx="3"/>
            <a:endCxn id="7" idx="1"/>
          </p:cNvCxnSpPr>
          <p:nvPr/>
        </p:nvCxnSpPr>
        <p:spPr>
          <a:xfrm>
            <a:off x="2923354" y="4992952"/>
            <a:ext cx="171311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4636470" y="4731342"/>
                <a:ext cx="42874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800" dirty="0" err="1" smtClean="0"/>
                  <a:t>-ra</a:t>
                </a:r>
                <a:r>
                  <a:rPr lang="hu-HU" sz="2800" dirty="0" smtClean="0"/>
                  <a:t> alkalmazzunk </a:t>
                </a:r>
                <a:r>
                  <a:rPr lang="hu-HU" sz="2800" dirty="0" err="1" smtClean="0"/>
                  <a:t>qssa-t</a:t>
                </a:r>
                <a:r>
                  <a:rPr lang="hu-HU" sz="2800" dirty="0" smtClean="0"/>
                  <a:t>!</a:t>
                </a:r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70" y="4731342"/>
                <a:ext cx="4287456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465" r="-17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/>
              <p:cNvSpPr txBox="1"/>
              <p:nvPr/>
            </p:nvSpPr>
            <p:spPr>
              <a:xfrm>
                <a:off x="1144679" y="5640102"/>
                <a:ext cx="712938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679" y="5640102"/>
                <a:ext cx="7129388" cy="9294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92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artalom helye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2800" dirty="0" smtClean="0"/>
              </a:p>
            </p:txBody>
          </p:sp>
        </mc:Choice>
        <mc:Fallback>
          <p:sp>
            <p:nvSpPr>
              <p:cNvPr id="4" name="Tartalom helye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1532640" y="5475092"/>
                <a:ext cx="237872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40" y="5475092"/>
                <a:ext cx="2378728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3779912" y="5445224"/>
                <a:ext cx="2528577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445224"/>
                <a:ext cx="2528577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6304326" y="5678193"/>
                <a:ext cx="17370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uni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26" y="5678193"/>
                <a:ext cx="1737014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abadkézi sokszög 17"/>
          <p:cNvSpPr/>
          <p:nvPr/>
        </p:nvSpPr>
        <p:spPr>
          <a:xfrm>
            <a:off x="4299045" y="5402747"/>
            <a:ext cx="1935548" cy="1175474"/>
          </a:xfrm>
          <a:custGeom>
            <a:avLst/>
            <a:gdLst>
              <a:gd name="connsiteX0" fmla="*/ 1255594 w 1935548"/>
              <a:gd name="connsiteY0" fmla="*/ 15414 h 1175474"/>
              <a:gd name="connsiteX1" fmla="*/ 1255594 w 1935548"/>
              <a:gd name="connsiteY1" fmla="*/ 15414 h 1175474"/>
              <a:gd name="connsiteX2" fmla="*/ 1132764 w 1935548"/>
              <a:gd name="connsiteY2" fmla="*/ 29062 h 1175474"/>
              <a:gd name="connsiteX3" fmla="*/ 54591 w 1935548"/>
              <a:gd name="connsiteY3" fmla="*/ 56357 h 1175474"/>
              <a:gd name="connsiteX4" fmla="*/ 27295 w 1935548"/>
              <a:gd name="connsiteY4" fmla="*/ 97301 h 1175474"/>
              <a:gd name="connsiteX5" fmla="*/ 0 w 1935548"/>
              <a:gd name="connsiteY5" fmla="*/ 220131 h 1175474"/>
              <a:gd name="connsiteX6" fmla="*/ 13648 w 1935548"/>
              <a:gd name="connsiteY6" fmla="*/ 1038996 h 1175474"/>
              <a:gd name="connsiteX7" fmla="*/ 27295 w 1935548"/>
              <a:gd name="connsiteY7" fmla="*/ 1107235 h 1175474"/>
              <a:gd name="connsiteX8" fmla="*/ 109182 w 1935548"/>
              <a:gd name="connsiteY8" fmla="*/ 1148178 h 1175474"/>
              <a:gd name="connsiteX9" fmla="*/ 696036 w 1935548"/>
              <a:gd name="connsiteY9" fmla="*/ 1148178 h 1175474"/>
              <a:gd name="connsiteX10" fmla="*/ 736979 w 1935548"/>
              <a:gd name="connsiteY10" fmla="*/ 1161826 h 1175474"/>
              <a:gd name="connsiteX11" fmla="*/ 805218 w 1935548"/>
              <a:gd name="connsiteY11" fmla="*/ 1175474 h 1175474"/>
              <a:gd name="connsiteX12" fmla="*/ 1815152 w 1935548"/>
              <a:gd name="connsiteY12" fmla="*/ 1161826 h 1175474"/>
              <a:gd name="connsiteX13" fmla="*/ 1883391 w 1935548"/>
              <a:gd name="connsiteY13" fmla="*/ 1107235 h 1175474"/>
              <a:gd name="connsiteX14" fmla="*/ 1924334 w 1935548"/>
              <a:gd name="connsiteY14" fmla="*/ 970757 h 1175474"/>
              <a:gd name="connsiteX15" fmla="*/ 1883391 w 1935548"/>
              <a:gd name="connsiteY15" fmla="*/ 602268 h 1175474"/>
              <a:gd name="connsiteX16" fmla="*/ 1842448 w 1935548"/>
              <a:gd name="connsiteY16" fmla="*/ 574972 h 1175474"/>
              <a:gd name="connsiteX17" fmla="*/ 1801504 w 1935548"/>
              <a:gd name="connsiteY17" fmla="*/ 561325 h 1175474"/>
              <a:gd name="connsiteX18" fmla="*/ 1637731 w 1935548"/>
              <a:gd name="connsiteY18" fmla="*/ 574972 h 1175474"/>
              <a:gd name="connsiteX19" fmla="*/ 1310185 w 1935548"/>
              <a:gd name="connsiteY19" fmla="*/ 561325 h 1175474"/>
              <a:gd name="connsiteX20" fmla="*/ 1296537 w 1935548"/>
              <a:gd name="connsiteY20" fmla="*/ 506734 h 1175474"/>
              <a:gd name="connsiteX21" fmla="*/ 1282889 w 1935548"/>
              <a:gd name="connsiteY21" fmla="*/ 465790 h 1175474"/>
              <a:gd name="connsiteX22" fmla="*/ 1255594 w 1935548"/>
              <a:gd name="connsiteY22" fmla="*/ 15414 h 117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35548" h="1175474">
                <a:moveTo>
                  <a:pt x="1255594" y="15414"/>
                </a:moveTo>
                <a:lnTo>
                  <a:pt x="1255594" y="15414"/>
                </a:lnTo>
                <a:cubicBezTo>
                  <a:pt x="1214651" y="19963"/>
                  <a:pt x="1173948" y="28093"/>
                  <a:pt x="1132764" y="29062"/>
                </a:cubicBezTo>
                <a:cubicBezTo>
                  <a:pt x="45941" y="54635"/>
                  <a:pt x="425030" y="-67117"/>
                  <a:pt x="54591" y="56357"/>
                </a:cubicBezTo>
                <a:cubicBezTo>
                  <a:pt x="45492" y="70005"/>
                  <a:pt x="34631" y="82630"/>
                  <a:pt x="27295" y="97301"/>
                </a:cubicBezTo>
                <a:cubicBezTo>
                  <a:pt x="10498" y="130896"/>
                  <a:pt x="5241" y="188687"/>
                  <a:pt x="0" y="220131"/>
                </a:cubicBezTo>
                <a:cubicBezTo>
                  <a:pt x="4549" y="493086"/>
                  <a:pt x="5252" y="766132"/>
                  <a:pt x="13648" y="1038996"/>
                </a:cubicBezTo>
                <a:cubicBezTo>
                  <a:pt x="14361" y="1062182"/>
                  <a:pt x="15786" y="1087095"/>
                  <a:pt x="27295" y="1107235"/>
                </a:cubicBezTo>
                <a:cubicBezTo>
                  <a:pt x="39746" y="1129024"/>
                  <a:pt x="88165" y="1141173"/>
                  <a:pt x="109182" y="1148178"/>
                </a:cubicBezTo>
                <a:cubicBezTo>
                  <a:pt x="347880" y="1108397"/>
                  <a:pt x="219884" y="1124371"/>
                  <a:pt x="696036" y="1148178"/>
                </a:cubicBezTo>
                <a:cubicBezTo>
                  <a:pt x="710404" y="1148896"/>
                  <a:pt x="723023" y="1158337"/>
                  <a:pt x="736979" y="1161826"/>
                </a:cubicBezTo>
                <a:cubicBezTo>
                  <a:pt x="759483" y="1167452"/>
                  <a:pt x="782472" y="1170925"/>
                  <a:pt x="805218" y="1175474"/>
                </a:cubicBezTo>
                <a:lnTo>
                  <a:pt x="1815152" y="1161826"/>
                </a:lnTo>
                <a:cubicBezTo>
                  <a:pt x="1853413" y="1160832"/>
                  <a:pt x="1868915" y="1139805"/>
                  <a:pt x="1883391" y="1107235"/>
                </a:cubicBezTo>
                <a:cubicBezTo>
                  <a:pt x="1902377" y="1064517"/>
                  <a:pt x="1912992" y="1016125"/>
                  <a:pt x="1924334" y="970757"/>
                </a:cubicBezTo>
                <a:cubicBezTo>
                  <a:pt x="1922736" y="932398"/>
                  <a:pt x="1969390" y="688268"/>
                  <a:pt x="1883391" y="602268"/>
                </a:cubicBezTo>
                <a:cubicBezTo>
                  <a:pt x="1871793" y="590670"/>
                  <a:pt x="1857119" y="582307"/>
                  <a:pt x="1842448" y="574972"/>
                </a:cubicBezTo>
                <a:cubicBezTo>
                  <a:pt x="1829581" y="568538"/>
                  <a:pt x="1815152" y="565874"/>
                  <a:pt x="1801504" y="561325"/>
                </a:cubicBezTo>
                <a:cubicBezTo>
                  <a:pt x="1746913" y="565874"/>
                  <a:pt x="1692511" y="574972"/>
                  <a:pt x="1637731" y="574972"/>
                </a:cubicBezTo>
                <a:cubicBezTo>
                  <a:pt x="1528454" y="574972"/>
                  <a:pt x="1417340" y="582756"/>
                  <a:pt x="1310185" y="561325"/>
                </a:cubicBezTo>
                <a:cubicBezTo>
                  <a:pt x="1291792" y="557646"/>
                  <a:pt x="1301690" y="524769"/>
                  <a:pt x="1296537" y="506734"/>
                </a:cubicBezTo>
                <a:cubicBezTo>
                  <a:pt x="1292585" y="492901"/>
                  <a:pt x="1283312" y="480170"/>
                  <a:pt x="1282889" y="465790"/>
                </a:cubicBezTo>
                <a:cubicBezTo>
                  <a:pt x="1278743" y="324824"/>
                  <a:pt x="1260143" y="90477"/>
                  <a:pt x="1255594" y="1541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Görbe összekötő 20"/>
          <p:cNvCxnSpPr>
            <a:stCxn id="18" idx="12"/>
            <a:endCxn id="7" idx="2"/>
          </p:cNvCxnSpPr>
          <p:nvPr/>
        </p:nvCxnSpPr>
        <p:spPr>
          <a:xfrm flipV="1">
            <a:off x="6114197" y="6201413"/>
            <a:ext cx="1058636" cy="363160"/>
          </a:xfrm>
          <a:prstGeom prst="curved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39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kis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NAGY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Ha </a:t>
                </a:r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den>
                    </m:f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  <a:blipFill rotWithShape="0">
                <a:blip r:embed="rId2"/>
                <a:stretch>
                  <a:fillRect l="-1704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930942" y="1268760"/>
                <a:ext cx="3282116" cy="99988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uni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942" y="1268760"/>
                <a:ext cx="3282116" cy="9998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1331640" y="2996952"/>
            <a:ext cx="10801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églalap 5"/>
          <p:cNvSpPr/>
          <p:nvPr/>
        </p:nvSpPr>
        <p:spPr>
          <a:xfrm>
            <a:off x="5580112" y="3789040"/>
            <a:ext cx="1728192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zövegdoboz 6"/>
          <p:cNvSpPr txBox="1"/>
          <p:nvPr/>
        </p:nvSpPr>
        <p:spPr>
          <a:xfrm>
            <a:off x="7524328" y="3636022"/>
            <a:ext cx="13147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Másod-</a:t>
            </a:r>
            <a:br>
              <a:rPr lang="hu-HU" sz="2800" b="1" dirty="0" smtClean="0">
                <a:solidFill>
                  <a:srgbClr val="FF0000"/>
                </a:solidFill>
              </a:rPr>
            </a:br>
            <a:r>
              <a:rPr lang="hu-HU" sz="2800" b="1" dirty="0" smtClean="0">
                <a:solidFill>
                  <a:srgbClr val="FF0000"/>
                </a:solidFill>
              </a:rPr>
              <a:t>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343734" y="5229200"/>
            <a:ext cx="121204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4788024" y="6021288"/>
            <a:ext cx="122413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zövegdoboz 9"/>
          <p:cNvSpPr txBox="1"/>
          <p:nvPr/>
        </p:nvSpPr>
        <p:spPr>
          <a:xfrm>
            <a:off x="6298062" y="6083714"/>
            <a:ext cx="1665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Elsőrendű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Tetszőleges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(tehát tetszőleges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esetén: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  <a:blipFill rotWithShape="0">
                <a:blip r:embed="rId2"/>
                <a:stretch>
                  <a:fillRect l="-1333" t="-9346" b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843808" y="2780928"/>
                <a:ext cx="3205429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uni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780928"/>
                <a:ext cx="3205429" cy="10604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1783479" y="4586607"/>
            <a:ext cx="5797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Ahol			, a redukált nyomás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22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52292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Bi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molekulás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reakcióra: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(asszociációs r.)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többletenergiát valaminek el kell vinnie</a:t>
                </a:r>
              </a:p>
              <a:p>
                <a:pPr lvl="1"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AB*: gerjesztett átmeneti állapot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spcBef>
                    <a:spcPts val="30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Hasonló összefüggéseket várhatunk, csak itt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szerepe kicsit más lesz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5229200"/>
              </a:xfrm>
              <a:blipFill rotWithShape="0">
                <a:blip r:embed="rId2"/>
                <a:stretch>
                  <a:fillRect l="-1481" t="-1166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659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555" y="1916832"/>
            <a:ext cx="6880889" cy="389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reakciósebesség kifejezéséhez írjuk fel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!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  <a:blipFill rotWithShape="0">
                <a:blip r:embed="rId2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44626" y="4528241"/>
                <a:ext cx="3204595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6" y="4528241"/>
                <a:ext cx="3204595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>
            <a:stCxn id="4" idx="3"/>
            <a:endCxn id="7" idx="1"/>
          </p:cNvCxnSpPr>
          <p:nvPr/>
        </p:nvCxnSpPr>
        <p:spPr>
          <a:xfrm>
            <a:off x="3749221" y="4992952"/>
            <a:ext cx="887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4636470" y="4731342"/>
                <a:ext cx="45316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AB</m:t>
                            </m:r>
                          </m:e>
                          <m:sup>
                            <m: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800" dirty="0" err="1" smtClean="0"/>
                  <a:t>-ra</a:t>
                </a:r>
                <a:r>
                  <a:rPr lang="hu-HU" sz="2800" dirty="0" smtClean="0"/>
                  <a:t> alkalmazzunk </a:t>
                </a:r>
                <a:r>
                  <a:rPr lang="hu-HU" sz="2800" dirty="0" err="1" smtClean="0"/>
                  <a:t>qssa-t</a:t>
                </a:r>
                <a:r>
                  <a:rPr lang="hu-HU" sz="2800" dirty="0" smtClean="0"/>
                  <a:t>!</a:t>
                </a:r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70" y="4731342"/>
                <a:ext cx="4531625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465" r="-161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/>
              <p:cNvSpPr txBox="1"/>
              <p:nvPr/>
            </p:nvSpPr>
            <p:spPr>
              <a:xfrm>
                <a:off x="885221" y="5659170"/>
                <a:ext cx="7825027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21" y="5659170"/>
                <a:ext cx="7825027" cy="9294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02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artalom helye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hu-HU" sz="2800" dirty="0" smtClean="0"/>
              </a:p>
            </p:txBody>
          </p:sp>
        </mc:Choice>
        <mc:Fallback>
          <p:sp>
            <p:nvSpPr>
              <p:cNvPr id="4" name="Tartalom helye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834883" y="5475092"/>
                <a:ext cx="3204595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83" y="5475092"/>
                <a:ext cx="3204595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3779912" y="5445224"/>
                <a:ext cx="2959913" cy="1009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445224"/>
                <a:ext cx="2959913" cy="10094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6592016" y="5688336"/>
                <a:ext cx="20413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bi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016" y="5688336"/>
                <a:ext cx="2041392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abadkézi sokszög 17"/>
          <p:cNvSpPr/>
          <p:nvPr/>
        </p:nvSpPr>
        <p:spPr>
          <a:xfrm>
            <a:off x="4187286" y="5431344"/>
            <a:ext cx="2256922" cy="1175474"/>
          </a:xfrm>
          <a:custGeom>
            <a:avLst/>
            <a:gdLst>
              <a:gd name="connsiteX0" fmla="*/ 1255594 w 1935548"/>
              <a:gd name="connsiteY0" fmla="*/ 15414 h 1175474"/>
              <a:gd name="connsiteX1" fmla="*/ 1255594 w 1935548"/>
              <a:gd name="connsiteY1" fmla="*/ 15414 h 1175474"/>
              <a:gd name="connsiteX2" fmla="*/ 1132764 w 1935548"/>
              <a:gd name="connsiteY2" fmla="*/ 29062 h 1175474"/>
              <a:gd name="connsiteX3" fmla="*/ 54591 w 1935548"/>
              <a:gd name="connsiteY3" fmla="*/ 56357 h 1175474"/>
              <a:gd name="connsiteX4" fmla="*/ 27295 w 1935548"/>
              <a:gd name="connsiteY4" fmla="*/ 97301 h 1175474"/>
              <a:gd name="connsiteX5" fmla="*/ 0 w 1935548"/>
              <a:gd name="connsiteY5" fmla="*/ 220131 h 1175474"/>
              <a:gd name="connsiteX6" fmla="*/ 13648 w 1935548"/>
              <a:gd name="connsiteY6" fmla="*/ 1038996 h 1175474"/>
              <a:gd name="connsiteX7" fmla="*/ 27295 w 1935548"/>
              <a:gd name="connsiteY7" fmla="*/ 1107235 h 1175474"/>
              <a:gd name="connsiteX8" fmla="*/ 109182 w 1935548"/>
              <a:gd name="connsiteY8" fmla="*/ 1148178 h 1175474"/>
              <a:gd name="connsiteX9" fmla="*/ 696036 w 1935548"/>
              <a:gd name="connsiteY9" fmla="*/ 1148178 h 1175474"/>
              <a:gd name="connsiteX10" fmla="*/ 736979 w 1935548"/>
              <a:gd name="connsiteY10" fmla="*/ 1161826 h 1175474"/>
              <a:gd name="connsiteX11" fmla="*/ 805218 w 1935548"/>
              <a:gd name="connsiteY11" fmla="*/ 1175474 h 1175474"/>
              <a:gd name="connsiteX12" fmla="*/ 1815152 w 1935548"/>
              <a:gd name="connsiteY12" fmla="*/ 1161826 h 1175474"/>
              <a:gd name="connsiteX13" fmla="*/ 1883391 w 1935548"/>
              <a:gd name="connsiteY13" fmla="*/ 1107235 h 1175474"/>
              <a:gd name="connsiteX14" fmla="*/ 1924334 w 1935548"/>
              <a:gd name="connsiteY14" fmla="*/ 970757 h 1175474"/>
              <a:gd name="connsiteX15" fmla="*/ 1883391 w 1935548"/>
              <a:gd name="connsiteY15" fmla="*/ 602268 h 1175474"/>
              <a:gd name="connsiteX16" fmla="*/ 1842448 w 1935548"/>
              <a:gd name="connsiteY16" fmla="*/ 574972 h 1175474"/>
              <a:gd name="connsiteX17" fmla="*/ 1801504 w 1935548"/>
              <a:gd name="connsiteY17" fmla="*/ 561325 h 1175474"/>
              <a:gd name="connsiteX18" fmla="*/ 1637731 w 1935548"/>
              <a:gd name="connsiteY18" fmla="*/ 574972 h 1175474"/>
              <a:gd name="connsiteX19" fmla="*/ 1310185 w 1935548"/>
              <a:gd name="connsiteY19" fmla="*/ 561325 h 1175474"/>
              <a:gd name="connsiteX20" fmla="*/ 1296537 w 1935548"/>
              <a:gd name="connsiteY20" fmla="*/ 506734 h 1175474"/>
              <a:gd name="connsiteX21" fmla="*/ 1282889 w 1935548"/>
              <a:gd name="connsiteY21" fmla="*/ 465790 h 1175474"/>
              <a:gd name="connsiteX22" fmla="*/ 1255594 w 1935548"/>
              <a:gd name="connsiteY22" fmla="*/ 15414 h 117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35548" h="1175474">
                <a:moveTo>
                  <a:pt x="1255594" y="15414"/>
                </a:moveTo>
                <a:lnTo>
                  <a:pt x="1255594" y="15414"/>
                </a:lnTo>
                <a:cubicBezTo>
                  <a:pt x="1214651" y="19963"/>
                  <a:pt x="1173948" y="28093"/>
                  <a:pt x="1132764" y="29062"/>
                </a:cubicBezTo>
                <a:cubicBezTo>
                  <a:pt x="45941" y="54635"/>
                  <a:pt x="425030" y="-67117"/>
                  <a:pt x="54591" y="56357"/>
                </a:cubicBezTo>
                <a:cubicBezTo>
                  <a:pt x="45492" y="70005"/>
                  <a:pt x="34631" y="82630"/>
                  <a:pt x="27295" y="97301"/>
                </a:cubicBezTo>
                <a:cubicBezTo>
                  <a:pt x="10498" y="130896"/>
                  <a:pt x="5241" y="188687"/>
                  <a:pt x="0" y="220131"/>
                </a:cubicBezTo>
                <a:cubicBezTo>
                  <a:pt x="4549" y="493086"/>
                  <a:pt x="5252" y="766132"/>
                  <a:pt x="13648" y="1038996"/>
                </a:cubicBezTo>
                <a:cubicBezTo>
                  <a:pt x="14361" y="1062182"/>
                  <a:pt x="15786" y="1087095"/>
                  <a:pt x="27295" y="1107235"/>
                </a:cubicBezTo>
                <a:cubicBezTo>
                  <a:pt x="39746" y="1129024"/>
                  <a:pt x="88165" y="1141173"/>
                  <a:pt x="109182" y="1148178"/>
                </a:cubicBezTo>
                <a:cubicBezTo>
                  <a:pt x="347880" y="1108397"/>
                  <a:pt x="219884" y="1124371"/>
                  <a:pt x="696036" y="1148178"/>
                </a:cubicBezTo>
                <a:cubicBezTo>
                  <a:pt x="710404" y="1148896"/>
                  <a:pt x="723023" y="1158337"/>
                  <a:pt x="736979" y="1161826"/>
                </a:cubicBezTo>
                <a:cubicBezTo>
                  <a:pt x="759483" y="1167452"/>
                  <a:pt x="782472" y="1170925"/>
                  <a:pt x="805218" y="1175474"/>
                </a:cubicBezTo>
                <a:lnTo>
                  <a:pt x="1815152" y="1161826"/>
                </a:lnTo>
                <a:cubicBezTo>
                  <a:pt x="1853413" y="1160832"/>
                  <a:pt x="1868915" y="1139805"/>
                  <a:pt x="1883391" y="1107235"/>
                </a:cubicBezTo>
                <a:cubicBezTo>
                  <a:pt x="1902377" y="1064517"/>
                  <a:pt x="1912992" y="1016125"/>
                  <a:pt x="1924334" y="970757"/>
                </a:cubicBezTo>
                <a:cubicBezTo>
                  <a:pt x="1922736" y="932398"/>
                  <a:pt x="1969390" y="688268"/>
                  <a:pt x="1883391" y="602268"/>
                </a:cubicBezTo>
                <a:cubicBezTo>
                  <a:pt x="1871793" y="590670"/>
                  <a:pt x="1857119" y="582307"/>
                  <a:pt x="1842448" y="574972"/>
                </a:cubicBezTo>
                <a:cubicBezTo>
                  <a:pt x="1829581" y="568538"/>
                  <a:pt x="1815152" y="565874"/>
                  <a:pt x="1801504" y="561325"/>
                </a:cubicBezTo>
                <a:cubicBezTo>
                  <a:pt x="1746913" y="565874"/>
                  <a:pt x="1692511" y="574972"/>
                  <a:pt x="1637731" y="574972"/>
                </a:cubicBezTo>
                <a:cubicBezTo>
                  <a:pt x="1528454" y="574972"/>
                  <a:pt x="1417340" y="582756"/>
                  <a:pt x="1310185" y="561325"/>
                </a:cubicBezTo>
                <a:cubicBezTo>
                  <a:pt x="1291792" y="557646"/>
                  <a:pt x="1301690" y="524769"/>
                  <a:pt x="1296537" y="506734"/>
                </a:cubicBezTo>
                <a:cubicBezTo>
                  <a:pt x="1292585" y="492901"/>
                  <a:pt x="1283312" y="480170"/>
                  <a:pt x="1282889" y="465790"/>
                </a:cubicBezTo>
                <a:cubicBezTo>
                  <a:pt x="1278743" y="324824"/>
                  <a:pt x="1260143" y="90477"/>
                  <a:pt x="1255594" y="1541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zabadkézi sokszög 24"/>
          <p:cNvSpPr/>
          <p:nvPr/>
        </p:nvSpPr>
        <p:spPr>
          <a:xfrm>
            <a:off x="6401150" y="6211556"/>
            <a:ext cx="907154" cy="319187"/>
          </a:xfrm>
          <a:custGeom>
            <a:avLst/>
            <a:gdLst>
              <a:gd name="connsiteX0" fmla="*/ 0 w 818865"/>
              <a:gd name="connsiteY0" fmla="*/ 245660 h 259307"/>
              <a:gd name="connsiteX1" fmla="*/ 450376 w 818865"/>
              <a:gd name="connsiteY1" fmla="*/ 232012 h 259307"/>
              <a:gd name="connsiteX2" fmla="*/ 818865 w 818865"/>
              <a:gd name="connsiteY2" fmla="*/ 0 h 25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8865" h="259307">
                <a:moveTo>
                  <a:pt x="0" y="245660"/>
                </a:moveTo>
                <a:cubicBezTo>
                  <a:pt x="156949" y="259307"/>
                  <a:pt x="313899" y="272955"/>
                  <a:pt x="450376" y="232012"/>
                </a:cubicBezTo>
                <a:cubicBezTo>
                  <a:pt x="586853" y="191069"/>
                  <a:pt x="702859" y="95534"/>
                  <a:pt x="81886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8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kis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NAGY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Ha </a:t>
                </a:r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den>
                    </m:f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</m:d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  <a:blipFill rotWithShape="0">
                <a:blip r:embed="rId2"/>
                <a:stretch>
                  <a:fillRect l="-1704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930942" y="1268760"/>
                <a:ext cx="3088859" cy="99988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942" y="1268760"/>
                <a:ext cx="3088859" cy="9998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1331640" y="2996952"/>
            <a:ext cx="10801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églalap 5"/>
          <p:cNvSpPr/>
          <p:nvPr/>
        </p:nvSpPr>
        <p:spPr>
          <a:xfrm>
            <a:off x="5868144" y="3769584"/>
            <a:ext cx="209492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zövegdoboz 6"/>
          <p:cNvSpPr txBox="1"/>
          <p:nvPr/>
        </p:nvSpPr>
        <p:spPr>
          <a:xfrm>
            <a:off x="5861248" y="440066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Harmadrendű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343734" y="5229200"/>
            <a:ext cx="121204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4788024" y="6083714"/>
            <a:ext cx="1510038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zövegdoboz 9"/>
          <p:cNvSpPr txBox="1"/>
          <p:nvPr/>
        </p:nvSpPr>
        <p:spPr>
          <a:xfrm>
            <a:off x="6444208" y="6146140"/>
            <a:ext cx="2086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Másodrendű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6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Tetszőleges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(tehát tetszőleges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esetén: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  <a:blipFill rotWithShape="0">
                <a:blip r:embed="rId2"/>
                <a:stretch>
                  <a:fillRect l="-1333" t="-9346" b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843808" y="2780928"/>
                <a:ext cx="3038717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bi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780928"/>
                <a:ext cx="3038717" cy="10604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1783479" y="4586607"/>
            <a:ext cx="5797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Ahol			, a redukált nyomás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84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68052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Feladat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Metilgyökök rekombinációjának sebességi együtthatóját vizsgáljuk: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+ CH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(+ M) → C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(+ M)</a:t>
            </a:r>
            <a:endParaRPr lang="hu-HU" sz="3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Mekkora a fenti </a:t>
            </a:r>
            <a:r>
              <a:rPr lang="hu-HU" sz="3100" dirty="0" err="1">
                <a:latin typeface="Arial" panose="020B0604020202020204" pitchFamily="34" charset="0"/>
                <a:cs typeface="Arial" panose="020B0604020202020204" pitchFamily="34" charset="0"/>
              </a:rPr>
              <a:t>bimolekulás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reakció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sebességi együtthatója a </a:t>
            </a:r>
            <a:r>
              <a:rPr lang="hu-HU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szerint 800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K hőmérsékleten és 5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kPa nyomáson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, amennyiben ismertek a reakció 0 és végtelen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nagy nyomásra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extrapolált sebességi együtthatóinak a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kiterjesztett </a:t>
            </a:r>
            <a:r>
              <a:rPr lang="hu-HU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Arrhenius-egyenlet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alapján megadott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paraméterei?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= 1,27∙10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r>
              <a:rPr lang="hu-HU" sz="31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−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7,00;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= 2,76 kJ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31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1,81∙10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0;       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kJ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  <a:endParaRPr lang="hu-HU" sz="31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1,27∙10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−7,00;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2,76 kJ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4800"/>
                  </a:spcAft>
                  <a:buNone/>
                </a:pP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1,81∙10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0;      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 kJ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endParaRPr lang="hu-HU" sz="2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42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=4,00∙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=1,81∙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291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3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0,005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8,314∙800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cm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=7,52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−7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dm</m:t>
                              </m:r>
                            </m:e>
                            <m:sup>
                              <m: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4,00∙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20</m:t>
                              </m:r>
                            </m:sup>
                          </m:sSup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7,52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1,81∙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13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=16,62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1,81∙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16,64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17,64</m:t>
                              </m:r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=1,71∙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291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411760" y="5373216"/>
            <a:ext cx="424847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8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" pitchFamily="34" charset="0"/>
                <a:cs typeface="Arial" pitchFamily="34" charset="0"/>
              </a:rPr>
              <a:t>Köszönöm a figyelmet!</a:t>
            </a:r>
            <a:endParaRPr lang="hu-H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Feltétel: merev gömbök ütközése</a:t>
            </a:r>
          </a:p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Sebességi együttható számítása:</a:t>
            </a:r>
          </a:p>
          <a:p>
            <a:pPr>
              <a:buNone/>
            </a:pPr>
            <a:endParaRPr lang="hu-HU" sz="10800" dirty="0">
              <a:latin typeface="Arial" pitchFamily="34" charset="0"/>
              <a:cs typeface="Arial" pitchFamily="34" charset="0"/>
            </a:endParaRPr>
          </a:p>
          <a:p>
            <a:r>
              <a:rPr lang="hu-HU" sz="2400" i="1" dirty="0">
                <a:latin typeface="Arial" pitchFamily="34" charset="0"/>
                <a:cs typeface="Arial" pitchFamily="34" charset="0"/>
              </a:rPr>
              <a:t>k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sebességi együttható</a:t>
            </a:r>
          </a:p>
          <a:p>
            <a:r>
              <a:rPr lang="hu-HU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gömbszerű részecskék (A és B) sugarának összege</a:t>
            </a:r>
          </a:p>
          <a:p>
            <a:r>
              <a:rPr lang="hu-HU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hőmérséklet</a:t>
            </a:r>
          </a:p>
          <a:p>
            <a:r>
              <a:rPr lang="hu-HU" sz="2400" i="1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redukált tömeg</a:t>
            </a:r>
          </a:p>
          <a:p>
            <a:r>
              <a:rPr lang="hu-HU" sz="2400" i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hu-HU" sz="24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aktiválási energia</a:t>
            </a: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7" name="Object 0"/>
          <p:cNvGraphicFramePr>
            <a:graphicFrameLocks noChangeAspect="1"/>
          </p:cNvGraphicFramePr>
          <p:nvPr/>
        </p:nvGraphicFramePr>
        <p:xfrm>
          <a:off x="1907704" y="2537776"/>
          <a:ext cx="5184999" cy="153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676160" imgH="469800" progId="Equation.3">
                  <p:embed/>
                </p:oleObj>
              </mc:Choice>
              <mc:Fallback>
                <p:oleObj name="Equation" r:id="rId3" imgW="16761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537776"/>
                        <a:ext cx="5184999" cy="1539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0"/>
          <p:cNvGraphicFramePr>
            <a:graphicFrameLocks noChangeAspect="1"/>
          </p:cNvGraphicFramePr>
          <p:nvPr/>
        </p:nvGraphicFramePr>
        <p:xfrm>
          <a:off x="4716016" y="5176507"/>
          <a:ext cx="1944216" cy="10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838080" imgH="431640" progId="Equation.3">
                  <p:embed/>
                </p:oleObj>
              </mc:Choice>
              <mc:Fallback>
                <p:oleObj name="Equation" r:id="rId5" imgW="838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176507"/>
                        <a:ext cx="1944216" cy="1060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546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Sebességi együttható meghatározása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10800" dirty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7" name="Object 0"/>
          <p:cNvGraphicFramePr>
            <a:graphicFrameLocks noChangeAspect="1"/>
          </p:cNvGraphicFramePr>
          <p:nvPr/>
        </p:nvGraphicFramePr>
        <p:xfrm>
          <a:off x="1711325" y="1844675"/>
          <a:ext cx="55784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803240" imgH="469800" progId="Equation.3">
                  <p:embed/>
                </p:oleObj>
              </mc:Choice>
              <mc:Fallback>
                <p:oleObj name="Equation" r:id="rId3" imgW="1803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1844675"/>
                        <a:ext cx="55784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Egyenes összekötő nyíllal 6"/>
          <p:cNvCxnSpPr/>
          <p:nvPr/>
        </p:nvCxnSpPr>
        <p:spPr>
          <a:xfrm flipV="1">
            <a:off x="2339752" y="3068960"/>
            <a:ext cx="504056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V="1">
            <a:off x="3779912" y="3501008"/>
            <a:ext cx="216024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H="1" flipV="1">
            <a:off x="6084168" y="3543399"/>
            <a:ext cx="720080" cy="122413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67544" y="4005064"/>
            <a:ext cx="3007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hatáskeresztmetszet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1979712" y="4695527"/>
            <a:ext cx="271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Arial" pitchFamily="34" charset="0"/>
                <a:cs typeface="Arial" pitchFamily="34" charset="0"/>
              </a:rPr>
              <a:t>á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tlagsebesség (  )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2" name="Object 0"/>
          <p:cNvGraphicFramePr>
            <a:graphicFrameLocks noChangeAspect="1"/>
          </p:cNvGraphicFramePr>
          <p:nvPr/>
        </p:nvGraphicFramePr>
        <p:xfrm>
          <a:off x="4139952" y="4697740"/>
          <a:ext cx="332799" cy="459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26720" imgH="164880" progId="Equation.3">
                  <p:embed/>
                </p:oleObj>
              </mc:Choice>
              <mc:Fallback>
                <p:oleObj name="Equation" r:id="rId5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697740"/>
                        <a:ext cx="332799" cy="459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Jobb oldali kapcsos zárójel 22"/>
          <p:cNvSpPr/>
          <p:nvPr/>
        </p:nvSpPr>
        <p:spPr>
          <a:xfrm rot="5400000">
            <a:off x="2303748" y="3248980"/>
            <a:ext cx="792088" cy="4464496"/>
          </a:xfrm>
          <a:prstGeom prst="rightBrace">
            <a:avLst>
              <a:gd name="adj1" fmla="val 38636"/>
              <a:gd name="adj2" fmla="val 50000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doboz 23"/>
          <p:cNvSpPr txBox="1"/>
          <p:nvPr/>
        </p:nvSpPr>
        <p:spPr>
          <a:xfrm>
            <a:off x="1403648" y="599167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ütközési faktor (</a:t>
            </a:r>
            <a:r>
              <a:rPr lang="hu-HU" sz="2400" i="1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724128" y="4911551"/>
            <a:ext cx="2597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Boltzmann-faktor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2"/>
          <p:cNvSpPr txBox="1">
            <a:spLocks/>
          </p:cNvSpPr>
          <p:nvPr/>
        </p:nvSpPr>
        <p:spPr>
          <a:xfrm>
            <a:off x="467544" y="1556792"/>
            <a:ext cx="8229600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Az üt</a:t>
            </a:r>
            <a:r>
              <a:rPr kumimoji="0" lang="hu-H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közések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száma: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sz="900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</a:t>
            </a:r>
            <a:r>
              <a:rPr kumimoji="0" lang="hu-HU" sz="24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</a:t>
            </a:r>
            <a:r>
              <a:rPr kumimoji="0" lang="hu-H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az A részecskék száma egységnyi térfogatban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Ütközések száma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7" name="Object 0"/>
          <p:cNvGraphicFramePr>
            <a:graphicFrameLocks noChangeAspect="1"/>
          </p:cNvGraphicFramePr>
          <p:nvPr/>
        </p:nvGraphicFramePr>
        <p:xfrm>
          <a:off x="1691680" y="2117383"/>
          <a:ext cx="5688632" cy="1311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158920" imgH="469800" progId="Equation.3">
                  <p:embed/>
                </p:oleObj>
              </mc:Choice>
              <mc:Fallback>
                <p:oleObj name="Equation" r:id="rId3" imgW="2158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117383"/>
                        <a:ext cx="5688632" cy="1311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8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Arial" pitchFamily="34" charset="0"/>
                <a:cs typeface="Arial" pitchFamily="34" charset="0"/>
              </a:rPr>
              <a:t>1. feladat:</a:t>
            </a:r>
          </a:p>
          <a:p>
            <a:pPr marL="914400" lvl="1" indent="-457200" algn="just">
              <a:buAutoNum type="alphaLcParenR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Számítsuk ki az A és B molekulák közötti ütközések számát, ha mind az A, mind a B molekula parciális nyomása 100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torr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300 K hőmérsékleten, az A molekula átmérője 0,3 nm, a B molekuláé 0,4 nm, a részecskék átlagos sebessége pedig 5∙10</a:t>
            </a:r>
            <a:r>
              <a:rPr lang="hu-H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m/s ezen a hőmérsékleten.</a:t>
            </a:r>
          </a:p>
          <a:p>
            <a:pPr marL="914400" lvl="1" indent="-457200" algn="just">
              <a:buAutoNum type="alphaLcParenR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A ütközések hányad része történik elegendő energiával ahhoz, hogy végbemenjen a reakció az adott hőmérsékleten, ha az aktiválási energia </a:t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>40 kJ/mol?</a:t>
            </a:r>
          </a:p>
          <a:p>
            <a:pPr marL="914400" lvl="1" indent="-457200" algn="just">
              <a:buAutoNum type="alphaLcParenR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Határozzuk meg a reakció sebességi együtthatóját!</a:t>
            </a:r>
          </a:p>
          <a:p>
            <a:pPr marL="914400" lvl="1" indent="-457200" algn="just">
              <a:buAutoNum type="alphaLcParenR"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91264" cy="492514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Arial" pitchFamily="34" charset="0"/>
                <a:cs typeface="Arial" pitchFamily="34" charset="0"/>
              </a:rPr>
              <a:t>1. feladat:</a:t>
            </a:r>
          </a:p>
          <a:p>
            <a:pPr marL="914400" lvl="1" indent="-457200" algn="just">
              <a:buAutoNum type="alphaLcParenR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Számítsuk ki A és B molekula között az ütközések számát, ha mind az A, mind a B parciális nyomása 100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torr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300 K hőmérsékleten, az A molekula átmérője 0,3 nm, B molekuláé 0,4 nm, a részecskék átlagos sebessége pedig 5∙10</a:t>
            </a:r>
            <a:r>
              <a:rPr lang="hu-H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m/s ezen a hőmérsékleten.</a:t>
            </a:r>
          </a:p>
          <a:p>
            <a:pPr marL="914400" lvl="1" indent="-457200" algn="just">
              <a:buAutoNum type="alphaLcParenR"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4" name="Object 0"/>
          <p:cNvGraphicFramePr>
            <a:graphicFrameLocks noChangeAspect="1"/>
          </p:cNvGraphicFramePr>
          <p:nvPr/>
        </p:nvGraphicFramePr>
        <p:xfrm>
          <a:off x="1043608" y="4437112"/>
          <a:ext cx="721306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866600" imgH="228600" progId="Equation.3">
                  <p:embed/>
                </p:oleObj>
              </mc:Choice>
              <mc:Fallback>
                <p:oleObj name="Equation" r:id="rId3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7213067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35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91264" cy="492514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Arial" pitchFamily="34" charset="0"/>
                <a:cs typeface="Arial" pitchFamily="34" charset="0"/>
              </a:rPr>
              <a:t>1. feladat:</a:t>
            </a:r>
          </a:p>
          <a:p>
            <a:pPr marL="914400" lvl="1" indent="-457200" algn="just">
              <a:buAutoNum type="alphaLcParenR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4" name="Object 0"/>
          <p:cNvGraphicFramePr>
            <a:graphicFrameLocks noChangeAspect="1"/>
          </p:cNvGraphicFramePr>
          <p:nvPr/>
        </p:nvGraphicFramePr>
        <p:xfrm>
          <a:off x="1619672" y="1844824"/>
          <a:ext cx="5832648" cy="75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1866600" imgH="228600" progId="Equation.3">
                  <p:embed/>
                </p:oleObj>
              </mc:Choice>
              <mc:Fallback>
                <p:oleObj name="Equation" r:id="rId3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844824"/>
                        <a:ext cx="5832648" cy="7569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>
            <p:extLst/>
          </p:nvPr>
        </p:nvGraphicFramePr>
        <p:xfrm>
          <a:off x="594019" y="3461010"/>
          <a:ext cx="26876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1307880" imgH="431640" progId="Equation.3">
                  <p:embed/>
                </p:oleObj>
              </mc:Choice>
              <mc:Fallback>
                <p:oleObj name="Equation" r:id="rId5" imgW="1307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9" y="3461010"/>
                        <a:ext cx="2687638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11560" y="4653136"/>
          <a:ext cx="76501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7" imgW="3340080" imgH="266400" progId="Equation.3">
                  <p:embed/>
                </p:oleObj>
              </mc:Choice>
              <mc:Fallback>
                <p:oleObj name="Equation" r:id="rId7" imgW="33400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653136"/>
                        <a:ext cx="76501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83568" y="2708920"/>
          <a:ext cx="4464496" cy="50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9" imgW="2133360" imgH="228600" progId="Equation.3">
                  <p:embed/>
                </p:oleObj>
              </mc:Choice>
              <mc:Fallback>
                <p:oleObj name="Equation" r:id="rId9" imgW="2133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08920"/>
                        <a:ext cx="4464496" cy="506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extLst/>
          </p:nvPr>
        </p:nvGraphicFramePr>
        <p:xfrm>
          <a:off x="2590800" y="5805488"/>
          <a:ext cx="388143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11" imgW="1346040" imgH="228600" progId="Equation.3">
                  <p:embed/>
                </p:oleObj>
              </mc:Choice>
              <mc:Fallback>
                <p:oleObj name="Equation" r:id="rId11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805488"/>
                        <a:ext cx="3881438" cy="70008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/>
          </p:nvPr>
        </p:nvGraphicFramePr>
        <p:xfrm>
          <a:off x="3408132" y="3467690"/>
          <a:ext cx="5598720" cy="93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13" imgW="2666880" imgH="444240" progId="Equation.3">
                  <p:embed/>
                </p:oleObj>
              </mc:Choice>
              <mc:Fallback>
                <p:oleObj name="Equation" r:id="rId13" imgW="26668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08132" y="3467690"/>
                        <a:ext cx="5598720" cy="933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9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Ütközési elmélet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Arial" pitchFamily="34" charset="0"/>
                <a:cs typeface="Arial" pitchFamily="34" charset="0"/>
              </a:rPr>
              <a:t>1. feladat:</a:t>
            </a:r>
          </a:p>
          <a:p>
            <a:pPr marL="914400" lvl="1" indent="-457200" algn="just">
              <a:buFont typeface="+mj-lt"/>
              <a:buAutoNum type="alphaLcParenR" startAt="2"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A ütközések hányad része történik elegendő energiával ahhoz, hogy végbemenjen a reakció az adott hőmérsékleten, ha az aktiválási energia </a:t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>40 kJ/mol?</a:t>
            </a:r>
          </a:p>
          <a:p>
            <a:pPr marL="914400" lvl="1" indent="-457200" algn="just">
              <a:buNone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195" name="Object 0"/>
          <p:cNvGraphicFramePr>
            <a:graphicFrameLocks noChangeAspect="1"/>
          </p:cNvGraphicFramePr>
          <p:nvPr>
            <p:extLst/>
          </p:nvPr>
        </p:nvGraphicFramePr>
        <p:xfrm>
          <a:off x="270129" y="4043610"/>
          <a:ext cx="1938337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749160" imgH="431640" progId="Equation.3">
                  <p:embed/>
                </p:oleObj>
              </mc:Choice>
              <mc:Fallback>
                <p:oleObj name="Equation" r:id="rId3" imgW="749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29" y="4043610"/>
                        <a:ext cx="1938337" cy="1182688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/>
          </p:nvPr>
        </p:nvGraphicFramePr>
        <p:xfrm>
          <a:off x="2227074" y="4043610"/>
          <a:ext cx="6692612" cy="1177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2743200" imgH="482400" progId="Equation.3">
                  <p:embed/>
                </p:oleObj>
              </mc:Choice>
              <mc:Fallback>
                <p:oleObj name="Equation" r:id="rId5" imgW="27432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27074" y="4043610"/>
                        <a:ext cx="6692612" cy="1177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/>
          <p:cNvSpPr/>
          <p:nvPr/>
        </p:nvSpPr>
        <p:spPr>
          <a:xfrm>
            <a:off x="251520" y="3861048"/>
            <a:ext cx="8668165" cy="14930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20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588</Words>
  <Application>Microsoft Office PowerPoint</Application>
  <PresentationFormat>Diavetítés a képernyőre (4:3 oldalarány)</PresentationFormat>
  <Paragraphs>158</Paragraphs>
  <Slides>27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Office-téma</vt:lpstr>
      <vt:lpstr>Equation</vt:lpstr>
      <vt:lpstr>Fizikai kémia 2 – Reakciókinetika </vt:lpstr>
      <vt:lpstr>Ütközési elmélet</vt:lpstr>
      <vt:lpstr>Ütközési elmélet</vt:lpstr>
      <vt:lpstr>Sebességi együttható meghatározása</vt:lpstr>
      <vt:lpstr>Ütközések száma</vt:lpstr>
      <vt:lpstr>Ütközési elmélet</vt:lpstr>
      <vt:lpstr>Ütközési elmélet</vt:lpstr>
      <vt:lpstr>Ütközési elmélet</vt:lpstr>
      <vt:lpstr>Ütközési elmélet</vt:lpstr>
      <vt:lpstr>Ütközési elmélet</vt:lpstr>
      <vt:lpstr>Nyomásfüggő reakciók</vt:lpstr>
      <vt:lpstr>k nyomásfüggése</vt:lpstr>
      <vt:lpstr>k nyomásfüggése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Nyomásfüggő reakciók</vt:lpstr>
      <vt:lpstr>Nyomásfüggő reakciók</vt:lpstr>
      <vt:lpstr>Nyomásfüggő reakciók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</dc:title>
  <dc:creator>Samu Viktor</dc:creator>
  <cp:lastModifiedBy>Acer</cp:lastModifiedBy>
  <cp:revision>202</cp:revision>
  <dcterms:created xsi:type="dcterms:W3CDTF">2016-09-15T19:29:25Z</dcterms:created>
  <dcterms:modified xsi:type="dcterms:W3CDTF">2018-03-07T19:30:13Z</dcterms:modified>
</cp:coreProperties>
</file>