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1" r:id="rId15"/>
    <p:sldId id="272" r:id="rId16"/>
    <p:sldId id="273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8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DDC1D-4EB1-4056-BF04-A05CA3DF93CB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70172-3B78-49E3-9BC7-CC9DB555D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1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A144-F2A3-4BBD-992A-B69D0889F5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3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A144-F2A3-4BBD-992A-B69D0889F5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9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9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6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9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1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6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6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7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8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D56C0-0374-4475-84E8-B53C43A2F4C5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05E2-FA49-4278-B261-2CAB916F3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6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5596" y="393182"/>
            <a:ext cx="8424936" cy="1470025"/>
          </a:xfrm>
        </p:spPr>
        <p:txBody>
          <a:bodyPr>
            <a:normAutofit/>
          </a:bodyPr>
          <a:lstStyle/>
          <a:p>
            <a:r>
              <a:rPr lang="hu-HU" sz="4400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1" y="1863207"/>
            <a:ext cx="6400800" cy="612422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gyakorlat</a:t>
            </a:r>
            <a:endParaRPr lang="hu-H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108793" y="2735402"/>
            <a:ext cx="727853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hu-HU" sz="3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Kvázistacionaritás</a:t>
            </a:r>
            <a:endParaRPr lang="hu-HU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Sebességi együttható hőmérsékletfüggése</a:t>
            </a:r>
            <a:endParaRPr lang="hu-HU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Aktiválási </a:t>
            </a:r>
            <a:r>
              <a:rPr lang="hu-H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paraméterek</a:t>
            </a:r>
            <a:endParaRPr lang="hu-HU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hu-HU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96944" y="5303756"/>
            <a:ext cx="2302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hu-HU" sz="3200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3200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gyakorlat</a:t>
            </a:r>
          </a:p>
        </p:txBody>
      </p:sp>
    </p:spTree>
    <p:extLst>
      <p:ext uri="{BB962C8B-B14F-4D97-AF65-F5344CB8AC3E}">
        <p14:creationId xmlns:p14="http://schemas.microsoft.com/office/powerpoint/2010/main" val="13846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Sebességi együttható hőmérsékletfüggése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86449" y="1628800"/>
                <a:ext cx="8371102" cy="5112568"/>
              </a:xfrm>
            </p:spPr>
            <p:txBody>
              <a:bodyPr>
                <a:normAutofit/>
              </a:bodyPr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 algn="just">
                  <a:spcBef>
                    <a:spcPts val="1200"/>
                  </a:spcBef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Hány százalékára változik a sebességi együttható ugyanilyen kísérleti körülmények között, ha feltételezzük, hogy a hőmérsékletfüggése jobban leírható a kibővített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Arrhenius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egyenlettel, az alább paraméterek szerint: </a:t>
                </a:r>
              </a:p>
              <a:p>
                <a:pPr marL="0" indent="0">
                  <a:spcBef>
                    <a:spcPts val="2400"/>
                  </a:spcBef>
                  <a:spcAft>
                    <a:spcPts val="3600"/>
                  </a:spcAft>
                  <a:buNone/>
                </a:pP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𝐴 = 1,757 ∙ 10</a:t>
                </a:r>
                <a:r>
                  <a:rPr lang="hu-HU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dm</a:t>
                </a:r>
                <a:r>
                  <a:rPr lang="hu-HU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</a:t>
                </a:r>
                <a:r>
                  <a:rPr lang="hu-HU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−1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r>
                  <a:rPr lang="hu-HU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−1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𝑛 = </a:t>
                </a:r>
                <a:r>
                  <a:rPr lang="hu-H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,343, 𝐸 = 2,263 kJ/mol? </a:t>
                </a:r>
                <a:endParaRPr lang="en-US" sz="2400" dirty="0"/>
              </a:p>
              <a:p>
                <a:pPr marL="0" indent="0">
                  <a:spcBef>
                    <a:spcPts val="36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0,746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</a:rPr>
                        <m:t>=1,34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449" y="1628800"/>
                <a:ext cx="8371102" cy="5112568"/>
              </a:xfrm>
              <a:blipFill rotWithShape="0">
                <a:blip r:embed="rId2"/>
                <a:stretch>
                  <a:fillRect l="-1092" t="-1549" r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4572000" y="4747766"/>
                <a:ext cx="13104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</a:rPr>
                        <m:t>=0,746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747766"/>
                <a:ext cx="131048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3147828" y="5691007"/>
                <a:ext cx="28483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</a:rPr>
                        <m:t>→134%−</m:t>
                      </m:r>
                      <m:r>
                        <a:rPr lang="hu-HU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</a:rPr>
                        <m:t>ra</m:t>
                      </m:r>
                      <m:r>
                        <a:rPr lang="hu-HU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hu-HU" sz="2400">
                          <a:latin typeface="Cambria Math" panose="02040503050406030204" pitchFamily="18" charset="0"/>
                        </a:rPr>
                        <m:t>ő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</a:rPr>
                        <m:t>tt</m:t>
                      </m:r>
                      <m:r>
                        <a:rPr lang="hu-HU" sz="240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828" y="5691007"/>
                <a:ext cx="2848344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99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2004" y="39269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1235776" y="2918475"/>
                <a:ext cx="2722861" cy="933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en-US" sz="2400" strike="sngStrike"/>
                                        <m:t>o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776" y="2918475"/>
                <a:ext cx="2722861" cy="933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5013118" y="2912704"/>
                <a:ext cx="2811282" cy="939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118" y="2912704"/>
                <a:ext cx="2811282" cy="9391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Egyenes összekötő nyíllal 6"/>
          <p:cNvCxnSpPr>
            <a:stCxn id="4" idx="3"/>
            <a:endCxn id="5" idx="1"/>
          </p:cNvCxnSpPr>
          <p:nvPr/>
        </p:nvCxnSpPr>
        <p:spPr>
          <a:xfrm flipV="1">
            <a:off x="3958637" y="3382256"/>
            <a:ext cx="1054481" cy="28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4136358" y="3064476"/>
            <a:ext cx="69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Tehát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zövegdoboz 15"/>
              <p:cNvSpPr txBox="1"/>
              <p:nvPr/>
            </p:nvSpPr>
            <p:spPr>
              <a:xfrm>
                <a:off x="2794305" y="4010920"/>
                <a:ext cx="4768806" cy="371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r</m:t>
                        </m:r>
                      </m:sub>
                    </m:sSub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trike="sngStrike"/>
                          <m:t>o</m:t>
                        </m:r>
                      </m:sup>
                    </m:sSup>
                  </m:oMath>
                </a14:m>
                <a:r>
                  <a:rPr lang="hu-HU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 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mol reakció szabadentalpiája (J/mol)</a:t>
                </a:r>
                <a:endParaRPr lang="en-US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Szövegdoboz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305" y="4010920"/>
                <a:ext cx="4768806" cy="371255"/>
              </a:xfrm>
              <a:prstGeom prst="rect">
                <a:avLst/>
              </a:prstGeom>
              <a:blipFill rotWithShape="0">
                <a:blip r:embed="rId4"/>
                <a:stretch>
                  <a:fillRect t="-8197" r="-383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zövegdoboz 17"/>
          <p:cNvSpPr txBox="1"/>
          <p:nvPr/>
        </p:nvSpPr>
        <p:spPr>
          <a:xfrm>
            <a:off x="452004" y="2246446"/>
            <a:ext cx="3461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Egyensúlyi állandóra:</a:t>
            </a:r>
          </a:p>
        </p:txBody>
      </p:sp>
      <p:sp>
        <p:nvSpPr>
          <p:cNvPr id="6" name="Téglalap 5"/>
          <p:cNvSpPr/>
          <p:nvPr/>
        </p:nvSpPr>
        <p:spPr>
          <a:xfrm>
            <a:off x="452004" y="1616220"/>
            <a:ext cx="3223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hu-HU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Unimolekulás</a:t>
            </a:r>
            <a:r>
              <a:rPr lang="hu-H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eset:</a:t>
            </a:r>
            <a:endParaRPr lang="hu-HU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églalap 11"/>
              <p:cNvSpPr/>
              <p:nvPr/>
            </p:nvSpPr>
            <p:spPr>
              <a:xfrm>
                <a:off x="452004" y="4572921"/>
                <a:ext cx="7886700" cy="1547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ts val="1200"/>
                  </a:spcBef>
                  <a:spcAft>
                    <a:spcPts val="18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hu-HU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megadása az átmeneti állapot (TST) szerint:</a:t>
                </a: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églalap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04" y="4572921"/>
                <a:ext cx="7886700" cy="1547603"/>
              </a:xfrm>
              <a:prstGeom prst="rect">
                <a:avLst/>
              </a:prstGeom>
              <a:blipFill rotWithShape="0">
                <a:blip r:embed="rId5"/>
                <a:stretch>
                  <a:fillRect l="-1005" t="-2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727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err="1">
                <a:latin typeface="Arial" panose="020B0604020202020204" pitchFamily="34" charset="0"/>
                <a:cs typeface="Arial" panose="020B0604020202020204" pitchFamily="34" charset="0"/>
              </a:rPr>
              <a:t>Unimolekulás</a:t>
            </a:r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 eset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799"/>
                <a:ext cx="8229600" cy="5120343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szabadentalpia-változás kifejezhető: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𝐺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m:rPr>
                        <m:sty m:val="p"/>
                      </m:rPr>
                      <a:rPr lang="el-G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Ez alapján: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400" i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Δ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r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𝐻</m:t>
                                          </m:r>
                                        </m:e>
                                        <m:sup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‡</m:t>
                                          </m:r>
                                        </m:sup>
                                      </m:s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400" i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Δ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r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𝑆</m:t>
                                          </m:r>
                                        </m:e>
                                        <m:sup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‡</m:t>
                                          </m:r>
                                        </m:sup>
                                      </m:sSup>
                                    </m:e>
                                  </m:d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799"/>
                <a:ext cx="8229600" cy="5120343"/>
              </a:xfrm>
              <a:blipFill rotWithShape="0">
                <a:blip r:embed="rId2"/>
                <a:stretch>
                  <a:fillRect l="-963" t="-1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002971" y="3538847"/>
            <a:ext cx="5138057" cy="964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églalap 4"/>
              <p:cNvSpPr/>
              <p:nvPr/>
            </p:nvSpPr>
            <p:spPr>
              <a:xfrm>
                <a:off x="457200" y="4710813"/>
                <a:ext cx="8058150" cy="1462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Linearizálva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spcBef>
                    <a:spcPts val="24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églalap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710813"/>
                <a:ext cx="8058150" cy="1462323"/>
              </a:xfrm>
              <a:prstGeom prst="rect">
                <a:avLst/>
              </a:prstGeom>
              <a:blipFill rotWithShape="0">
                <a:blip r:embed="rId3"/>
                <a:stretch>
                  <a:fillRect l="-983" t="-2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églalap 5"/>
          <p:cNvSpPr/>
          <p:nvPr/>
        </p:nvSpPr>
        <p:spPr>
          <a:xfrm>
            <a:off x="2229344" y="5208702"/>
            <a:ext cx="4685309" cy="964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7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imolekulás</a:t>
            </a:r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eset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726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unimolekulás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levezetéshez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hasonlóan (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TST-ből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églalap 5"/>
              <p:cNvSpPr/>
              <p:nvPr/>
            </p:nvSpPr>
            <p:spPr>
              <a:xfrm>
                <a:off x="1607537" y="2404513"/>
                <a:ext cx="5858720" cy="939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hu-H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sz="2400" strike="sngStrike" smtClean="0"/>
                                <m:t>o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r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‡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537" y="2404513"/>
                <a:ext cx="5858720" cy="9391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églalap 17"/>
          <p:cNvSpPr/>
          <p:nvPr/>
        </p:nvSpPr>
        <p:spPr>
          <a:xfrm>
            <a:off x="1607537" y="2391847"/>
            <a:ext cx="5928925" cy="964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églalap 3"/>
              <p:cNvSpPr/>
              <p:nvPr/>
            </p:nvSpPr>
            <p:spPr>
              <a:xfrm>
                <a:off x="457200" y="3687545"/>
                <a:ext cx="7859139" cy="665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spcBef>
                    <a:spcPts val="1800"/>
                  </a:spcBef>
                  <a:buFont typeface="Arial" panose="020B0604020202020204" pitchFamily="34" charset="0"/>
                  <a:buChar char="•"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Ahol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</m:sub>
                        </m:sSub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sSup>
                          <m:sSup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sz="2400" strike="sngStrike"/>
                              <m:t>o</m:t>
                            </m:r>
                          </m:sup>
                        </m:sSup>
                      </m:den>
                    </m:f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molekuláris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térfogat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(pl.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400" strike="sngStrike"/>
                          <m:t>o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=101,325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</a:rPr>
                      <m:t>kPa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87545"/>
                <a:ext cx="7859139" cy="665310"/>
              </a:xfrm>
              <a:prstGeom prst="rect">
                <a:avLst/>
              </a:prstGeom>
              <a:blipFill rotWithShape="0">
                <a:blip r:embed="rId3"/>
                <a:stretch>
                  <a:fillRect l="-1009" b="-1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églalap 4"/>
              <p:cNvSpPr/>
              <p:nvPr/>
            </p:nvSpPr>
            <p:spPr>
              <a:xfrm>
                <a:off x="542924" y="4696784"/>
                <a:ext cx="7773415" cy="1462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Linearizálva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en-US" sz="2400" strike="sngStrike"/>
                                        <m:t>o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églalap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4" y="4696784"/>
                <a:ext cx="7773415" cy="1462323"/>
              </a:xfrm>
              <a:prstGeom prst="rect">
                <a:avLst/>
              </a:prstGeom>
              <a:blipFill rotWithShape="0">
                <a:blip r:embed="rId4"/>
                <a:stretch>
                  <a:fillRect l="-1020" t="-2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églalap 7"/>
          <p:cNvSpPr/>
          <p:nvPr/>
        </p:nvSpPr>
        <p:spPr>
          <a:xfrm>
            <a:off x="1572434" y="5194673"/>
            <a:ext cx="5928925" cy="964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0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 animBg="1"/>
      <p:bldP spid="5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unimolekulás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reakció sebességi együtthatóját mérték 700 K és 800 K hőmérsékleten (sorrendben: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):</a:t>
                </a:r>
              </a:p>
              <a:p>
                <a:pPr marL="0" indent="0" algn="just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=722,0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=9460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Mekkora a reakció aktiválási entalpiája illetve entrópiája?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800"/>
                  </a:spcAft>
                  <a:buNone/>
                </a:pPr>
                <a:r>
                  <a:rPr lang="hu-HU" sz="2400" dirty="0"/>
                  <a:t>Két hőmérsékletre </a:t>
                </a:r>
                <a:r>
                  <a:rPr lang="hu-HU" sz="2400" dirty="0" smtClean="0"/>
                  <a:t>felírva      , </a:t>
                </a:r>
                <a:r>
                  <a:rPr lang="hu-HU" sz="2400" dirty="0"/>
                  <a:t>majd </a:t>
                </a:r>
                <a:r>
                  <a:rPr lang="hu-HU" sz="2400" dirty="0" smtClean="0"/>
                  <a:t>a két egyenletet kivonva:</a:t>
                </a:r>
                <a:endParaRPr lang="en-US" sz="24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2"/>
                <a:stretch>
                  <a:fillRect l="-1111" t="-1549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4923275" y="4341420"/>
            <a:ext cx="38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Két ismeretlen, (</a:t>
            </a:r>
            <a:r>
              <a:rPr lang="hu-HU" i="1" dirty="0" smtClean="0"/>
              <a:t>H</a:t>
            </a:r>
            <a:r>
              <a:rPr lang="hu-HU" dirty="0" smtClean="0"/>
              <a:t>,</a:t>
            </a:r>
            <a:r>
              <a:rPr lang="hu-HU" i="1" dirty="0" smtClean="0"/>
              <a:t> S</a:t>
            </a:r>
            <a:r>
              <a:rPr lang="hu-HU" dirty="0" smtClean="0"/>
              <a:t>) két egyenlet kell!</a:t>
            </a:r>
          </a:p>
        </p:txBody>
      </p:sp>
      <p:cxnSp>
        <p:nvCxnSpPr>
          <p:cNvPr id="6" name="Egyenes összekötő nyíllal 5"/>
          <p:cNvCxnSpPr/>
          <p:nvPr/>
        </p:nvCxnSpPr>
        <p:spPr>
          <a:xfrm flipV="1">
            <a:off x="3946071" y="5073652"/>
            <a:ext cx="0" cy="1750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H="1">
            <a:off x="3781424" y="5248730"/>
            <a:ext cx="164647" cy="27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5497416" y="5622660"/>
            <a:ext cx="265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Arrhenius-os</a:t>
            </a:r>
            <a:r>
              <a:rPr lang="hu-HU" dirty="0" smtClean="0"/>
              <a:t> példákhoz hasonló megoldásmenet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24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=722,0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=9460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722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9460</m:t>
                              </m:r>
                            </m:den>
                          </m:f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700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800</m:t>
                                  </m:r>
                                </m:den>
                              </m:f>
                            </m:e>
                          </m:d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e>
                      </m:func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700</m:t>
                              </m:r>
                            </m:den>
                          </m:f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800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−2,573=−0,1335−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∙1,786∙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=113,6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kJ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3"/>
                <a:stretch>
                  <a:fillRect l="-963" t="-1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457200" y="5738536"/>
            <a:ext cx="2935995" cy="6830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Aktiválási paraméterek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=113,6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kJ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Visszahelyettesítés az egyik egyenletbe:</a:t>
                </a:r>
              </a:p>
              <a:p>
                <a:pPr marL="0" indent="0" algn="just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</m:func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722</m:t>
                          </m:r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1,381∙</m:t>
                                  </m:r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−23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6,626∙</m:t>
                                  </m:r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−34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700</m:t>
                              </m:r>
                            </m:e>
                          </m:func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1,136∙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8,314∙700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sub>
                          </m:sSub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‡</m:t>
                              </m:r>
                            </m:sup>
                          </m:sSup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8,314</m:t>
                          </m:r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=−34,99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J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den>
                      </m:f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16286"/>
              </a:xfrm>
              <a:blipFill rotWithShape="0">
                <a:blip r:embed="rId3"/>
                <a:stretch>
                  <a:fillRect l="-1111" t="-1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457200" y="5350533"/>
            <a:ext cx="3068198" cy="870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zövegdoboz 5"/>
          <p:cNvSpPr txBox="1"/>
          <p:nvPr/>
        </p:nvSpPr>
        <p:spPr>
          <a:xfrm>
            <a:off x="3988105" y="5601033"/>
            <a:ext cx="2720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Mértékegységekre figyelni!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0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2284" y="256614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5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Kvázistacionaritás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568952" cy="4997152"/>
              </a:xfrm>
            </p:spPr>
            <p:txBody>
              <a:bodyPr>
                <a:normAutofit/>
              </a:bodyPr>
              <a:lstStyle/>
              <a:p>
                <a:pPr algn="just">
                  <a:spcBef>
                    <a:spcPts val="1800"/>
                  </a:spcBef>
                  <a:spcAft>
                    <a:spcPts val="1200"/>
                  </a:spcAft>
                </a:pPr>
                <a:r>
                  <a:rPr lang="hu-HU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Összetett reakcióknál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 reaktív </a:t>
                </a:r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intermedierek 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koncentrációja </a:t>
                </a:r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gyorsan „beáll”(hat) a termelő és fogyasztó lépések sebességének megfelelően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QSSA</m:t>
                              </m:r>
                            </m:sub>
                          </m:sSub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≈0</m:t>
                      </m:r>
                    </m:oMath>
                  </m:oMathPara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Élhetünk azzal a közelítéssel, hogy az intermedier koncentrációjának az időbeli változása lokálisan </a:t>
                </a:r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nulla</a:t>
                </a:r>
              </a:p>
              <a:p>
                <a:pPr algn="just"/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Ki lehet ejteni differenciálegyenleteket és algebrai egyenleteket </a:t>
                </a:r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kapunk (már </a:t>
                </a:r>
                <a:r>
                  <a:rPr lang="hu-HU" dirty="0">
                    <a:latin typeface="Arial" panose="020B0604020202020204" pitchFamily="34" charset="0"/>
                    <a:cs typeface="Arial" panose="020B0604020202020204" pitchFamily="34" charset="0"/>
                  </a:rPr>
                  <a:t>ha szerencsénk van) 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568952" cy="4997152"/>
              </a:xfrm>
              <a:blipFill rotWithShape="0">
                <a:blip r:embed="rId2"/>
                <a:stretch>
                  <a:fillRect l="-1280" t="-2198" r="-1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4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Kvázistacionaritás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>
                  <a:spcAft>
                    <a:spcPts val="30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Adott az ózon bomlásának leegyszerűsített mechanizmusa: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O</m:t>
                            </m:r>
                            <m:r>
                              <m:rPr>
                                <m:brk m:alnAt="7"/>
                              </m:r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</m:t>
                            </m:r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hu-HU" sz="24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hu-HU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O</m:t>
                            </m:r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 </m:t>
                            </m:r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hu-HU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4200"/>
                  </a:spcBef>
                  <a:spcAft>
                    <a:spcPts val="24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Az oxigénatomra alkalmazva a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QSSA-t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fejezzük ki az ózon koncentrációjának időbeli változását, úgy, hogy abban ne szerepeljen az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O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koncentrációja!</a:t>
                </a:r>
              </a:p>
              <a:p>
                <a:pPr marL="0" indent="0" algn="just">
                  <a:spcBef>
                    <a:spcPts val="1800"/>
                  </a:spcBef>
                  <a:buNone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59" t="-182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7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Kvázistacionaritás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hu-HU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hu-HU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O</m:t>
                            </m:r>
                            <m:r>
                              <m:rPr>
                                <m:brk m:alnAt="7"/>
                              </m:r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</m:t>
                            </m:r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hu-HU" sz="24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hu-HU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hu-HU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O</m:t>
                            </m:r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u-HU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 </m:t>
                            </m:r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hu-HU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hu-HU" sz="2400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≅0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Egyenes összekötő nyíllal 4"/>
          <p:cNvCxnSpPr>
            <a:stCxn id="7" idx="1"/>
          </p:cNvCxnSpPr>
          <p:nvPr/>
        </p:nvCxnSpPr>
        <p:spPr>
          <a:xfrm flipH="1">
            <a:off x="6300191" y="3629055"/>
            <a:ext cx="1008112" cy="4299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/>
          <p:cNvSpPr txBox="1"/>
          <p:nvPr/>
        </p:nvSpPr>
        <p:spPr>
          <a:xfrm>
            <a:off x="7308303" y="3429000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QSSA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zövegdoboz 8"/>
              <p:cNvSpPr txBox="1"/>
              <p:nvPr/>
            </p:nvSpPr>
            <p:spPr>
              <a:xfrm>
                <a:off x="2267744" y="4869160"/>
                <a:ext cx="2804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Szövegdoboz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869160"/>
                <a:ext cx="2804357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5072101" y="4672984"/>
                <a:ext cx="1792991" cy="854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101" y="4672984"/>
                <a:ext cx="1792991" cy="8540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Kép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9652" y="5613326"/>
            <a:ext cx="6264695" cy="892725"/>
          </a:xfrm>
          <a:prstGeom prst="rect">
            <a:avLst/>
          </a:prstGeom>
        </p:spPr>
      </p:pic>
      <p:sp>
        <p:nvSpPr>
          <p:cNvPr id="12" name="Téglalap 11"/>
          <p:cNvSpPr/>
          <p:nvPr/>
        </p:nvSpPr>
        <p:spPr>
          <a:xfrm>
            <a:off x="5072101" y="5613326"/>
            <a:ext cx="2685204" cy="8400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Sebességi együttható hőmérsékletfüggése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4525963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Arrhenius egyenlet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hu-HU" sz="2800" b="0" dirty="0" smtClean="0"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exp</m:t>
                    </m:r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 sz="28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a</m:t>
                                </m:r>
                              </m:sub>
                            </m:sSub>
                          </m:num>
                          <m:den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𝑅𝑇</m:t>
                            </m:r>
                          </m:den>
                        </m:f>
                      </m:e>
                    </m:d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Kibővített 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Arrhenius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egyenlet:</a:t>
                </a:r>
              </a:p>
              <a:p>
                <a:pPr marL="0" indent="0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hu-HU" sz="2800" b="0" dirty="0" smtClean="0"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p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  <m:func>
                      <m:func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num>
                              <m:den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𝑅𝑇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hu-HU" sz="2800" b="0" dirty="0" smtClean="0">
                  <a:cs typeface="Arial" panose="020B0604020202020204" pitchFamily="34" charset="0"/>
                </a:endParaRPr>
              </a:p>
              <a:p>
                <a:pPr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Aktiválási 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enmergia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func>
                              <m:func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hu-HU" sz="2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</m:func>
                          </m:num>
                          <m:den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d>
                              <m:d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1/</m:t>
                                </m:r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𝑇</m:t>
                                </m:r>
                              </m:e>
                            </m:d>
                          </m:den>
                        </m:f>
                      </m:e>
                    </m:d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4525963"/>
              </a:xfrm>
              <a:blipFill rotWithShape="0">
                <a:blip r:embed="rId2"/>
                <a:stretch>
                  <a:fillRect l="-1333" t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5885392" y="2348880"/>
            <a:ext cx="2801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A: </a:t>
            </a:r>
            <a:r>
              <a:rPr lang="hu-HU" dirty="0" err="1" smtClean="0"/>
              <a:t>preexponenciális</a:t>
            </a:r>
            <a:r>
              <a:rPr lang="hu-HU" dirty="0" smtClean="0"/>
              <a:t> tényező</a:t>
            </a:r>
          </a:p>
          <a:p>
            <a:r>
              <a:rPr lang="hu-HU" i="1" dirty="0" err="1" smtClean="0"/>
              <a:t>E</a:t>
            </a:r>
            <a:r>
              <a:rPr lang="hu-HU" baseline="-25000" dirty="0" err="1" smtClean="0"/>
              <a:t>a</a:t>
            </a:r>
            <a:r>
              <a:rPr lang="hu-HU" dirty="0" smtClean="0"/>
              <a:t>: aktiválási energia</a:t>
            </a:r>
            <a:endParaRPr lang="en-US" i="1" baseline="-250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53253" y="3933056"/>
            <a:ext cx="2265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A, </a:t>
            </a:r>
            <a:r>
              <a:rPr lang="hu-HU" dirty="0" smtClean="0"/>
              <a:t>n, </a:t>
            </a:r>
            <a:r>
              <a:rPr lang="hu-HU" i="1" dirty="0" smtClean="0"/>
              <a:t>E</a:t>
            </a:r>
            <a:r>
              <a:rPr lang="hu-HU" dirty="0" smtClean="0"/>
              <a:t>: csak empirikus</a:t>
            </a:r>
            <a:br>
              <a:rPr lang="hu-HU" dirty="0" smtClean="0"/>
            </a:br>
            <a:r>
              <a:rPr lang="hu-HU" dirty="0" smtClean="0"/>
              <a:t>              paraméterek!!</a:t>
            </a:r>
            <a:endParaRPr lang="en-US" i="1" baseline="-25000" dirty="0"/>
          </a:p>
        </p:txBody>
      </p:sp>
    </p:spTree>
    <p:extLst>
      <p:ext uri="{BB962C8B-B14F-4D97-AF65-F5344CB8AC3E}">
        <p14:creationId xmlns:p14="http://schemas.microsoft.com/office/powerpoint/2010/main" val="417545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Sebességi együttható hőmérsékletfüggése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468760"/>
              </a:xfrm>
            </p:spPr>
            <p:txBody>
              <a:bodyPr/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Cl</m:t>
                        </m:r>
                      </m:e>
                      <m:sub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COC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l</m:t>
                        </m:r>
                      </m:e>
                      <m:sub>
                        <m:r>
                          <a:rPr lang="hu-HU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reakció sebességi együtthatójára a következő értékeket mérték az adott hőmérsékleten:</a:t>
                </a:r>
              </a:p>
              <a:p>
                <a:pPr marL="0" indent="0" algn="just">
                  <a:buNone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468760"/>
              </a:xfrm>
              <a:blipFill rotWithShape="0">
                <a:blip r:embed="rId2"/>
                <a:stretch>
                  <a:fillRect l="-1111" t="-5417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áblázat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524000" y="3177381"/>
              <a:ext cx="6096000" cy="1371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𝑇</m:t>
                                    </m:r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hu-HU" sz="24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hu-HU" sz="24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K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  <m:r>
                                      <a:rPr lang="hu-HU" sz="24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hu-HU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dm</m:t>
                                            </m:r>
                                          </m:e>
                                          <m:sup>
                                            <m: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hu-HU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mol</m:t>
                                            </m:r>
                                          </m:e>
                                          <m:sup>
                                            <m: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hu-HU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s</m:t>
                                            </m:r>
                                          </m:e>
                                          <m:sup>
                                            <m: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4,25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78,3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áblázat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2205395"/>
                  </p:ext>
                </p:extLst>
              </p:nvPr>
            </p:nvGraphicFramePr>
            <p:xfrm>
              <a:off x="1524000" y="3177381"/>
              <a:ext cx="6096000" cy="1371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048000"/>
                    <a:gridCol w="3048000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400" t="-124000" r="-100600" b="-2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00400" t="-124000" r="-600" b="-232000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4,25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78,3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Szövegdoboz 5"/>
          <p:cNvSpPr txBox="1"/>
          <p:nvPr/>
        </p:nvSpPr>
        <p:spPr>
          <a:xfrm>
            <a:off x="453899" y="4941168"/>
            <a:ext cx="8232901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Határozzuk meg a reakció aktiválási energiáját, ha a sebességi együttható hőmérsékletfüggése leírható az egyszerű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Arrhenius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egyenlettel!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Sebességi együttható hőmérsékletfüggése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5"/>
          </a:xfrm>
        </p:spPr>
        <p:txBody>
          <a:bodyPr/>
          <a:lstStyle/>
          <a:p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Feladat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áblázat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524000" y="2181601"/>
              <a:ext cx="6096000" cy="1371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𝑇</m:t>
                                    </m:r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hu-HU" sz="24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hu-HU" sz="24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K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  <m:r>
                                      <a:rPr lang="hu-HU" sz="2400" b="0" i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hu-HU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hu-HU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hu-HU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dm</m:t>
                                            </m:r>
                                          </m:e>
                                          <m:sup>
                                            <m: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hu-HU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mol</m:t>
                                            </m:r>
                                          </m:e>
                                          <m:sup>
                                            <m: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hu-HU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s</m:t>
                                            </m:r>
                                          </m:e>
                                          <m:sup>
                                            <m:r>
                                              <a:rPr lang="hu-HU" sz="2400" b="0" i="0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4,25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78,3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áblázat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7403863"/>
                  </p:ext>
                </p:extLst>
              </p:nvPr>
            </p:nvGraphicFramePr>
            <p:xfrm>
              <a:off x="1524000" y="2181601"/>
              <a:ext cx="6096000" cy="1371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048000"/>
                    <a:gridCol w="3048000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00" t="-122667" r="-100600" b="-2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0400" t="-122667" r="-600" b="-233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4,25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725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78,3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251520" y="3728138"/>
                <a:ext cx="4585101" cy="1343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625</m:t>
                              </m:r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hu-HU" sz="24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a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∙625</m:t>
                                      </m:r>
                                      <m:r>
                                        <a:rPr lang="hu-HU" sz="2400" b="0" i="0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</a:rPr>
                                        <m:t>K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400">
                                              <a:latin typeface="Cambria Math" panose="02040503050406030204" pitchFamily="18" charset="0"/>
                                            </a:rPr>
                                            <m:t>a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∙725</m:t>
                                      </m:r>
                                      <m:r>
                                        <a:rPr lang="hu-HU" sz="24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</a:rPr>
                                        <m:t>K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728138"/>
                <a:ext cx="4585101" cy="13431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4716016" y="3876255"/>
                <a:ext cx="4262705" cy="1046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725 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</a:rPr>
                                        <m:t>K</m:t>
                                      </m:r>
                                    </m:den>
                                  </m:f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625</m:t>
                                      </m:r>
                                      <m:r>
                                        <a:rPr lang="hu-HU" sz="2400" b="0" i="0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</a:rPr>
                                        <m:t>K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876255"/>
                <a:ext cx="4262705" cy="10468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Jobb oldali kapcsos zárójel 8"/>
          <p:cNvSpPr/>
          <p:nvPr/>
        </p:nvSpPr>
        <p:spPr>
          <a:xfrm rot="5400000">
            <a:off x="834641" y="4340024"/>
            <a:ext cx="231427" cy="1397669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Jobb oldali kapcsos zárójel 9"/>
          <p:cNvSpPr/>
          <p:nvPr/>
        </p:nvSpPr>
        <p:spPr>
          <a:xfrm rot="5400000">
            <a:off x="7531039" y="4029698"/>
            <a:ext cx="177922" cy="196481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446049" y="5190244"/>
                <a:ext cx="100860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0" i="1" smtClean="0">
                          <a:latin typeface="Cambria Math" panose="02040503050406030204" pitchFamily="18" charset="0"/>
                        </a:rPr>
                        <m:t>0,0543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49" y="5190244"/>
                <a:ext cx="1008609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6485202" y="5190244"/>
                <a:ext cx="22695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0" i="1" smtClean="0">
                          <a:latin typeface="Cambria Math" panose="02040503050406030204" pitchFamily="18" charset="0"/>
                        </a:rPr>
                        <m:t>−2,207∙</m:t>
                      </m:r>
                      <m:sSup>
                        <m:sSupPr>
                          <m:ctrlPr>
                            <a:rPr lang="hu-H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hu-H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hu-H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0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p>
                          <m:r>
                            <a:rPr lang="hu-HU" sz="20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202" y="5190244"/>
                <a:ext cx="226959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742265" y="5723866"/>
                <a:ext cx="7659469" cy="848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∙</m:t>
                          </m:r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0,0543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−2,207∙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=109744 </m:t>
                      </m:r>
                      <m:f>
                        <m:fPr>
                          <m:type m:val="lin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mol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≅110</m:t>
                      </m:r>
                      <m:r>
                        <a:rPr lang="hu-HU" sz="24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lin"/>
                          <m:ctrlPr>
                            <a:rPr lang="hu-H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</a:rPr>
                            <m:t>mol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65" y="5723866"/>
                <a:ext cx="7659469" cy="84818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églalap 13"/>
          <p:cNvSpPr/>
          <p:nvPr/>
        </p:nvSpPr>
        <p:spPr>
          <a:xfrm>
            <a:off x="6485202" y="5805264"/>
            <a:ext cx="1916532" cy="7667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animBg="1"/>
      <p:bldP spid="10" grpId="0" animBg="1"/>
      <p:bldP spid="11" grpId="0"/>
      <p:bldP spid="12" grpId="0"/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Sebességi együttható hőmérsékletfüggése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9370" y="1628800"/>
            <a:ext cx="8229600" cy="5112568"/>
          </a:xfrm>
        </p:spPr>
        <p:txBody>
          <a:bodyPr>
            <a:normAutofit/>
          </a:bodyPr>
          <a:lstStyle/>
          <a:p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Feladat</a:t>
            </a:r>
            <a:endParaRPr lang="en-US" sz="2000" dirty="0"/>
          </a:p>
          <a:p>
            <a:pPr marL="0" indent="0" algn="just">
              <a:spcBef>
                <a:spcPts val="1200"/>
              </a:spcBef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Egy reakció aktiválási energiája ismert, 6,335 kJ/mol. Ha a reakciót vizsgálva a hőmérsékletet megnöveltük az eredetihez képest 120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°C-al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akkor a reakció sebességi együtthatója a 120%-ára nőtt. </a:t>
            </a:r>
          </a:p>
          <a:p>
            <a:pPr marL="0" indent="0" algn="just">
              <a:spcBef>
                <a:spcPts val="2400"/>
              </a:spcBef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Mekkora hőmérsékleten vizsgáltuk eredetileg a reakciót? </a:t>
            </a:r>
          </a:p>
          <a:p>
            <a:pPr marL="0" indent="0" algn="just">
              <a:spcBef>
                <a:spcPts val="2400"/>
              </a:spcBef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Hány százalékára változik a sebességi együttható ugyanilyen kísérleti körülmények között, ha feltételezzük, hogy a hőmérsékletfüggése jobban leírható a kibővített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Arrhenius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egyenlettel, az alább paraméterek szerint: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𝐴 = 1,757 ∙ 10</a:t>
            </a:r>
            <a:r>
              <a:rPr lang="hu-HU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dm</a:t>
            </a:r>
            <a:r>
              <a:rPr lang="hu-HU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mol</a:t>
            </a:r>
            <a:r>
              <a:rPr lang="hu-HU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hu-HU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𝑛 =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,343, 𝐸 = 2,263 kJ/mol? 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9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>
                <a:latin typeface="Arial" panose="020B0604020202020204" pitchFamily="34" charset="0"/>
                <a:cs typeface="Arial" panose="020B0604020202020204" pitchFamily="34" charset="0"/>
              </a:rPr>
              <a:t>Sebességi együttható hőmérsékletfüggése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86449" y="1628800"/>
                <a:ext cx="8371102" cy="5112568"/>
              </a:xfrm>
            </p:spPr>
            <p:txBody>
              <a:bodyPr>
                <a:normAutofit/>
              </a:bodyPr>
              <a:lstStyle/>
              <a:p>
                <a:r>
                  <a:rPr lang="hu-H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hu-H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  <a:endParaRPr lang="en-US" sz="2000" dirty="0"/>
              </a:p>
              <a:p>
                <a:pPr marL="0" indent="0" algn="just">
                  <a:spcBef>
                    <a:spcPts val="120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 reakció aktiválási energiája ismert, 6,335 kJ/mol. Ha a reakciót vizsgálva a hőmérsékletet megnöveltük az eredetihez képest 120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°C-al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akkor a reakció sebességi együtthatója a 120%-ára nőtt. </a:t>
                </a:r>
              </a:p>
              <a:p>
                <a:pPr marL="457200" indent="-457200" algn="just">
                  <a:spcBef>
                    <a:spcPts val="1200"/>
                  </a:spcBef>
                  <a:spcAft>
                    <a:spcPts val="3000"/>
                  </a:spcAft>
                  <a:buAutoNum type="alphaLcParenR"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Mekkora hőmérsékleten vizsgáltuk eredetileg a reakciót? </a:t>
                </a:r>
              </a:p>
              <a:p>
                <a:pPr marL="0" indent="0">
                  <a:spcBef>
                    <a:spcPts val="30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hu-HU" sz="24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+120</m:t>
                                      </m:r>
                                      <m:r>
                                        <a:rPr lang="hu-HU" sz="24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hu-HU" sz="2400">
                                          <a:latin typeface="Cambria Math" panose="02040503050406030204" pitchFamily="18" charset="0"/>
                                        </a:rPr>
                                        <m:t>K</m:t>
                                      </m:r>
                                    </m:den>
                                  </m:f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449" y="1628800"/>
                <a:ext cx="8371102" cy="5112568"/>
              </a:xfrm>
              <a:blipFill rotWithShape="0">
                <a:blip r:embed="rId2"/>
                <a:stretch>
                  <a:fillRect l="-1092" t="-1788" r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5150249" y="5555882"/>
                <a:ext cx="20535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sz="2400" i="1">
                          <a:latin typeface="Cambria Math" panose="02040503050406030204" pitchFamily="18" charset="0"/>
                        </a:rPr>
                        <m:t>=651</m:t>
                      </m:r>
                      <m:r>
                        <a:rPr lang="hu-HU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249" y="5555882"/>
                <a:ext cx="2053511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55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456</Words>
  <Application>Microsoft Office PowerPoint</Application>
  <PresentationFormat>Diavetítés a képernyőre (4:3 oldalarány)</PresentationFormat>
  <Paragraphs>128</Paragraphs>
  <Slides>17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Office-téma</vt:lpstr>
      <vt:lpstr>Fizikai kémia 2 – Reakciókinetika </vt:lpstr>
      <vt:lpstr>Kvázistacionaritás</vt:lpstr>
      <vt:lpstr>Kvázistacionaritás</vt:lpstr>
      <vt:lpstr>Kvázistacionaritás</vt:lpstr>
      <vt:lpstr>Sebességi együttható hőmérsékletfüggése</vt:lpstr>
      <vt:lpstr>Sebességi együttható hőmérsékletfüggése</vt:lpstr>
      <vt:lpstr>Sebességi együttható hőmérsékletfüggése</vt:lpstr>
      <vt:lpstr>Sebességi együttható hőmérsékletfüggése</vt:lpstr>
      <vt:lpstr>Sebességi együttható hőmérsékletfüggése</vt:lpstr>
      <vt:lpstr>Sebességi együttható hőmérsékletfüggése</vt:lpstr>
      <vt:lpstr>Aktiválási paraméterek</vt:lpstr>
      <vt:lpstr>Unimolekulás eset</vt:lpstr>
      <vt:lpstr>Bimolekulás eset</vt:lpstr>
      <vt:lpstr>Aktiválási paraméterek</vt:lpstr>
      <vt:lpstr>Aktiválási paraméterek</vt:lpstr>
      <vt:lpstr>Aktiválási paraméterek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 </dc:title>
  <dc:creator>kovacsmarton</dc:creator>
  <cp:lastModifiedBy>kovacsmarton</cp:lastModifiedBy>
  <cp:revision>14</cp:revision>
  <dcterms:created xsi:type="dcterms:W3CDTF">2018-02-28T09:42:02Z</dcterms:created>
  <dcterms:modified xsi:type="dcterms:W3CDTF">2018-02-28T10:35:54Z</dcterms:modified>
</cp:coreProperties>
</file>