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91" r:id="rId3"/>
    <p:sldId id="295" r:id="rId4"/>
    <p:sldId id="294" r:id="rId5"/>
    <p:sldId id="293" r:id="rId6"/>
    <p:sldId id="292" r:id="rId7"/>
    <p:sldId id="296" r:id="rId8"/>
    <p:sldId id="297" r:id="rId9"/>
    <p:sldId id="298" r:id="rId10"/>
    <p:sldId id="299" r:id="rId11"/>
    <p:sldId id="300" r:id="rId12"/>
    <p:sldId id="301" r:id="rId13"/>
    <p:sldId id="303" r:id="rId14"/>
    <p:sldId id="304" r:id="rId15"/>
    <p:sldId id="305" r:id="rId16"/>
    <p:sldId id="302" r:id="rId17"/>
    <p:sldId id="307" r:id="rId18"/>
    <p:sldId id="308" r:id="rId19"/>
    <p:sldId id="309" r:id="rId20"/>
    <p:sldId id="310" r:id="rId21"/>
    <p:sldId id="311" r:id="rId22"/>
    <p:sldId id="312" r:id="rId23"/>
    <p:sldId id="290" r:id="rId2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B5CDC-FA26-4CCF-9347-BF46EC5C163F}" type="datetimeFigureOut">
              <a:rPr lang="hu-HU" smtClean="0"/>
              <a:pPr/>
              <a:t>2018.02.28.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5596" y="393182"/>
            <a:ext cx="8424936" cy="1470025"/>
          </a:xfrm>
        </p:spPr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Fizikai kémia 2 – Reakciókinetika 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47664" y="1673578"/>
            <a:ext cx="6400800" cy="1752600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Számolási gyakorlat</a:t>
            </a:r>
            <a:endParaRPr lang="hu-H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744068" y="2503442"/>
            <a:ext cx="603242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400" dirty="0" smtClean="0">
                <a:latin typeface="Arial" pitchFamily="34" charset="0"/>
                <a:ea typeface="+mj-ea"/>
                <a:cs typeface="Arial" pitchFamily="34" charset="0"/>
              </a:rPr>
              <a:t>Rend meghatározása</a:t>
            </a:r>
          </a:p>
          <a:p>
            <a:pPr algn="ctr"/>
            <a:r>
              <a:rPr lang="hu-HU" sz="4400" dirty="0" smtClean="0">
                <a:latin typeface="Arial" pitchFamily="34" charset="0"/>
                <a:ea typeface="+mj-ea"/>
                <a:cs typeface="Arial" pitchFamily="34" charset="0"/>
              </a:rPr>
              <a:t>Összetett reakciók</a:t>
            </a:r>
          </a:p>
          <a:p>
            <a:endParaRPr lang="hu-HU" sz="44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596947" y="4974947"/>
            <a:ext cx="2302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hu-HU" sz="3200" dirty="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. gyakorlat</a:t>
            </a:r>
            <a:endParaRPr lang="hu-HU" sz="3200" dirty="0">
              <a:solidFill>
                <a:schemeClr val="tx1">
                  <a:tint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Rend meghatározása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9022" y="1417639"/>
                <a:ext cx="8229600" cy="1363290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Feladat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40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sub>
                    </m:sSub>
                  </m:oMath>
                </a14:m>
                <a:r>
                  <a:rPr lang="hu-HU" sz="2400" b="0" dirty="0" err="1" smtClean="0">
                    <a:cs typeface="Arial" panose="020B0604020202020204" pitchFamily="34" charset="0"/>
                  </a:rPr>
                  <a:t>-t</a:t>
                </a:r>
                <a:r>
                  <a:rPr lang="hu-HU" sz="2400" b="0" dirty="0" smtClean="0">
                    <a:cs typeface="Arial" panose="020B0604020202020204" pitchFamily="34" charset="0"/>
                  </a:rPr>
                  <a:t> és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400" b="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sub>
                    </m:sSub>
                  </m:oMath>
                </a14:m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-t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már ismerjük, ezért olyan sorokat kell választanunk, ahol már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40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</m:t>
                        </m:r>
                      </m:e>
                    </m:d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is változik.</a:t>
                </a:r>
              </a:p>
              <a:p>
                <a:pPr marL="0" indent="0" algn="just">
                  <a:buNone/>
                </a:pPr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9022" y="1417639"/>
                <a:ext cx="8229600" cy="1363290"/>
              </a:xfrm>
              <a:blipFill rotWithShape="0">
                <a:blip r:embed="rId2"/>
                <a:stretch>
                  <a:fillRect l="-1333" t="-4933" b="-807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323528" y="2852936"/>
          <a:ext cx="8568953" cy="2304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8192"/>
                <a:gridCol w="1656184"/>
                <a:gridCol w="1656184"/>
                <a:gridCol w="1656184"/>
                <a:gridCol w="1872209"/>
              </a:tblGrid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[A]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[B]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[C]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[P]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(</a:t>
                      </a:r>
                      <a:r>
                        <a:rPr lang="hu-HU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µmol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dm</a:t>
                      </a:r>
                      <a:r>
                        <a:rPr lang="hu-HU" i="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hu-HU" i="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2048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8192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églalap 4"/>
          <p:cNvSpPr/>
          <p:nvPr/>
        </p:nvSpPr>
        <p:spPr>
          <a:xfrm>
            <a:off x="323528" y="3284984"/>
            <a:ext cx="85689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308182" y="4221089"/>
            <a:ext cx="85689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/>
              <p:cNvSpPr txBox="1"/>
              <p:nvPr/>
            </p:nvSpPr>
            <p:spPr>
              <a:xfrm>
                <a:off x="457200" y="5445224"/>
                <a:ext cx="8419934" cy="10380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,3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C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,3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C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</m:sub>
                          </m:sSub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2352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2048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  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0,7</m:t>
                                      </m:r>
                                    </m:num>
                                    <m:den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0,8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0,3</m:t>
                                  </m:r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0,2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</m:sub>
                          </m:sSub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=1,148</m:t>
                      </m:r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445224"/>
                <a:ext cx="8419934" cy="103804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688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Rend meghatározása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2656"/>
          </a:xfrm>
        </p:spPr>
        <p:txBody>
          <a:bodyPr/>
          <a:lstStyle/>
          <a:p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1. Feladat</a:t>
            </a:r>
          </a:p>
          <a:p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457200" y="2132856"/>
                <a:ext cx="8419934" cy="2325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,3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C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,3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C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</m:sub>
                          </m:sSub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2352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2048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  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0,7</m:t>
                                      </m:r>
                                    </m:num>
                                    <m:den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0,8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0,3</m:t>
                                  </m:r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0,2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</m:sub>
                          </m:sSub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=1,148</m:t>
                      </m:r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1,5</m:t>
                          </m:r>
                        </m:e>
                        <m:sup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</m:sub>
                          </m:sSub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=1,148∙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0,8</m:t>
                                  </m:r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0,7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=1,5</m:t>
                      </m:r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132856"/>
                <a:ext cx="8419934" cy="232557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églalap 4"/>
              <p:cNvSpPr/>
              <p:nvPr/>
            </p:nvSpPr>
            <p:spPr>
              <a:xfrm>
                <a:off x="3947087" y="4653136"/>
                <a:ext cx="1440160" cy="64807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</m:sub>
                      </m:sSub>
                      <m:r>
                        <a:rPr lang="hu-HU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oMath>
                  </m:oMathPara>
                </a14:m>
                <a:endParaRPr lang="hu-H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églalap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087" y="4653136"/>
                <a:ext cx="1440160" cy="64807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/>
              <p:cNvSpPr txBox="1"/>
              <p:nvPr/>
            </p:nvSpPr>
            <p:spPr>
              <a:xfrm>
                <a:off x="3726653" y="5661248"/>
                <a:ext cx="1881028" cy="480003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sSubSup>
                        <m:sSub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sub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sSubSup>
                        <m:sSub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Sup>
                        <m:sSub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sub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653" y="5661248"/>
                <a:ext cx="1881028" cy="480003"/>
              </a:xfrm>
              <a:prstGeom prst="rect">
                <a:avLst/>
              </a:prstGeom>
              <a:blipFill rotWithShape="0">
                <a:blip r:embed="rId4"/>
                <a:stretch>
                  <a:fillRect b="-1205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191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Rend meghatározása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363272" cy="1972816"/>
              </a:xfrm>
            </p:spPr>
            <p:txBody>
              <a:bodyPr/>
              <a:lstStyle/>
              <a:p>
                <a:r>
                  <a:rPr lang="hu-H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Feladat</a:t>
                </a:r>
              </a:p>
              <a:p>
                <a:pPr marL="0" indent="0">
                  <a:buNone/>
                </a:pP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Mekkora 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a:rPr lang="hu-HU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sty m:val="p"/>
                      </m:rPr>
                      <a:rPr lang="hu-HU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hu-HU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+2 </m:t>
                    </m:r>
                    <m:r>
                      <m:rPr>
                        <m:sty m:val="p"/>
                      </m:rPr>
                      <a:rPr lang="hu-HU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</m:t>
                    </m:r>
                    <m:r>
                      <a:rPr lang="hu-H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m:rPr>
                        <m:sty m:val="p"/>
                      </m:rPr>
                      <a:rPr lang="hu-HU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reakció sebességi együtthatója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Válasszunk ki egy tetszőleges sort és helyettesítsünk be a </a:t>
                </a:r>
                <a14:m>
                  <m:oMath xmlns:m="http://schemas.openxmlformats.org/officeDocument/2006/math">
                    <m:r>
                      <a:rPr lang="hu-HU" sz="24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hu-HU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sz="2400" i="1">
                        <a:latin typeface="Cambria Math" panose="02040503050406030204" pitchFamily="18" charset="0"/>
                      </a:rPr>
                      <m:t>𝑘</m:t>
                    </m:r>
                    <m:sSubSup>
                      <m:sSubSupPr>
                        <m:ctrlPr>
                          <a:rPr lang="hu-HU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hu-HU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400">
                            <a:latin typeface="Cambria Math" panose="02040503050406030204" pitchFamily="18" charset="0"/>
                          </a:rPr>
                          <m:t>A</m:t>
                        </m:r>
                      </m:sub>
                      <m:sup>
                        <m:r>
                          <a:rPr lang="hu-HU" sz="24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sSubSup>
                      <m:sSubSupPr>
                        <m:ctrlPr>
                          <a:rPr lang="hu-HU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hu-HU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400">
                            <a:latin typeface="Cambria Math" panose="02040503050406030204" pitchFamily="18" charset="0"/>
                          </a:rPr>
                          <m:t>B</m:t>
                        </m:r>
                      </m:sub>
                      <m:sup>
                        <m:r>
                          <a:rPr lang="hu-HU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sSubSup>
                      <m:sSubSupPr>
                        <m:ctrlPr>
                          <a:rPr lang="hu-HU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hu-HU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400"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  <m:sup>
                        <m:r>
                          <a:rPr lang="hu-HU" sz="24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képletbe!</a:t>
                </a:r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363272" cy="1972816"/>
              </a:xfrm>
              <a:blipFill rotWithShape="0">
                <a:blip r:embed="rId2"/>
                <a:stretch>
                  <a:fillRect l="-1312" t="-3406" b="-495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102087"/>
              </p:ext>
            </p:extLst>
          </p:nvPr>
        </p:nvGraphicFramePr>
        <p:xfrm>
          <a:off x="251519" y="3717032"/>
          <a:ext cx="8568953" cy="9217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8192"/>
                <a:gridCol w="1656184"/>
                <a:gridCol w="1656184"/>
                <a:gridCol w="1656184"/>
                <a:gridCol w="1872209"/>
              </a:tblGrid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[A]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[B]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[C]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[P]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(</a:t>
                      </a:r>
                      <a:r>
                        <a:rPr lang="hu-HU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µmol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dm</a:t>
                      </a:r>
                      <a:r>
                        <a:rPr lang="hu-HU" i="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hu-HU" i="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2048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Szövegdoboz 7"/>
              <p:cNvSpPr txBox="1"/>
              <p:nvPr/>
            </p:nvSpPr>
            <p:spPr>
              <a:xfrm>
                <a:off x="457200" y="5013176"/>
                <a:ext cx="8229600" cy="11553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24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𝑟</m:t>
                      </m:r>
                      <m:sSubSup>
                        <m:sSub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sub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−2</m:t>
                          </m:r>
                        </m:sup>
                      </m:sSubSup>
                      <m:sSubSup>
                        <m:sSub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</m:sub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b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=2,048∙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−3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0,8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−2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0,2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dm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=0,016 </m:t>
                      </m:r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dm</m:t>
                          </m:r>
                        </m:e>
                        <m:sup>
                          <m: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e>
                        <m:sup>
                          <m: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  <m:sup>
                          <m: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013176"/>
                <a:ext cx="8229600" cy="115538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églalap 8"/>
          <p:cNvSpPr/>
          <p:nvPr/>
        </p:nvSpPr>
        <p:spPr>
          <a:xfrm>
            <a:off x="2843808" y="5661248"/>
            <a:ext cx="3384376" cy="5073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850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Összetett reakciók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00200"/>
                <a:ext cx="8496944" cy="4525963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2400"/>
                  </a:spcBef>
                  <a:spcAft>
                    <a:spcPts val="12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Az adott folyamatban szereplő elemi reakciók összességét (valamint azok kapcsolódási módját</a:t>
                </a: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) nevezzük az összetett reakció 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mechanizmusának.</a:t>
                </a:r>
              </a:p>
              <a:p>
                <a:pPr marL="0" indent="0">
                  <a:spcBef>
                    <a:spcPts val="0"/>
                  </a:spcBef>
                  <a:spcAft>
                    <a:spcPts val="3000"/>
                  </a:spcAft>
                  <a:buNone/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Például:</a:t>
                </a:r>
              </a:p>
              <a:p>
                <a:pPr marL="457200" lvl="1" indent="0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B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C</m:t>
                      </m:r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D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E</m:t>
                      </m:r>
                    </m:oMath>
                  </m:oMathPara>
                </a14:m>
                <a:endParaRPr lang="hu-HU" sz="2400" b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457200" lvl="1" indent="0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E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F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C</m:t>
                      </m:r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00200"/>
                <a:ext cx="8496944" cy="4525963"/>
              </a:xfrm>
              <a:blipFill rotWithShape="0">
                <a:blip r:embed="rId2"/>
                <a:stretch>
                  <a:fillRect l="-1291" t="-1482" r="-86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452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Összetett reakciók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kinetikai differenciálegyenlet-rendszer felírása:</a:t>
            </a:r>
          </a:p>
          <a:p>
            <a:pPr marL="0" indent="0">
              <a:buNone/>
            </a:pPr>
            <a:endParaRPr lang="hu-HU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églalap 3"/>
              <p:cNvSpPr/>
              <p:nvPr/>
            </p:nvSpPr>
            <p:spPr>
              <a:xfrm>
                <a:off x="457200" y="2780928"/>
                <a:ext cx="3024336" cy="1833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z="24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sz="24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4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B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C</m:t>
                      </m:r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sz="24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D</m:t>
                      </m:r>
                      <m:r>
                        <a:rPr lang="hu-H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E</m:t>
                      </m:r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lvl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2 </m:t>
                      </m:r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E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C</m:t>
                      </m:r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églalap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780928"/>
                <a:ext cx="3024336" cy="18339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4117816" y="2390244"/>
                <a:ext cx="5292080" cy="4449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e>
                          </m:d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</m:e>
                      </m:d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e>
                          </m:d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e>
                      </m:d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</m:e>
                          </m:d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e>
                      </m:d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E</m:t>
                              </m:r>
                            </m:e>
                          </m:d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D</m:t>
                              </m:r>
                            </m:e>
                          </m:d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</m:e>
                      </m:d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E</m:t>
                              </m:r>
                            </m:e>
                          </m:d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−2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E</m:t>
                              </m:r>
                            </m:e>
                          </m:d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816" y="2390244"/>
                <a:ext cx="5292080" cy="444929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/>
              <p:cNvSpPr txBox="1"/>
              <p:nvPr/>
            </p:nvSpPr>
            <p:spPr>
              <a:xfrm>
                <a:off x="251520" y="5024836"/>
                <a:ext cx="3656578" cy="1101327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hu-H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nary>
                            <m:naryPr>
                              <m:chr m:val="∏"/>
                              <m:limLoc m:val="undOvr"/>
                              <m:supHide m:val="on"/>
                              <m:ctrlPr>
                                <a:rPr lang="hu-HU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b>
                                          <m:r>
                                            <a:rPr lang="hu-HU" sz="24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sSubSup>
                                    <m:sSubSup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𝜈</m:t>
                                      </m:r>
                                    </m:e>
                                    <m:sub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𝑖𝑗</m:t>
                                      </m:r>
                                    </m:sub>
                                    <m:sup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p>
                                  </m:sSubSup>
                                </m:sup>
                              </m:sSup>
                            </m:e>
                          </m:nary>
                        </m:e>
                      </m:nary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024836"/>
                <a:ext cx="3656578" cy="11013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517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Összetett reakciók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kinetikai differenciálegyenlet-rendszer felírása:</a:t>
            </a:r>
          </a:p>
          <a:p>
            <a:pPr marL="0" indent="0">
              <a:buNone/>
            </a:pPr>
            <a:endParaRPr lang="hu-HU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églalap 3"/>
              <p:cNvSpPr/>
              <p:nvPr/>
            </p:nvSpPr>
            <p:spPr>
              <a:xfrm>
                <a:off x="457200" y="2780928"/>
                <a:ext cx="3024336" cy="1833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z="24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sz="24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4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B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C</m:t>
                      </m:r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sz="24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D</m:t>
                      </m:r>
                      <m:r>
                        <a:rPr lang="hu-H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E</m:t>
                      </m:r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lvl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2 </m:t>
                      </m:r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E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C</m:t>
                      </m:r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églalap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780928"/>
                <a:ext cx="3024336" cy="18339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3635896" y="2390244"/>
                <a:ext cx="5292080" cy="4449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e>
                          </m:d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+      0</m:t>
                      </m:r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e>
                          </m:d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+       0      +      0</m:t>
                      </m:r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</m:e>
                          </m:d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E</m:t>
                              </m:r>
                            </m:e>
                          </m:d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D</m:t>
                              </m:r>
                            </m:e>
                          </m:d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        +        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+    0</m:t>
                      </m:r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E</m:t>
                              </m:r>
                            </m:e>
                          </m:d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      +       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−2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E</m:t>
                              </m:r>
                            </m:e>
                          </m:d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390244"/>
                <a:ext cx="5292080" cy="444929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Egyenes összekötő 7"/>
          <p:cNvCxnSpPr/>
          <p:nvPr/>
        </p:nvCxnSpPr>
        <p:spPr>
          <a:xfrm>
            <a:off x="6012160" y="2060848"/>
            <a:ext cx="0" cy="46346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7524328" y="2109933"/>
            <a:ext cx="0" cy="45365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>
            <a:off x="4716016" y="3284984"/>
            <a:ext cx="41206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>
            <a:off x="4716016" y="4149080"/>
            <a:ext cx="41044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>
            <a:off x="4716016" y="5013176"/>
            <a:ext cx="42119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4572000" y="5877272"/>
            <a:ext cx="435597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28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Összetett reakciók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91290"/>
                <a:ext cx="8686800" cy="5350078"/>
              </a:xfrm>
            </p:spPr>
            <p:txBody>
              <a:bodyPr>
                <a:normAutofit/>
              </a:bodyPr>
              <a:lstStyle/>
              <a:p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Alapesetek: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Kompetitív (párhuzamos, elágazó) reakciók: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</m:t>
                      </m:r>
                      <m:f>
                        <m:fPr>
                          <m:type m:val="noBar"/>
                          <m:ctrlPr>
                            <a:rPr lang="hu-HU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  <m:groupChr>
                            <m:groupChrPr>
                              <m:chr m:val="→"/>
                              <m:vertJc m:val="bot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   </m:t>
                                  </m:r>
                                  <m:r>
                                    <m:rPr>
                                      <m:brk m:alnAt="2"/>
                                    </m:r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m:rPr>
                                      <m:brk m:alnAt="2"/>
                                    </m:r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>
                                  <m:brk m:alnAt="2"/>
                                </m:r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 </m:t>
                              </m:r>
                            </m:e>
                          </m:groupChr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P</m:t>
                              </m:r>
                            </m:e>
                            <m:sub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  <m:groupChr>
                            <m:groupChrPr>
                              <m:chr m:val="→"/>
                              <m:vertJc m:val="bot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   </m:t>
                                  </m:r>
                                  <m:r>
                                    <m:rPr>
                                      <m:brk m:alnAt="2"/>
                                    </m:r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brk m:alnAt="2"/>
                                </m:r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 </m:t>
                              </m:r>
                            </m:e>
                          </m:groupChr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P</m:t>
                              </m:r>
                            </m:e>
                            <m:sub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b>
                          </m:sSub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spcBef>
                    <a:spcPts val="18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Konszekutív (sorozatos, kaszkád) reakciók:</a:t>
                </a:r>
              </a:p>
              <a:p>
                <a:pPr marL="457200" lvl="1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f>
                        <m:fPr>
                          <m:type m:val="noBar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  <m:groupChr>
                            <m:groupChrPr>
                              <m:chr m:val="→"/>
                              <m:vertJc m:val="bot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   </m:t>
                                  </m:r>
                                  <m:r>
                                    <m:rPr>
                                      <m:brk m:alnAt="2"/>
                                    </m:r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m:rPr>
                                      <m:brk m:alnAt="2"/>
                                    </m:r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>
                                  <m:brk m:alnAt="2"/>
                                </m:r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 </m:t>
                              </m:r>
                            </m:e>
                          </m:groupChr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  <m:groupChr>
                            <m:groupChrPr>
                              <m:chr m:val="→"/>
                              <m:vertJc m:val="bot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   </m:t>
                                  </m:r>
                                  <m:r>
                                    <m:rPr>
                                      <m:brk m:alnAt="2"/>
                                    </m:r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brk m:alnAt="2"/>
                                </m:r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 </m:t>
                              </m:r>
                            </m:e>
                          </m:groupChr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P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b>
                          </m:sSub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 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e>
                      </m:d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spcBef>
                    <a:spcPts val="18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Reverzibilis (megfordítható, 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egyensúlyi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reakciók:</a:t>
                </a:r>
              </a:p>
              <a:p>
                <a:pPr marL="457200" lvl="1" indent="0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</m:t>
                      </m:r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type m:val="noBar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  <m:groupChr>
                            <m:groupChrPr>
                              <m:chr m:val="→"/>
                              <m:vertJc m:val="bot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   </m:t>
                                  </m:r>
                                  <m:r>
                                    <m:rPr>
                                      <m:brk m:alnAt="2"/>
                                    </m:r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m:rPr>
                                      <m:brk m:alnAt="2"/>
                                    </m:r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>
                                  <m:brk m:alnAt="2"/>
                                </m:r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 </m:t>
                              </m:r>
                            </m:e>
                          </m:groupChr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  <m:groupChr>
                            <m:groupChrPr>
                              <m:chr m:val="→"/>
                              <m:vertJc m:val="bot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 </m:t>
                                  </m:r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 </m:t>
                                  </m:r>
                                  <m:r>
                                    <m:rPr>
                                      <m:brk m:alnAt="2"/>
                                    </m:r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brk m:alnAt="2"/>
                                </m:r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</m:groupChr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b>
                          </m:sSub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e>
                      </m:d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 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r>
                        <a:rPr lang="hu-HU" sz="24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e>
                      </m:d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91290"/>
                <a:ext cx="8686800" cy="5350078"/>
              </a:xfrm>
              <a:blipFill rotWithShape="0">
                <a:blip r:embed="rId2"/>
                <a:stretch>
                  <a:fillRect l="-1263" t="-113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894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Összetett reakciók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63272" cy="4525963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2. Feladat</a:t>
                </a:r>
              </a:p>
              <a:p>
                <a:pPr marL="0" indent="0" algn="just">
                  <a:spcAft>
                    <a:spcPts val="1200"/>
                  </a:spcAft>
                  <a:buNone/>
                </a:pP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Egy A anyagot hevítve B anyaghoz szeretnénk 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jutni, azonban 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egy mellékreakció is lejátszódik a 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főreakció mellett: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hu-H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  <m:brk m:alnAt="7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  <m:r>
                            <m:rPr>
                              <m:brk m:alnAt="7"/>
                            </m:r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→</m:t>
                          </m:r>
                          <m:r>
                            <m:rPr>
                              <m:sty m:val="p"/>
                              <m:brk m:alnAt="7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→</m:t>
                          </m:r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D</m:t>
                          </m:r>
                        </m:e>
                      </m:mr>
                    </m:m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hu-H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7"/>
                            </m:r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9,0∙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=3,6∙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e>
                      </m:mr>
                    </m:m>
                  </m:oMath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Bef>
                    <a:spcPts val="1800"/>
                  </a:spcBef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a) Mennyi 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 B és a C anyag aránya 60 s elteltével? </a:t>
                </a:r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Bef>
                    <a:spcPts val="1800"/>
                  </a:spcBef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b) Mennyi a B 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anyag anyagmennyisége 2 perc elteltével, ha kezdetben 0,5 mol A anyagból indultunk ki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63272" cy="4525963"/>
              </a:xfrm>
              <a:blipFill rotWithShape="0">
                <a:blip r:embed="rId2"/>
                <a:stretch>
                  <a:fillRect l="-1312" t="-1482" r="-109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865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Összetett reakciók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63272" cy="4525963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2. Feladat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hu-H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  <m:brk m:alnAt="7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  <m:r>
                            <m:rPr>
                              <m:brk m:alnAt="7"/>
                            </m:r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→</m:t>
                          </m:r>
                          <m:r>
                            <m:rPr>
                              <m:sty m:val="p"/>
                              <m:brk m:alnAt="7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→</m:t>
                          </m:r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D</m:t>
                          </m:r>
                        </m:e>
                      </m:mr>
                    </m:m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hu-H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7"/>
                            </m:r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9,0∙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=3,6∙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e>
                      </m:mr>
                    </m:m>
                  </m:oMath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Bef>
                    <a:spcPts val="1800"/>
                  </a:spcBef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a) Mennyi 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 B és a C anyag aránya 60 s elteltével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0" indent="0" algn="just">
                  <a:spcBef>
                    <a:spcPts val="1800"/>
                  </a:spcBef>
                  <a:spcAft>
                    <a:spcPts val="1200"/>
                  </a:spcAft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Írjuk fel B és C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diffegyenletét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!</a:t>
                </a:r>
              </a:p>
              <a:p>
                <a:pPr marL="0" indent="0" algn="just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hu-HU" sz="24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</m:e>
                          </m:d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63272" cy="4525963"/>
              </a:xfrm>
              <a:blipFill rotWithShape="0">
                <a:blip r:embed="rId2"/>
                <a:stretch>
                  <a:fillRect l="-1312" t="-148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Jobb oldali kapcsos zárójel 3"/>
          <p:cNvSpPr/>
          <p:nvPr/>
        </p:nvSpPr>
        <p:spPr>
          <a:xfrm>
            <a:off x="2771800" y="4437112"/>
            <a:ext cx="216024" cy="151216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3216674" y="4437112"/>
                <a:ext cx="56800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Tehát éppen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arányban képződnek</a:t>
                </a:r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6674" y="4437112"/>
                <a:ext cx="5680081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719" t="-9211" r="-859" b="-3026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/>
              <p:cNvSpPr txBox="1"/>
              <p:nvPr/>
            </p:nvSpPr>
            <p:spPr>
              <a:xfrm>
                <a:off x="3478399" y="5102311"/>
                <a:ext cx="2187202" cy="854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9,0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3,6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=2,5</m:t>
                      </m:r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399" y="5102311"/>
                <a:ext cx="2187202" cy="85401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/>
              <p:cNvSpPr txBox="1"/>
              <p:nvPr/>
            </p:nvSpPr>
            <p:spPr>
              <a:xfrm>
                <a:off x="6192132" y="5298486"/>
                <a:ext cx="2269554" cy="461665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=2,5:1</m:t>
                      </m:r>
                    </m:oMath>
                  </m:oMathPara>
                </a14:m>
                <a:endParaRPr lang="hu-HU" sz="2400" dirty="0"/>
              </a:p>
            </p:txBody>
          </p:sp>
        </mc:Choice>
        <mc:Fallback xmlns=""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132" y="5298486"/>
                <a:ext cx="2269554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339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Összetett reakciók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63272" cy="4525963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2. Feladat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hu-H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  <m:brk m:alnAt="7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  <m:r>
                            <m:rPr>
                              <m:brk m:alnAt="7"/>
                            </m:r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→</m:t>
                          </m:r>
                          <m:r>
                            <m:rPr>
                              <m:sty m:val="p"/>
                              <m:brk m:alnAt="7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→</m:t>
                          </m:r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D</m:t>
                          </m:r>
                        </m:e>
                      </m:mr>
                    </m:m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hu-H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7"/>
                            </m:r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9,0∙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=3,6∙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e>
                      </m:mr>
                    </m:m>
                  </m:oMath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Bef>
                    <a:spcPts val="1800"/>
                  </a:spcBef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b) Mennyi a B 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anyag anyagmennyisége 2 perc elteltével, ha kezdetben 0,5 mol A anyagból indultunk ki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0" indent="0" algn="just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Hogy alakul ez esetben a B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diffegyenlete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0" indent="0" algn="just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63272" cy="4525963"/>
              </a:xfrm>
              <a:blipFill rotWithShape="0">
                <a:blip r:embed="rId2"/>
                <a:stretch>
                  <a:fillRect l="-1312" t="-1482" r="-109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798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Reakciórendek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00200"/>
                <a:ext cx="8820472" cy="45259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Kinetikai differenciálegyenlet: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  <m: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:                            </m:t>
                    </m:r>
                    <m:f>
                      <m:f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hu-HU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A</m:t>
                            </m:r>
                          </m:sub>
                        </m:sSub>
                      </m:num>
                      <m:den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den>
                    </m:f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u-HU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hu-HU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hu-HU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A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</m:sSup>
                  </m:oMath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spcBef>
                    <a:spcPts val="2400"/>
                  </a:spcBef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</m:t>
                    </m:r>
                    <m: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+…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  <m: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:   </m:t>
                    </m:r>
                    <m:f>
                      <m:f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hu-HU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A</m:t>
                            </m:r>
                          </m:sub>
                        </m:sSub>
                      </m:num>
                      <m:den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den>
                    </m:f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u-HU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hu-HU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hu-HU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A</m:t>
                                </m:r>
                              </m:sub>
                            </m:sSub>
                          </m:e>
                        </m:d>
                      </m:e>
                      <m:sup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hu-HU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A</m:t>
                            </m:r>
                          </m:sub>
                        </m:sSub>
                      </m:sup>
                    </m:sSup>
                    <m:sSup>
                      <m:sSup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hu-HU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B</m:t>
                                </m:r>
                              </m:sub>
                            </m:sSub>
                          </m:e>
                        </m:d>
                      </m:e>
                      <m:sup>
                        <m:sSub>
                          <m:sSub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hu-HU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B</m:t>
                            </m:r>
                          </m:sub>
                        </m:sSub>
                      </m:sup>
                    </m:sSup>
                    <m:sSup>
                      <m:sSup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hu-HU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hu-HU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C</m:t>
                                </m:r>
                              </m:sub>
                            </m:sSub>
                          </m:e>
                        </m:d>
                      </m:e>
                      <m:sup>
                        <m:sSub>
                          <m:sSub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hu-HU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C</m:t>
                            </m:r>
                          </m:sub>
                        </m:sSub>
                      </m:sup>
                    </m:sSup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…</m:t>
                    </m:r>
                  </m:oMath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24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részrend (mindegyik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reaktánsnak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van, lehet 0 is!)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hu-H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bruttó reakciórend</a:t>
                </a:r>
              </a:p>
              <a:p>
                <a:pPr>
                  <a:spcBef>
                    <a:spcPts val="24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Elemi reakcióban minden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reaktáns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részrendje 1</a:t>
                </a:r>
              </a:p>
              <a:p>
                <a:pPr>
                  <a:spcBef>
                    <a:spcPts val="12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Összetett reakciók esetén bármennyi lehet egy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reaktáns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részrendje, akár tört szám is.</a:t>
                </a:r>
              </a:p>
              <a:p>
                <a:pPr>
                  <a:spcBef>
                    <a:spcPts val="1200"/>
                  </a:spcBef>
                </a:pPr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00200"/>
                <a:ext cx="8820472" cy="4525963"/>
              </a:xfrm>
              <a:blipFill rotWithShape="0">
                <a:blip r:embed="rId2"/>
                <a:stretch>
                  <a:fillRect l="-898" t="-1752" b="-134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825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Összetett reakciók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363272" cy="1180728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2. Feladat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</m:t>
                    </m:r>
                    <m:groupChr>
                      <m:groupChrPr>
                        <m:chr m:val="→"/>
                        <m:vertJc m:val="bot"/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</m:t>
                        </m:r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"/>
                              </m:rP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m:rPr>
                                <m:brk m:alnAt="2"/>
                              </m:rP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brk m:alnAt="2"/>
                          </m:r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</m:t>
                        </m:r>
                      </m:e>
                    </m:groupChr>
                    <m: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(és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groupChr>
                      <m:groupChrPr>
                        <m:chr m:val="→"/>
                        <m:vertJc m:val="bot"/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</m:t>
                        </m:r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"/>
                              </m:rP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m:rPr>
                                <m:brk m:alnAt="2"/>
                              </m:rP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brk m:alnAt="2"/>
                          </m:r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</m:t>
                        </m:r>
                      </m:e>
                    </m:groupChr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</m:t>
                    </m:r>
                    <m: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D</m:t>
                    </m:r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marL="0" indent="0" algn="ctr">
                  <a:buNone/>
                </a:pPr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Bef>
                    <a:spcPts val="1800"/>
                  </a:spcBef>
                  <a:buNone/>
                </a:pPr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363272" cy="1180728"/>
              </a:xfrm>
              <a:blipFill rotWithShape="0">
                <a:blip r:embed="rId2"/>
                <a:stretch>
                  <a:fillRect l="-1312" t="-5699" b="-67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/>
              <p:cNvSpPr txBox="1"/>
              <p:nvPr/>
            </p:nvSpPr>
            <p:spPr>
              <a:xfrm>
                <a:off x="755576" y="4941168"/>
                <a:ext cx="6632841" cy="1098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a:rPr lang="hu-H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m:rPr>
                                  <m:nor/>
                                </m:rPr>
                                <a:rPr lang="en-US" sz="2400" dirty="0"/>
                                <m:t> </m:t>
                              </m:r>
                            </m:e>
                          </m:d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0,5−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941168"/>
                <a:ext cx="6632841" cy="10981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áblázat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8503671"/>
                  </p:ext>
                </p:extLst>
              </p:nvPr>
            </p:nvGraphicFramePr>
            <p:xfrm>
              <a:off x="719033" y="2780612"/>
              <a:ext cx="3322712" cy="3657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61356"/>
                    <a:gridCol w="1661356"/>
                  </a:tblGrid>
                  <a:tr h="1390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u-HU" dirty="0" smtClean="0">
                                    <a:latin typeface="Cambria Math" panose="02040503050406030204" pitchFamily="18" charset="0"/>
                                  </a:rPr>
                                  <m:t>0,5</m:t>
                                </m:r>
                              </m:oMath>
                            </m:oMathPara>
                          </a14:m>
                          <a:endParaRPr lang="en-US" i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dirty="0" smtClean="0"/>
                            <a:t>-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áblázat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8503671"/>
                  </p:ext>
                </p:extLst>
              </p:nvPr>
            </p:nvGraphicFramePr>
            <p:xfrm>
              <a:off x="719033" y="2780612"/>
              <a:ext cx="3322712" cy="3657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61356"/>
                    <a:gridCol w="1661356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4"/>
                          <a:stretch>
                            <a:fillRect t="-8197" r="-99635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u-HU" dirty="0" smtClean="0"/>
                            <a:t>-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áblázat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00736520"/>
                  </p:ext>
                </p:extLst>
              </p:nvPr>
            </p:nvGraphicFramePr>
            <p:xfrm>
              <a:off x="711749" y="3146372"/>
              <a:ext cx="3322712" cy="65716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61356"/>
                    <a:gridCol w="1661356"/>
                  </a:tblGrid>
                  <a:tr h="1390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u-HU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u-HU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i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u-H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hu-H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hu-HU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hu-HU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hu-H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hu-HU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hu-HU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hu-HU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hu-H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hu-HU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hu-HU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hu-HU" smtClean="0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hu-HU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i="1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áblázat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00736520"/>
                  </p:ext>
                </p:extLst>
              </p:nvPr>
            </p:nvGraphicFramePr>
            <p:xfrm>
              <a:off x="711749" y="3146372"/>
              <a:ext cx="3322712" cy="65716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61356"/>
                    <a:gridCol w="1661356"/>
                  </a:tblGrid>
                  <a:tr h="65716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5"/>
                          <a:stretch>
                            <a:fillRect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5"/>
                          <a:stretch>
                            <a:fillRect l="-100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áblázat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0994446"/>
                  </p:ext>
                </p:extLst>
              </p:nvPr>
            </p:nvGraphicFramePr>
            <p:xfrm>
              <a:off x="749284" y="3939539"/>
              <a:ext cx="3322712" cy="65716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61356"/>
                    <a:gridCol w="1661356"/>
                  </a:tblGrid>
                  <a:tr h="250096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u-HU" dirty="0" smtClean="0">
                                    <a:latin typeface="Cambria Math" panose="02040503050406030204" pitchFamily="18" charset="0"/>
                                  </a:rPr>
                                  <m:t>0,5−</m:t>
                                </m:r>
                                <m:r>
                                  <a:rPr lang="hu-HU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i="1" dirty="0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u-H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hu-H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hu-HU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hu-HU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hu-H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hu-HU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hu-HU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hu-HU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hu-H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hu-HU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hu-HU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hu-HU" smtClean="0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hu-HU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i="1" dirty="0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áblázat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0994446"/>
                  </p:ext>
                </p:extLst>
              </p:nvPr>
            </p:nvGraphicFramePr>
            <p:xfrm>
              <a:off x="749284" y="3939539"/>
              <a:ext cx="3322712" cy="65716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61356"/>
                    <a:gridCol w="1661356"/>
                  </a:tblGrid>
                  <a:tr h="65716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0">
                          <a:blip r:embed="rId6"/>
                          <a:stretch>
                            <a:fillRect t="-917" r="-1007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0">
                          <a:blip r:embed="rId6"/>
                          <a:stretch>
                            <a:fillRect l="-100000" t="-917" r="-73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4661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Összetett reakciók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604663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Feladat</a:t>
            </a:r>
            <a:endParaRPr lang="hu-H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1800"/>
              </a:spcBef>
              <a:buNone/>
            </a:pP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/>
              <p:cNvSpPr txBox="1"/>
              <p:nvPr/>
            </p:nvSpPr>
            <p:spPr>
              <a:xfrm>
                <a:off x="2513648" y="2209495"/>
                <a:ext cx="4116703" cy="1098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m:rPr>
                                  <m:nor/>
                                </m:rPr>
                                <a:rPr lang="en-US" sz="2400" dirty="0"/>
                                <m:t> </m:t>
                              </m:r>
                            </m:e>
                          </m:d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0,5−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3648" y="2209495"/>
                <a:ext cx="4116703" cy="109818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2867902" y="3373110"/>
                <a:ext cx="3541867" cy="854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0,5−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902" y="3373110"/>
                <a:ext cx="3541867" cy="85401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/>
              <p:cNvSpPr txBox="1"/>
              <p:nvPr/>
            </p:nvSpPr>
            <p:spPr>
              <a:xfrm>
                <a:off x="2867902" y="4365104"/>
                <a:ext cx="3543727" cy="825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0,5−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902" y="4365104"/>
                <a:ext cx="3543727" cy="8252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Szövegdoboz 7"/>
              <p:cNvSpPr txBox="1"/>
              <p:nvPr/>
            </p:nvSpPr>
            <p:spPr>
              <a:xfrm>
                <a:off x="2556021" y="5336601"/>
                <a:ext cx="4165628" cy="12441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f>
                            <m:fPr>
                              <m:ctrlPr>
                                <a:rPr lang="hu-H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0,5−</m:t>
                              </m:r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6021" y="5336601"/>
                <a:ext cx="4165628" cy="12441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829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Összetett reakciók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604663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Feladat</a:t>
            </a:r>
            <a:endParaRPr lang="hu-H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1800"/>
              </a:spcBef>
              <a:buNone/>
            </a:pP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Szövegdoboz 7"/>
              <p:cNvSpPr txBox="1"/>
              <p:nvPr/>
            </p:nvSpPr>
            <p:spPr>
              <a:xfrm>
                <a:off x="2489186" y="2185927"/>
                <a:ext cx="4165628" cy="12441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f>
                            <m:fPr>
                              <m:ctrlPr>
                                <a:rPr lang="hu-H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0,5−</m:t>
                              </m:r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hu-HU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9186" y="2185927"/>
                <a:ext cx="4165628" cy="12441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2694691" y="3785007"/>
                <a:ext cx="37546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0,5−</m:t>
                              </m:r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4691" y="3785007"/>
                <a:ext cx="375461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Szövegdoboz 8"/>
              <p:cNvSpPr txBox="1"/>
              <p:nvPr/>
            </p:nvSpPr>
            <p:spPr>
              <a:xfrm>
                <a:off x="861936" y="4589911"/>
                <a:ext cx="7553799" cy="512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=0,5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</a:rPr>
                        <m:t>mol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=0,5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</a:rPr>
                        <m:t>mol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9,0+3,6</m:t>
                              </m:r>
                            </m:e>
                          </m:d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∙120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Szövegdoboz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936" y="4589911"/>
                <a:ext cx="7553799" cy="5123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zövegdoboz 9"/>
              <p:cNvSpPr txBox="1"/>
              <p:nvPr/>
            </p:nvSpPr>
            <p:spPr>
              <a:xfrm>
                <a:off x="51563" y="5388153"/>
                <a:ext cx="9040873" cy="854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=0,28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</a:rPr>
                        <m:t>mol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 </m:t>
                      </m:r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B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9,0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9,0+3,6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∙0,28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mol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=0,2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mol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Szövegdoboz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3" y="5388153"/>
                <a:ext cx="9040873" cy="85401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églalap 10"/>
          <p:cNvSpPr/>
          <p:nvPr/>
        </p:nvSpPr>
        <p:spPr>
          <a:xfrm>
            <a:off x="7740352" y="5517232"/>
            <a:ext cx="1296144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6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800" dirty="0" smtClean="0">
                <a:latin typeface="Arial" pitchFamily="34" charset="0"/>
                <a:cs typeface="Arial" pitchFamily="34" charset="0"/>
              </a:rPr>
              <a:t>Köszönöm a figyelmet!</a:t>
            </a:r>
            <a:endParaRPr lang="hu-HU" sz="4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Rend meghatározása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</p:spPr>
            <p:txBody>
              <a:bodyPr>
                <a:normAutofit/>
              </a:bodyPr>
              <a:lstStyle/>
              <a:p>
                <a:pPr>
                  <a:spcAft>
                    <a:spcPts val="18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Ha adott pillanatban (pl. kezdetben) ismertek a </a:t>
                </a:r>
                <a:r>
                  <a:rPr lang="hu-H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reaktáns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koncentrációk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és a </a:t>
                </a:r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reakciósebesség:</a:t>
                </a:r>
              </a:p>
              <a:p>
                <a:pPr marL="0" indent="0">
                  <a:spcBef>
                    <a:spcPts val="24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P</m:t>
                      </m:r>
                      <m: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:     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𝑟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b>
                          </m:sSub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8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A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18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Két ismeretlen van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ezért két eltérő körülményt tekintve már megadható </a:t>
                </a:r>
                <a14:m>
                  <m:oMath xmlns:m="http://schemas.openxmlformats.org/officeDocument/2006/math"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hu-HU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hu-HU" sz="28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hu-HU" sz="28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8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800" b="0" i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A</m:t>
                                          </m:r>
                                          <m:r>
                                            <a:rPr lang="hu-HU" sz="28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,1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hu-HU" sz="28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8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800" b="0" i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A</m:t>
                                          </m:r>
                                          <m:r>
                                            <a:rPr lang="hu-HU" sz="28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,2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f>
                        <m:fPr>
                          <m:ctrlPr>
                            <a:rPr lang="hu-HU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A</m:t>
                                      </m:r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A</m:t>
                                      </m:r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endParaRPr lang="hu-H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  <a:blipFill rotWithShape="0">
                <a:blip r:embed="rId2"/>
                <a:stretch>
                  <a:fillRect l="-1301" t="-148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718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Rend meghatározása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</p:spPr>
            <p:txBody>
              <a:bodyPr>
                <a:normAutofit/>
              </a:bodyPr>
              <a:lstStyle/>
              <a:p>
                <a:pPr>
                  <a:spcAft>
                    <a:spcPts val="18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Több, ismeretlen részrendű </a:t>
                </a:r>
                <a:r>
                  <a:rPr lang="hu-H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reaktáns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esetén: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B</m:t>
                      </m:r>
                      <m:r>
                        <a:rPr lang="hu-H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P</m:t>
                      </m:r>
                      <m: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:     </m:t>
                      </m:r>
                      <m:r>
                        <a:rPr lang="hu-H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𝑟</m:t>
                      </m:r>
                      <m:r>
                        <a:rPr lang="hu-H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8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A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B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8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Itt már három ismeretlen van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A</m:t>
                            </m:r>
                          </m:sub>
                        </m:sSub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B</m:t>
                            </m:r>
                          </m:sub>
                        </m:sSub>
                      </m:e>
                    </m:d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hu-HU" sz="2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Első lépés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csak </a:t>
                </a:r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egy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reaktáns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koncentrációja változik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A</m:t>
                            </m:r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,1</m:t>
                            </m:r>
                          </m:sub>
                        </m:sSub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≠</m:t>
                        </m:r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A</m:t>
                            </m:r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,2</m:t>
                            </m:r>
                          </m:sub>
                        </m:sSub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de</m:t>
                        </m:r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B</m:t>
                            </m:r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,1</m:t>
                            </m:r>
                          </m:sub>
                        </m:sSub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B</m:t>
                            </m:r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,2</m:t>
                            </m:r>
                          </m:sub>
                        </m:sSub>
                      </m:e>
                    </m:d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hu-HU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hu-HU" sz="28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8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A</m:t>
                                          </m:r>
                                          <m:r>
                                            <a:rPr lang="hu-HU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,1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sSub>
                                    <m:sSub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A</m:t>
                                      </m:r>
                                    </m:sub>
                                  </m:sSub>
                                </m:sup>
                              </m:sSup>
                              <m:sSup>
                                <m:sSup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8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B</m:t>
                                          </m:r>
                                          <m:r>
                                            <a:rPr lang="hu-HU" sz="2800" b="0" i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,1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sSub>
                                    <m:sSub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8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A</m:t>
                                          </m:r>
                                          <m:r>
                                            <a:rPr lang="hu-HU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,2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sSub>
                                    <m:sSub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A</m:t>
                                      </m:r>
                                    </m:sub>
                                  </m:sSub>
                                </m:sup>
                              </m:sSup>
                              <m:sSup>
                                <m:sSup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8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B</m:t>
                                          </m:r>
                                          <m:r>
                                            <a:rPr lang="hu-HU" sz="2800" b="0" i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,1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sSub>
                                    <m:sSub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</m:sup>
                              </m:sSup>
                            </m:den>
                          </m:f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A</m:t>
                                      </m:r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A</m:t>
                                      </m:r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limLow>
                            <m:limLow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groupChr>
                                <m:groupChrPr>
                                  <m:chr m:val="⏟"/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groupChrPr>
                                <m:e>
                                  <m:d>
                                    <m:d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hu-HU" sz="2800" i="1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hu-HU" sz="2800" i="1">
                                                  <a:latin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hu-HU" sz="2800" i="1">
                                                  <a:latin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hu-HU" sz="2800">
                                                  <a:latin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B</m:t>
                                              </m:r>
                                              <m:r>
                                                <a:rPr lang="hu-HU" sz="2800" i="1">
                                                  <a:latin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,1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hu-HU" sz="2800" i="1">
                                                  <a:latin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hu-HU" sz="2800" i="1">
                                                  <a:latin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hu-HU" sz="2800">
                                                  <a:latin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B</m:t>
                                              </m:r>
                                              <m:r>
                                                <a:rPr lang="hu-HU" sz="2800" i="1">
                                                  <a:latin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,1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</m:groupChr>
                            </m:e>
                            <m:lim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lim>
                          </m:limLow>
                        </m:e>
                        <m:sup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sub>
                    </m:sSub>
                  </m:oMath>
                </a14:m>
                <a:r>
                  <a:rPr lang="hu-H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-t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így már meg is határozhatjuk</a:t>
                </a:r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  <a:blipFill rotWithShape="0">
                <a:blip r:embed="rId2"/>
                <a:stretch>
                  <a:fillRect l="-1333" t="-1324" b="-312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708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Rend meghatározása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</p:spPr>
            <p:txBody>
              <a:bodyPr>
                <a:normAutofit/>
              </a:bodyPr>
              <a:lstStyle/>
              <a:p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Tfh.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sub>
                    </m:sSub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-t kaptunk! (Lényeg, hogy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sub>
                    </m:sSub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már ismert) </a:t>
                </a:r>
              </a:p>
              <a:p>
                <a:pPr>
                  <a:spcAft>
                    <a:spcPts val="2400"/>
                  </a:spcAft>
                </a:pPr>
                <a:r>
                  <a:rPr lang="hu-HU" sz="2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Második lépés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8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A</m:t>
                                          </m:r>
                                          <m: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,1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8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B</m:t>
                                          </m:r>
                                          <m:r>
                                            <a:rPr lang="hu-HU" sz="28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,1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sSub>
                                    <m:sSub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8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A</m:t>
                                          </m:r>
                                          <m: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hu-HU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hu-HU" sz="28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B</m:t>
                                          </m:r>
                                          <m:r>
                                            <a:rPr lang="hu-HU" sz="28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hu-HU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sSub>
                                    <m:sSub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sub>
                                  </m:sSub>
                                </m:sup>
                              </m:sSup>
                            </m:den>
                          </m:f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d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hu-HU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A</m:t>
                                      </m:r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A</m:t>
                                      </m:r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</m:t>
                                      </m:r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</m:t>
                                      </m:r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800"/>
                  </a:spcBef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Így már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sub>
                    </m:sSub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is számítható </a:t>
                </a:r>
              </a:p>
              <a:p>
                <a:pPr>
                  <a:spcBef>
                    <a:spcPts val="1800"/>
                  </a:spcBef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dm</m:t>
                            </m:r>
                          </m:e>
                          <m:sup>
                            <m:r>
                              <a:rPr lang="hu-HU" sz="28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  <m:d>
                              <m:dPr>
                                <m:ctrlPr>
                                  <a:rPr lang="hu-HU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hu-HU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  <m:r>
                                  <a:rPr lang="hu-HU" sz="2800" b="0" i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mol</m:t>
                            </m:r>
                          </m:e>
                          <m:sup>
                            <m:d>
                              <m:dPr>
                                <m:ctrlPr>
                                  <a:rPr lang="hu-HU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hu-HU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  <m:r>
                                  <a:rPr lang="hu-HU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den>
                    </m:f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  <m:sup>
                        <m: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n</m:t>
                        </m:r>
                      </m:sup>
                    </m:sSup>
                    <m:sSup>
                      <m:sSup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p>
                        <m: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  <a:blipFill rotWithShape="0">
                <a:blip r:embed="rId2"/>
                <a:stretch>
                  <a:fillRect l="-1333" t="-136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634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Rend meghatározása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1396752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Feladat</a:t>
                </a:r>
              </a:p>
              <a:p>
                <a:pPr marL="0" indent="0" algn="just"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Határozzuk meg az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+2 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reakció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reaktánsaira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vonatkozó részrendeket, a következő adatok ismeretében:</a:t>
                </a:r>
              </a:p>
              <a:p>
                <a:pPr marL="0" indent="0" algn="just">
                  <a:buNone/>
                </a:pPr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1396752"/>
              </a:xfrm>
              <a:blipFill rotWithShape="0">
                <a:blip r:embed="rId2"/>
                <a:stretch>
                  <a:fillRect l="-1333" t="-4803" r="-1111" b="-480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306689"/>
              </p:ext>
            </p:extLst>
          </p:nvPr>
        </p:nvGraphicFramePr>
        <p:xfrm>
          <a:off x="251520" y="3068960"/>
          <a:ext cx="8568953" cy="2304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8192"/>
                <a:gridCol w="1656184"/>
                <a:gridCol w="1656184"/>
                <a:gridCol w="1656184"/>
                <a:gridCol w="1872209"/>
              </a:tblGrid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[A]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[B]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[C]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[P]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(</a:t>
                      </a:r>
                      <a:r>
                        <a:rPr lang="hu-HU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µmol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dm</a:t>
                      </a:r>
                      <a:r>
                        <a:rPr lang="hu-HU" i="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hu-HU" i="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2048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8192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457200" y="5589240"/>
            <a:ext cx="69227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Mekkora a reakció sebességi együtthatója?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5738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Rend meghatározása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9022" y="1417639"/>
            <a:ext cx="8229600" cy="1363290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Feladat</a:t>
            </a:r>
          </a:p>
          <a:p>
            <a:pPr marL="0" indent="0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Keressünk két olyan sort, melyek között csak egy anyag koncentrációjában van különbség! </a:t>
            </a:r>
          </a:p>
          <a:p>
            <a:pPr marL="0" indent="0" algn="just">
              <a:buNone/>
            </a:pPr>
            <a:endParaRPr lang="hu-H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333738"/>
              </p:ext>
            </p:extLst>
          </p:nvPr>
        </p:nvGraphicFramePr>
        <p:xfrm>
          <a:off x="323528" y="2852936"/>
          <a:ext cx="8568953" cy="2304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8192"/>
                <a:gridCol w="1656184"/>
                <a:gridCol w="1656184"/>
                <a:gridCol w="1656184"/>
                <a:gridCol w="1872209"/>
              </a:tblGrid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[A]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[B]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[C]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[P]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(</a:t>
                      </a:r>
                      <a:r>
                        <a:rPr lang="hu-HU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µmol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dm</a:t>
                      </a:r>
                      <a:r>
                        <a:rPr lang="hu-HU" i="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hu-HU" i="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2048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8192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églalap 4"/>
          <p:cNvSpPr/>
          <p:nvPr/>
        </p:nvSpPr>
        <p:spPr>
          <a:xfrm>
            <a:off x="323528" y="3284984"/>
            <a:ext cx="85689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357720" y="4680012"/>
            <a:ext cx="85689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/>
              <p:cNvSpPr txBox="1"/>
              <p:nvPr/>
            </p:nvSpPr>
            <p:spPr>
              <a:xfrm>
                <a:off x="457200" y="5445224"/>
                <a:ext cx="5698976" cy="9650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,4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2048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512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  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0,8</m:t>
                                  </m:r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0,4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  <m:sup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=4</m:t>
                      </m:r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445224"/>
                <a:ext cx="5698976" cy="96507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églalap 7"/>
              <p:cNvSpPr/>
              <p:nvPr/>
            </p:nvSpPr>
            <p:spPr>
              <a:xfrm>
                <a:off x="6804248" y="5589240"/>
                <a:ext cx="1440160" cy="64807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sub>
                      </m:sSub>
                      <m:r>
                        <a:rPr lang="hu-HU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</m:t>
                      </m:r>
                    </m:oMath>
                  </m:oMathPara>
                </a14:m>
                <a:endParaRPr lang="hu-H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églalap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589240"/>
                <a:ext cx="1440160" cy="64807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202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Rend meghatározása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9022" y="1417639"/>
                <a:ext cx="8229600" cy="1363290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Feladat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400" b="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sub>
                    </m:sSub>
                  </m:oMath>
                </a14:m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-t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már ismerjük, ezért olyan sorokat kell keresni, ahol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400" b="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e>
                    </m:d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és még egy másik koncentráció változik</a:t>
                </a:r>
              </a:p>
              <a:p>
                <a:pPr marL="0" indent="0" algn="just">
                  <a:buNone/>
                </a:pPr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9022" y="1417639"/>
                <a:ext cx="8229600" cy="1363290"/>
              </a:xfrm>
              <a:blipFill rotWithShape="0">
                <a:blip r:embed="rId2"/>
                <a:stretch>
                  <a:fillRect l="-1333" t="-4933" b="-807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323528" y="2852936"/>
          <a:ext cx="8568953" cy="2304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8192"/>
                <a:gridCol w="1656184"/>
                <a:gridCol w="1656184"/>
                <a:gridCol w="1656184"/>
                <a:gridCol w="1872209"/>
              </a:tblGrid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[A]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[B]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[C]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[P] / (mol dm</a:t>
                      </a:r>
                      <a:r>
                        <a:rPr lang="hu-HU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(</a:t>
                      </a:r>
                      <a:r>
                        <a:rPr lang="hu-HU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µmol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dm</a:t>
                      </a:r>
                      <a:r>
                        <a:rPr lang="hu-HU" i="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hu-HU" i="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hu-HU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2048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8192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512</a:t>
                      </a:r>
                      <a:endParaRPr lang="hu-H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églalap 4"/>
          <p:cNvSpPr/>
          <p:nvPr/>
        </p:nvSpPr>
        <p:spPr>
          <a:xfrm>
            <a:off x="323528" y="3284984"/>
            <a:ext cx="856895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323528" y="3789039"/>
            <a:ext cx="8568952" cy="4320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/>
              <p:cNvSpPr txBox="1"/>
              <p:nvPr/>
            </p:nvSpPr>
            <p:spPr>
              <a:xfrm>
                <a:off x="457200" y="5445224"/>
                <a:ext cx="8419934" cy="10380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A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A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b>
                          </m:sSub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8192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2048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  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1,6</m:t>
                                      </m:r>
                                    </m:num>
                                    <m:den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0,8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0,2</m:t>
                                  </m:r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0,5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b>
                          </m:sSub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=4</m:t>
                      </m:r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445224"/>
                <a:ext cx="8419934" cy="103804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435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Rend meghatározása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457200" y="1988840"/>
                <a:ext cx="8419934" cy="31309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spcAft>
                    <a:spcPts val="1800"/>
                  </a:spcAft>
                  <a:buFont typeface="Arial" panose="020B0604020202020204" pitchFamily="34" charset="0"/>
                  <a:buChar char="•"/>
                </a:pPr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Feladat</a:t>
                </a:r>
                <a:endParaRPr lang="hu-HU" sz="24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30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A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A</m:t>
                                      </m:r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,1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b>
                          </m:sSub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8192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2048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  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1,6</m:t>
                                      </m:r>
                                    </m:num>
                                    <m:den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0,8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0,2</m:t>
                                  </m:r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0,5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b>
                          </m:sSub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=4</m:t>
                      </m:r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spcBef>
                    <a:spcPts val="2400"/>
                  </a:spcBef>
                  <a:spcAft>
                    <a:spcPts val="24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0,4</m:t>
                          </m:r>
                        </m:e>
                        <m:sup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b>
                          </m:sSub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=4</m:t>
                      </m:r>
                    </m:oMath>
                  </m:oMathPara>
                </a14:m>
                <a:endParaRPr lang="hu-HU" sz="24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spcBef>
                    <a:spcPts val="240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0,4</m:t>
                          </m:r>
                        </m:e>
                        <m:sup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b>
                          </m:sSub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</m:t>
                      </m:r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988840"/>
                <a:ext cx="8419934" cy="3130922"/>
              </a:xfrm>
              <a:prstGeom prst="rect">
                <a:avLst/>
              </a:prstGeom>
              <a:blipFill rotWithShape="0">
                <a:blip r:embed="rId2"/>
                <a:stretch>
                  <a:fillRect l="-1303" t="-194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églalap 4"/>
              <p:cNvSpPr/>
              <p:nvPr/>
            </p:nvSpPr>
            <p:spPr>
              <a:xfrm>
                <a:off x="3947087" y="5366928"/>
                <a:ext cx="1440160" cy="64807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sub>
                      </m:sSub>
                      <m:r>
                        <a:rPr lang="hu-HU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oMath>
                  </m:oMathPara>
                </a14:m>
                <a:endParaRPr lang="hu-H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églalap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087" y="5366928"/>
                <a:ext cx="1440160" cy="64807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877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</TotalTime>
  <Words>574</Words>
  <Application>Microsoft Office PowerPoint</Application>
  <PresentationFormat>Diavetítés a képernyőre (4:3 oldalarány)</PresentationFormat>
  <Paragraphs>256</Paragraphs>
  <Slides>23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 Math</vt:lpstr>
      <vt:lpstr>Times New Roman</vt:lpstr>
      <vt:lpstr>Office-téma</vt:lpstr>
      <vt:lpstr>Fizikai kémia 2 – Reakciókinetika </vt:lpstr>
      <vt:lpstr>Reakciórendek</vt:lpstr>
      <vt:lpstr>Rend meghatározása</vt:lpstr>
      <vt:lpstr>Rend meghatározása</vt:lpstr>
      <vt:lpstr>Rend meghatározása</vt:lpstr>
      <vt:lpstr>Rend meghatározása</vt:lpstr>
      <vt:lpstr>Rend meghatározása</vt:lpstr>
      <vt:lpstr>Rend meghatározása</vt:lpstr>
      <vt:lpstr>Rend meghatározása</vt:lpstr>
      <vt:lpstr>Rend meghatározása</vt:lpstr>
      <vt:lpstr>Rend meghatározása</vt:lpstr>
      <vt:lpstr>Rend meghatározása</vt:lpstr>
      <vt:lpstr>Összetett reakciók</vt:lpstr>
      <vt:lpstr>Összetett reakciók</vt:lpstr>
      <vt:lpstr>Összetett reakciók</vt:lpstr>
      <vt:lpstr>Összetett reakciók</vt:lpstr>
      <vt:lpstr>Összetett reakciók</vt:lpstr>
      <vt:lpstr>Összetett reakciók</vt:lpstr>
      <vt:lpstr>Összetett reakciók</vt:lpstr>
      <vt:lpstr>Összetett reakciók</vt:lpstr>
      <vt:lpstr>Összetett reakciók</vt:lpstr>
      <vt:lpstr>Összetett reakciók</vt:lpstr>
      <vt:lpstr>Köszönöm a figyelmet!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Fizikai kémia 2 – Reakciókinetika</dc:title>
  <dc:creator>Samu Viktor</dc:creator>
  <cp:lastModifiedBy>kovacsmarton</cp:lastModifiedBy>
  <cp:revision>181</cp:revision>
  <dcterms:created xsi:type="dcterms:W3CDTF">2016-09-15T19:29:25Z</dcterms:created>
  <dcterms:modified xsi:type="dcterms:W3CDTF">2018-02-28T09:44:06Z</dcterms:modified>
</cp:coreProperties>
</file>