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3" r:id="rId2"/>
    <p:sldId id="314" r:id="rId3"/>
    <p:sldId id="315" r:id="rId4"/>
    <p:sldId id="261" r:id="rId5"/>
    <p:sldId id="292" r:id="rId6"/>
    <p:sldId id="291" r:id="rId7"/>
    <p:sldId id="293" r:id="rId8"/>
    <p:sldId id="296" r:id="rId9"/>
    <p:sldId id="294" r:id="rId10"/>
    <p:sldId id="295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6" r:id="rId21"/>
    <p:sldId id="307" r:id="rId22"/>
    <p:sldId id="308" r:id="rId23"/>
    <p:sldId id="309" r:id="rId24"/>
    <p:sldId id="310" r:id="rId25"/>
    <p:sldId id="311" r:id="rId26"/>
    <p:sldId id="312" r:id="rId27"/>
    <p:sldId id="290" r:id="rId2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ílus és rács nélkül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éma alapján készült stílus 1 – 1. jelölőszín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2018.02.14.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2018.02.14.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2018.02.14.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2018.02.14.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2018.02.14.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2018.02.14.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2018.02.14.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2018.02.14.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2018.02.14.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2018.02.14.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2018.02.14.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B5CDC-FA26-4CCF-9347-BF46EC5C163F}" type="datetimeFigureOut">
              <a:rPr lang="hu-HU" smtClean="0"/>
              <a:pPr/>
              <a:t>2018.02.14.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9.png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3.png"/><Relationship Id="rId5" Type="http://schemas.openxmlformats.org/officeDocument/2006/relationships/image" Target="../media/image5.wmf"/><Relationship Id="rId4" Type="http://schemas.openxmlformats.org/officeDocument/2006/relationships/oleObject" Target="../embeddings/oleObject7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59532" y="1844824"/>
            <a:ext cx="8424936" cy="1470025"/>
          </a:xfrm>
        </p:spPr>
        <p:txBody>
          <a:bodyPr/>
          <a:lstStyle/>
          <a:p>
            <a:r>
              <a:rPr lang="hu-HU" dirty="0" smtClean="0">
                <a:latin typeface="Arial" pitchFamily="34" charset="0"/>
                <a:cs typeface="Arial" pitchFamily="34" charset="0"/>
              </a:rPr>
              <a:t>Fizikai kémia 2 – Reakciókinetika </a:t>
            </a:r>
            <a:endParaRPr lang="hu-H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1752600"/>
          </a:xfrm>
        </p:spPr>
        <p:txBody>
          <a:bodyPr/>
          <a:lstStyle/>
          <a:p>
            <a:r>
              <a:rPr lang="hu-H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Számolási </a:t>
            </a:r>
            <a:r>
              <a:rPr lang="hu-H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gyakorlat</a:t>
            </a:r>
          </a:p>
          <a:p>
            <a:endParaRPr lang="hu-H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u-H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Kovács Márton</a:t>
            </a:r>
            <a:endParaRPr lang="hu-H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88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Elsőrendű kinetika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spcAft>
                    <a:spcPts val="1800"/>
                  </a:spcAft>
                </a:pPr>
                <a:r>
                  <a:rPr lang="hu-H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1. feladat</a:t>
                </a:r>
              </a:p>
              <a:p>
                <a:pPr marL="0" indent="0"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1/2</m:t>
                          </m:r>
                        </m:sub>
                      </m:sSub>
                      <m:r>
                        <a:rPr lang="hu-HU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func>
                        </m:num>
                        <m:den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hu-HU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func>
                        </m:num>
                        <m:den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sub>
                          </m:sSub>
                        </m:den>
                      </m:f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0,6931</m:t>
                          </m:r>
                        </m:num>
                        <m:den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780 </m:t>
                          </m:r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s</m:t>
                          </m:r>
                        </m:den>
                      </m:f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=8,887∙</m:t>
                      </m:r>
                      <m:sSup>
                        <m:sSup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sup>
                      </m:sSup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s</m:t>
                          </m:r>
                        </m:e>
                        <m:sup>
                          <m: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hu-HU" sz="2800" b="0" dirty="0" smtClean="0">
                  <a:latin typeface="Arial" panose="020B0604020202020204" pitchFamily="34" charset="0"/>
                </a:endParaRPr>
              </a:p>
              <a:p>
                <a:pPr marL="0" indent="0">
                  <a:spcBef>
                    <a:spcPts val="1800"/>
                  </a:spcBef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u-HU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𝑐</m:t>
                      </m:r>
                      <m:d>
                        <m:dPr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𝑡</m:t>
                          </m:r>
                        </m:e>
                      </m:d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</m:e>
                        <m:sub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r>
                        <a:rPr lang="hu-HU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𝑒</m:t>
                          </m:r>
                        </m:e>
                        <m:sup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𝑘𝑡</m:t>
                          </m:r>
                        </m:sup>
                      </m:sSup>
                    </m:oMath>
                  </m:oMathPara>
                </a14:m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1800"/>
                  </a:spcBef>
                  <a:spcAft>
                    <a:spcPts val="3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u-HU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𝑐</m:t>
                      </m:r>
                      <m:d>
                        <m:dPr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10800 </m:t>
                          </m:r>
                          <m:r>
                            <m:rPr>
                              <m:sty m:val="p"/>
                            </m:rPr>
                            <a:rPr lang="hu-HU" sz="28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s</m:t>
                          </m:r>
                        </m:e>
                      </m:d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=0,0325</m:t>
                      </m:r>
                      <m: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f>
                        <m:f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mol</m:t>
                          </m:r>
                        </m:num>
                        <m:den>
                          <m:sSup>
                            <m:sSup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dm</m:t>
                              </m:r>
                            </m:e>
                            <m:sup>
                              <m:r>
                                <a:rPr lang="hu-HU" sz="28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𝑒</m:t>
                          </m:r>
                        </m:e>
                        <m:sup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8,887∙</m:t>
                          </m:r>
                          <m:sSup>
                            <m:sSup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sup>
                          </m:sSup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</m:e>
                            <m:sup>
                              <m:r>
                                <a:rPr lang="hu-HU" sz="280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∙10800 </m:t>
                          </m:r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s</m:t>
                          </m:r>
                        </m:sup>
                      </m:sSup>
                    </m:oMath>
                  </m:oMathPara>
                </a14:m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36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𝑐</m:t>
                      </m:r>
                      <m:d>
                        <m:d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𝑡</m:t>
                          </m:r>
                        </m:e>
                      </m:d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=2,206∙</m:t>
                      </m:r>
                      <m:sSup>
                        <m:sSup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10</m:t>
                          </m:r>
                        </m:e>
                        <m:sup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−6</m:t>
                          </m:r>
                        </m:sup>
                      </m:sSup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mol</m:t>
                      </m:r>
                      <m: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/</m:t>
                      </m:r>
                      <m:sSup>
                        <m:sSup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dm</m:t>
                          </m:r>
                        </m:e>
                        <m:sup>
                          <m:r>
                            <a:rPr lang="hu-HU" sz="28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hu-H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33" t="-1482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églalap 3"/>
          <p:cNvSpPr/>
          <p:nvPr/>
        </p:nvSpPr>
        <p:spPr>
          <a:xfrm>
            <a:off x="2195736" y="5195936"/>
            <a:ext cx="4752528" cy="9361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2657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Elsőrendű kinetika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36002"/>
                <a:ext cx="8229600" cy="5233358"/>
              </a:xfrm>
            </p:spPr>
            <p:txBody>
              <a:bodyPr>
                <a:normAutofit/>
              </a:bodyPr>
              <a:lstStyle/>
              <a:p>
                <a:r>
                  <a:rPr lang="hu-H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1. feladat</a:t>
                </a:r>
              </a:p>
              <a:p>
                <a:pPr marL="0" indent="0" algn="just">
                  <a:buNone/>
                </a:pPr>
                <a:r>
                  <a:rPr lang="hu-H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b) Mennyi idő alatt csökken a koncentráció a kezdeti érték 1%-ára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  <a:p>
                <a:pPr marL="0" indent="0">
                  <a:buNone/>
                </a:pPr>
                <a:endParaRPr lang="hu-H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u-HU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𝑐</m:t>
                      </m:r>
                      <m:d>
                        <m:dPr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𝑡</m:t>
                          </m:r>
                        </m:e>
                      </m:d>
                      <m:r>
                        <a:rPr lang="hu-HU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</m:e>
                        <m:sub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r>
                        <a:rPr lang="hu-HU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𝑒</m:t>
                          </m:r>
                        </m:e>
                        <m:sup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𝑘𝑡</m:t>
                          </m:r>
                        </m:sup>
                      </m:sSup>
                    </m:oMath>
                  </m:oMathPara>
                </a14:m>
                <a:endParaRPr lang="hu-HU" sz="2800" b="0" i="1" dirty="0" smtClean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  <m:d>
                            <m:d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𝑡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=0,01=</m:t>
                      </m:r>
                      <m:sSup>
                        <m:sSup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𝑒</m:t>
                          </m:r>
                        </m:e>
                        <m:sup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𝑘𝑡</m:t>
                          </m:r>
                        </m:sup>
                      </m:sSup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→</m:t>
                      </m:r>
                      <m:func>
                        <m:func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0,01</m:t>
                          </m:r>
                        </m:e>
                      </m:func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𝑘𝑡</m:t>
                      </m:r>
                    </m:oMath>
                  </m:oMathPara>
                </a14:m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𝑡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0,01</m:t>
                              </m:r>
                            </m:e>
                          </m:func>
                        </m:num>
                        <m:den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den>
                      </m:f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−4,605</m:t>
                          </m:r>
                        </m:num>
                        <m:den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−8,887∙</m:t>
                          </m:r>
                          <m:sSup>
                            <m:sSup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−4</m:t>
                              </m:r>
                            </m:sup>
                          </m:sSup>
                        </m:den>
                      </m:f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s</m:t>
                      </m:r>
                      <m: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=5182 </m:t>
                      </m:r>
                      <m:r>
                        <m:rPr>
                          <m:sty m:val="p"/>
                        </m:rP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s</m:t>
                      </m:r>
                    </m:oMath>
                  </m:oMathPara>
                </a14:m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18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𝑡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 </m:t>
                      </m:r>
                      <m:r>
                        <m:rPr>
                          <m:sty m:val="p"/>
                        </m:rP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h</m:t>
                      </m:r>
                      <m: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26 </m:t>
                      </m:r>
                      <m:r>
                        <m:rPr>
                          <m:sty m:val="p"/>
                        </m:rP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min</m:t>
                      </m:r>
                    </m:oMath>
                  </m:oMathPara>
                </a14:m>
                <a:endParaRPr lang="hu-H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hu-H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36002"/>
                <a:ext cx="8229600" cy="5233358"/>
              </a:xfrm>
              <a:blipFill rotWithShape="0">
                <a:blip r:embed="rId2"/>
                <a:stretch>
                  <a:fillRect l="-1333" t="-1282" r="-1111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églalap 3"/>
          <p:cNvSpPr/>
          <p:nvPr/>
        </p:nvSpPr>
        <p:spPr>
          <a:xfrm>
            <a:off x="3275856" y="6021288"/>
            <a:ext cx="2520280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27329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Elsőrendű kinetika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Feladat</a:t>
            </a:r>
          </a:p>
          <a:p>
            <a:pPr marL="0" indent="0" algn="just">
              <a:buNone/>
            </a:pP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Az ecetsav 1000 </a:t>
            </a:r>
            <a:r>
              <a:rPr lang="hu-H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°C-on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 következő egyenlet szerint bomlik: </a:t>
            </a:r>
          </a:p>
          <a:p>
            <a:pPr marL="0" indent="0" algn="ctr">
              <a:spcBef>
                <a:spcPts val="0"/>
              </a:spcBef>
              <a:spcAft>
                <a:spcPts val="1800"/>
              </a:spcAft>
              <a:buNone/>
            </a:pP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hu-HU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COOH → CH</a:t>
            </a:r>
            <a:r>
              <a:rPr lang="hu-HU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+ CO</a:t>
            </a:r>
            <a:r>
              <a:rPr lang="hu-HU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Számítsuk ki a reakció sebességi együtthatóját, ha a </a:t>
            </a: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kezdetben csak ecetsavat tartalmazó  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zárt tartályban a nyomás 0,0127 s alatt másfélszeresére növekedett!</a:t>
            </a:r>
          </a:p>
          <a:p>
            <a:pPr marL="0" indent="0" algn="just">
              <a:buNone/>
            </a:pP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(Tételezzük fel, hogy a hőmérséklet állandó, és a sebességi együttható nem változik a körülményekkel!)</a:t>
            </a:r>
          </a:p>
        </p:txBody>
      </p:sp>
    </p:spTree>
    <p:extLst>
      <p:ext uri="{BB962C8B-B14F-4D97-AF65-F5344CB8AC3E}">
        <p14:creationId xmlns:p14="http://schemas.microsoft.com/office/powerpoint/2010/main" val="279459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Elsőrendű kinetika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153243"/>
          </a:xfrm>
        </p:spPr>
        <p:txBody>
          <a:bodyPr/>
          <a:lstStyle/>
          <a:p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Feladat</a:t>
            </a:r>
          </a:p>
          <a:p>
            <a:pPr marL="0" indent="0" algn="just">
              <a:spcBef>
                <a:spcPts val="1200"/>
              </a:spcBef>
              <a:spcAft>
                <a:spcPts val="1800"/>
              </a:spcAft>
              <a:buNone/>
            </a:pP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Tegyük fel, hogy kiindulásban volt 1 mol ecetsav!</a:t>
            </a:r>
          </a:p>
          <a:p>
            <a:pPr marL="0" indent="0" algn="ctr">
              <a:spcBef>
                <a:spcPts val="0"/>
              </a:spcBef>
              <a:spcAft>
                <a:spcPts val="1800"/>
              </a:spcAft>
              <a:buNone/>
            </a:pP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hu-HU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COOH → CH</a:t>
            </a:r>
            <a:r>
              <a:rPr lang="hu-HU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+ CO</a:t>
            </a:r>
            <a:r>
              <a:rPr lang="hu-HU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>
              <a:spcBef>
                <a:spcPts val="0"/>
              </a:spcBef>
              <a:spcAft>
                <a:spcPts val="1800"/>
              </a:spcAft>
              <a:buNone/>
            </a:pPr>
            <a:endParaRPr lang="hu-H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spcAft>
                <a:spcPts val="1800"/>
              </a:spcAft>
              <a:buNone/>
            </a:pPr>
            <a:endParaRPr lang="hu-H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ábláza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2718631"/>
              </p:ext>
            </p:extLst>
          </p:nvPr>
        </p:nvGraphicFramePr>
        <p:xfrm>
          <a:off x="2771800" y="3356992"/>
          <a:ext cx="3888432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8232"/>
                <a:gridCol w="864096"/>
                <a:gridCol w="936104"/>
              </a:tblGrid>
              <a:tr h="298832"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1</a:t>
                      </a:r>
                      <a:endParaRPr lang="hu-HU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-</a:t>
                      </a:r>
                      <a:endParaRPr lang="hu-HU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-</a:t>
                      </a:r>
                      <a:endParaRPr lang="hu-HU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ábláza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572837"/>
              </p:ext>
            </p:extLst>
          </p:nvPr>
        </p:nvGraphicFramePr>
        <p:xfrm>
          <a:off x="2771800" y="3861048"/>
          <a:ext cx="3888432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8232"/>
                <a:gridCol w="864096"/>
                <a:gridCol w="936104"/>
              </a:tblGrid>
              <a:tr h="298832"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- x</a:t>
                      </a:r>
                      <a:endParaRPr lang="hu-HU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x</a:t>
                      </a:r>
                      <a:endParaRPr lang="hu-HU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x</a:t>
                      </a:r>
                      <a:endParaRPr lang="hu-HU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ábláza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179873"/>
              </p:ext>
            </p:extLst>
          </p:nvPr>
        </p:nvGraphicFramePr>
        <p:xfrm>
          <a:off x="2771800" y="4365104"/>
          <a:ext cx="3888432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8232"/>
                <a:gridCol w="864096"/>
                <a:gridCol w="936104"/>
              </a:tblGrid>
              <a:tr h="298832"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1 - x</a:t>
                      </a:r>
                      <a:endParaRPr lang="hu-HU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x</a:t>
                      </a:r>
                      <a:endParaRPr lang="hu-HU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x</a:t>
                      </a:r>
                      <a:endParaRPr lang="hu-HU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3" name="Egyenes összekötő 12"/>
          <p:cNvCxnSpPr/>
          <p:nvPr/>
        </p:nvCxnSpPr>
        <p:spPr>
          <a:xfrm>
            <a:off x="2771800" y="4365104"/>
            <a:ext cx="3960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Szövegdoboz 13"/>
              <p:cNvSpPr txBox="1"/>
              <p:nvPr/>
            </p:nvSpPr>
            <p:spPr>
              <a:xfrm>
                <a:off x="6948264" y="4384111"/>
                <a:ext cx="132247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Σ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=1+</m:t>
                      </m:r>
                      <m:r>
                        <m:rPr>
                          <m:sty m:val="p"/>
                        </m:rP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x</m:t>
                      </m:r>
                    </m:oMath>
                  </m:oMathPara>
                </a14:m>
                <a:endParaRPr lang="hu-HU" sz="2400" dirty="0"/>
              </a:p>
            </p:txBody>
          </p:sp>
        </mc:Choice>
        <mc:Fallback xmlns="">
          <p:sp>
            <p:nvSpPr>
              <p:cNvPr id="14" name="Szövegdoboz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4384111"/>
                <a:ext cx="1322478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5069" r="-2304" b="-6557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Szövegdoboz 15"/>
              <p:cNvSpPr txBox="1"/>
              <p:nvPr/>
            </p:nvSpPr>
            <p:spPr>
              <a:xfrm>
                <a:off x="702162" y="5157192"/>
                <a:ext cx="6522555" cy="14435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=1,5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m:rPr>
                          <m:sty m:val="p"/>
                        </m:rP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x</m:t>
                      </m:r>
                      <m: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=0,5</m:t>
                      </m:r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1800"/>
                  </a:spcBef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Ez tehát éppen a felezési idő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hu-HU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hu-HU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hu-HU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1/2</m:t>
                            </m:r>
                          </m:sub>
                        </m:sSub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=0,0127 </m:t>
                        </m:r>
                        <m:r>
                          <m:rPr>
                            <m:sty m:val="p"/>
                          </m:rPr>
                          <a:rPr lang="hu-HU" sz="2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s</m:t>
                        </m:r>
                      </m:e>
                    </m:d>
                  </m:oMath>
                </a14:m>
                <a:endParaRPr lang="hu-H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Szövegdoboz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162" y="5157192"/>
                <a:ext cx="6522555" cy="1443537"/>
              </a:xfrm>
              <a:prstGeom prst="rect">
                <a:avLst/>
              </a:prstGeom>
              <a:blipFill rotWithShape="0">
                <a:blip r:embed="rId3"/>
                <a:stretch>
                  <a:fillRect l="-1402" b="-6329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5129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Elsőrendű kinetika</a:t>
            </a:r>
            <a:endParaRPr lang="hu-H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319336"/>
                <a:ext cx="8229600" cy="4525963"/>
              </a:xfrm>
            </p:spPr>
            <p:txBody>
              <a:bodyPr/>
              <a:lstStyle/>
              <a:p>
                <a:pPr marL="0" indent="0">
                  <a:spcBef>
                    <a:spcPts val="3600"/>
                  </a:spcBef>
                  <a:spcAft>
                    <a:spcPts val="54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hu-HU" b="0" i="0" smtClean="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func>
                        </m:num>
                        <m:den>
                          <m:sSub>
                            <m:sSubPr>
                              <m:ctrlP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sub>
                          </m:sSub>
                        </m:den>
                      </m:f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0,6931</m:t>
                          </m:r>
                        </m:num>
                        <m:den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0,0127 </m:t>
                          </m:r>
                          <m:r>
                            <m:rPr>
                              <m:sty m:val="p"/>
                            </m:rPr>
                            <a:rPr lang="hu-HU" b="0" i="0" smtClean="0">
                              <a:latin typeface="Cambria Math" panose="02040503050406030204" pitchFamily="18" charset="0"/>
                            </a:rPr>
                            <m:t>s</m:t>
                          </m:r>
                        </m:den>
                      </m:f>
                    </m:oMath>
                  </m:oMathPara>
                </a14:m>
                <a:endParaRPr lang="hu-HU" b="0" dirty="0" smtClean="0"/>
              </a:p>
              <a:p>
                <a:pPr marL="0" indent="0">
                  <a:spcBef>
                    <a:spcPts val="36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=54,58 </m:t>
                      </m:r>
                      <m:sSup>
                        <m:sSup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b="0" i="0" smtClean="0">
                              <a:latin typeface="Cambria Math" panose="02040503050406030204" pitchFamily="18" charset="0"/>
                            </a:rPr>
                            <m:t>s</m:t>
                          </m:r>
                        </m:e>
                        <m:sup>
                          <m:r>
                            <a:rPr lang="hu-HU" b="0" i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319336"/>
                <a:ext cx="8229600" cy="4525963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églalap 3"/>
          <p:cNvSpPr/>
          <p:nvPr/>
        </p:nvSpPr>
        <p:spPr>
          <a:xfrm>
            <a:off x="3131840" y="4005064"/>
            <a:ext cx="280831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52354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ím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Másodrendű kinetika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hu-HU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u-HU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hu-HU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=2</m:t>
                        </m:r>
                      </m:e>
                    </m:d>
                  </m:oMath>
                </a14:m>
                <a:endParaRPr lang="hu-H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Cím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b="-7979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Reakcióegyenlet: A + B → </a:t>
                </a:r>
                <a:r>
                  <a:rPr lang="hu-H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</a:p>
              <a:p>
                <a:pPr>
                  <a:spcAft>
                    <a:spcPts val="1200"/>
                  </a:spcAft>
                </a:pPr>
                <a:r>
                  <a:rPr lang="hu-H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Sebességi egyenlet: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8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hu-HU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sub>
                          </m:sSub>
                        </m:num>
                        <m:den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sub>
                          </m:sSub>
                        </m:num>
                        <m:den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hu-HU" sz="2800" i="1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hu-HU" sz="2800" i="1">
                          <a:latin typeface="Cambria Math" panose="02040503050406030204" pitchFamily="18" charset="0"/>
                        </a:rPr>
                        <m:t>𝑘</m:t>
                      </m:r>
                      <m:sSub>
                        <m:sSub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800">
                              <a:latin typeface="Cambria Math" panose="02040503050406030204" pitchFamily="18" charset="0"/>
                            </a:rPr>
                            <m:t>A</m:t>
                          </m:r>
                        </m:sub>
                      </m:sSub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B</m:t>
                          </m:r>
                        </m:sub>
                      </m:sSub>
                    </m:oMath>
                  </m:oMathPara>
                </a14:m>
                <a:endParaRPr lang="hu-H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1200"/>
                  </a:spcBef>
                  <a:spcAft>
                    <a:spcPts val="1200"/>
                  </a:spcAft>
                </a:pPr>
                <a:r>
                  <a:rPr lang="hu-H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Kezdeti feltétel</a:t>
                </a: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hu-H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>
                  <a:spcBef>
                    <a:spcPts val="1200"/>
                  </a:spcBef>
                </a:pPr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Azonos kiindulási koncentrációk:</a:t>
                </a:r>
              </a:p>
              <a:p>
                <a:pPr marL="457200" lvl="1" indent="0">
                  <a:spcBef>
                    <a:spcPts val="0"/>
                  </a:spcBef>
                  <a:spcAft>
                    <a:spcPts val="2400"/>
                  </a:spcAft>
                  <a:buNone/>
                </a:pPr>
                <a:r>
                  <a:rPr lang="hu-HU" b="0" dirty="0" smtClean="0"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A</m:t>
                        </m:r>
                      </m:sub>
                    </m:sSub>
                    <m:d>
                      <m:dPr>
                        <m:ctrlP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e>
                    </m:d>
                    <m:r>
                      <a:rPr lang="hu-HU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B</m:t>
                        </m:r>
                      </m:sub>
                    </m:sSub>
                    <m:d>
                      <m:dPr>
                        <m:ctrlP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e>
                    </m:d>
                    <m:r>
                      <a:rPr lang="hu-HU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A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,0</m:t>
                        </m:r>
                      </m:sub>
                    </m:sSub>
                  </m:oMath>
                </a14:m>
                <a:endParaRPr lang="hu-H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/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Különböző kiindulási koncentrációk:</a:t>
                </a:r>
              </a:p>
              <a:p>
                <a:pPr marL="457200" lvl="1" indent="0">
                  <a:buNone/>
                </a:pPr>
                <a:r>
                  <a:rPr lang="hu-HU" dirty="0" smtClean="0"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A</m:t>
                        </m:r>
                      </m:sub>
                    </m:sSub>
                    <m:d>
                      <m:dPr>
                        <m:ctrlPr>
                          <a:rPr lang="hu-HU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hu-HU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e>
                    </m:d>
                    <m:r>
                      <a:rPr lang="hu-HU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hu-HU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A</m:t>
                        </m:r>
                        <m:r>
                          <a:rPr lang="hu-HU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,0</m:t>
                        </m:r>
                      </m:sub>
                    </m:sSub>
                  </m:oMath>
                </a14:m>
                <a:r>
                  <a:rPr lang="hu-HU" i="1" dirty="0" smtClean="0"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és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B</m:t>
                        </m:r>
                      </m:sub>
                    </m:sSub>
                    <m:d>
                      <m:dPr>
                        <m:ctrlPr>
                          <a:rPr lang="hu-HU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hu-HU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e>
                    </m:d>
                    <m:r>
                      <a:rPr lang="hu-HU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B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,0</m:t>
                        </m:r>
                      </m:sub>
                    </m:sSub>
                  </m:oMath>
                </a14:m>
                <a:endParaRPr lang="hu-HU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111" t="-3100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837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Másodrendű kinetika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Integrálva:</a:t>
            </a:r>
          </a:p>
          <a:p>
            <a:pPr lvl="1"/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Azonos kiindulási koncentrációk:</a:t>
            </a:r>
          </a:p>
          <a:p>
            <a:pPr lvl="1"/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Különböző kiindulási koncentrációk: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3491778"/>
              </p:ext>
            </p:extLst>
          </p:nvPr>
        </p:nvGraphicFramePr>
        <p:xfrm>
          <a:off x="5076056" y="2924944"/>
          <a:ext cx="2491547" cy="10766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0" name="Equation" r:id="rId3" imgW="1028520" imgH="444240" progId="Equation.3">
                  <p:embed/>
                </p:oleObj>
              </mc:Choice>
              <mc:Fallback>
                <p:oleObj name="Equation" r:id="rId3" imgW="102852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2924944"/>
                        <a:ext cx="2491547" cy="107669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2353503"/>
              </p:ext>
            </p:extLst>
          </p:nvPr>
        </p:nvGraphicFramePr>
        <p:xfrm>
          <a:off x="1572877" y="2924944"/>
          <a:ext cx="2407010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1" name="Equation" r:id="rId5" imgW="1091880" imgH="457200" progId="Equation.3">
                  <p:embed/>
                </p:oleObj>
              </mc:Choice>
              <mc:Fallback>
                <p:oleObj name="Equation" r:id="rId5" imgW="10918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2877" y="2924944"/>
                        <a:ext cx="2407010" cy="10081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916046"/>
              </p:ext>
            </p:extLst>
          </p:nvPr>
        </p:nvGraphicFramePr>
        <p:xfrm>
          <a:off x="1793875" y="4941888"/>
          <a:ext cx="3760788" cy="118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2" name="Equation" r:id="rId7" imgW="1612800" imgH="507960" progId="Equation.3">
                  <p:embed/>
                </p:oleObj>
              </mc:Choice>
              <mc:Fallback>
                <p:oleObj name="Equation" r:id="rId7" imgW="161280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75" y="4941888"/>
                        <a:ext cx="3760788" cy="11858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églalap 6"/>
          <p:cNvSpPr/>
          <p:nvPr/>
        </p:nvSpPr>
        <p:spPr>
          <a:xfrm>
            <a:off x="4788024" y="2780928"/>
            <a:ext cx="3024336" cy="13681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54159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Felezési idő</a:t>
            </a:r>
            <a:endParaRPr lang="hu-HU" dirty="0"/>
          </a:p>
        </p:txBody>
      </p:sp>
      <p:graphicFrame>
        <p:nvGraphicFramePr>
          <p:cNvPr id="4" name="Object 6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6876801"/>
              </p:ext>
            </p:extLst>
          </p:nvPr>
        </p:nvGraphicFramePr>
        <p:xfrm>
          <a:off x="971599" y="1589988"/>
          <a:ext cx="2666353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2" name="Equation" r:id="rId3" imgW="1028520" imgH="444240" progId="Equation.3">
                  <p:embed/>
                </p:oleObj>
              </mc:Choice>
              <mc:Fallback>
                <p:oleObj name="Equation" r:id="rId3" imgW="102852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99" y="1589988"/>
                        <a:ext cx="2666353" cy="115212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5408588"/>
              </p:ext>
            </p:extLst>
          </p:nvPr>
        </p:nvGraphicFramePr>
        <p:xfrm>
          <a:off x="4860031" y="1591179"/>
          <a:ext cx="2832100" cy="1150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3" name="Equation" r:id="rId5" imgW="1091880" imgH="444240" progId="Equation.3">
                  <p:embed/>
                </p:oleObj>
              </mc:Choice>
              <mc:Fallback>
                <p:oleObj name="Equation" r:id="rId5" imgW="109188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1" y="1591179"/>
                        <a:ext cx="2832100" cy="11509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Egyenes összekötő nyíllal 6"/>
          <p:cNvCxnSpPr/>
          <p:nvPr/>
        </p:nvCxnSpPr>
        <p:spPr>
          <a:xfrm>
            <a:off x="3995935" y="2166052"/>
            <a:ext cx="57606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Szövegdoboz 7"/>
              <p:cNvSpPr txBox="1"/>
              <p:nvPr/>
            </p:nvSpPr>
            <p:spPr>
              <a:xfrm>
                <a:off x="791309" y="3058482"/>
                <a:ext cx="2880320" cy="10075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1/2</m:t>
                          </m:r>
                        </m:sub>
                      </m:sSub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sSub>
                            <m:sSub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  <m:t>,0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hu-HU" sz="1600" dirty="0"/>
              </a:p>
            </p:txBody>
          </p:sp>
        </mc:Choice>
        <mc:Fallback xmlns="">
          <p:sp>
            <p:nvSpPr>
              <p:cNvPr id="8" name="Szövegdoboz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309" y="3058482"/>
                <a:ext cx="2880320" cy="100758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églalap 8"/>
          <p:cNvSpPr/>
          <p:nvPr/>
        </p:nvSpPr>
        <p:spPr>
          <a:xfrm>
            <a:off x="1042309" y="2914466"/>
            <a:ext cx="2522337" cy="13681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Szövegdoboz 9"/>
          <p:cNvSpPr txBox="1"/>
          <p:nvPr/>
        </p:nvSpPr>
        <p:spPr>
          <a:xfrm>
            <a:off x="923115" y="4634496"/>
            <a:ext cx="5825634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 felezési idő:</a:t>
            </a:r>
          </a:p>
          <a:p>
            <a:pPr lvl="1"/>
            <a:r>
              <a:rPr lang="hu-HU" sz="28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Függ a kezdeti koncentrációtól</a:t>
            </a:r>
          </a:p>
          <a:p>
            <a:pPr lvl="1"/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– Időben nem állandó</a:t>
            </a:r>
          </a:p>
          <a:p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197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Másodrendű kinetika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Feladat:</a:t>
            </a:r>
          </a:p>
          <a:p>
            <a:pPr marL="0" indent="0" algn="just">
              <a:buNone/>
            </a:pP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Szerves laboron metil-acetát lúgos hidrolízisét végezzük, amely jó közelítéssel másodrendű kinetika szerint játszódik le:</a:t>
            </a:r>
          </a:p>
          <a:p>
            <a:pPr marL="0" indent="0" algn="ctr">
              <a:spcBef>
                <a:spcPts val="0"/>
              </a:spcBef>
              <a:spcAft>
                <a:spcPts val="1800"/>
              </a:spcAft>
              <a:buNone/>
            </a:pP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hu-HU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COOCH</a:t>
            </a:r>
            <a:r>
              <a:rPr lang="hu-HU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+ OH</a:t>
            </a:r>
            <a:r>
              <a:rPr lang="hu-HU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→ CH</a:t>
            </a:r>
            <a:r>
              <a:rPr lang="hu-HU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COO</a:t>
            </a:r>
            <a:r>
              <a:rPr lang="hu-HU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+ CH</a:t>
            </a:r>
            <a:r>
              <a:rPr lang="hu-HU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OH</a:t>
            </a:r>
          </a:p>
          <a:p>
            <a:pPr marL="0" indent="0" algn="just">
              <a:buNone/>
            </a:pP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a) Mindkét </a:t>
            </a:r>
            <a:r>
              <a:rPr lang="hu-H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reaktáns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kezdeti koncentrációja 0,05 mol/dm</a:t>
            </a:r>
            <a:r>
              <a:rPr lang="hu-HU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a sebességi együttható 0,599 dm</a:t>
            </a:r>
            <a:r>
              <a:rPr lang="hu-HU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r>
              <a:rPr lang="hu-HU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hu-HU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Mennyi időnk van elmenni a büfébe, ameddig lejátszódik a reakció? </a:t>
            </a: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(Tekintsük a reakciót lejátszódottnak, ha a </a:t>
            </a:r>
            <a:r>
              <a:rPr lang="hu-HU" sz="2400" dirty="0" err="1">
                <a:latin typeface="Arial" panose="020B0604020202020204" pitchFamily="34" charset="0"/>
                <a:cs typeface="Arial" panose="020B0604020202020204" pitchFamily="34" charset="0"/>
              </a:rPr>
              <a:t>MeOAc</a:t>
            </a: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 koncentrációja eléri a kezdeti érték 2%-át!)</a:t>
            </a:r>
          </a:p>
          <a:p>
            <a:pPr marL="0" indent="0">
              <a:buNone/>
            </a:pPr>
            <a:endParaRPr lang="hu-H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13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Másodrendű kinetika</a:t>
            </a:r>
            <a:endParaRPr lang="hu-HU" dirty="0"/>
          </a:p>
        </p:txBody>
      </p:sp>
      <p:graphicFrame>
        <p:nvGraphicFramePr>
          <p:cNvPr id="4" name="Object 6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7494286"/>
              </p:ext>
            </p:extLst>
          </p:nvPr>
        </p:nvGraphicFramePr>
        <p:xfrm>
          <a:off x="717851" y="4665126"/>
          <a:ext cx="2666354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Equation" r:id="rId3" imgW="1028520" imgH="444240" progId="Equation.3">
                  <p:embed/>
                </p:oleObj>
              </mc:Choice>
              <mc:Fallback>
                <p:oleObj name="Equation" r:id="rId3" imgW="102852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851" y="4665126"/>
                        <a:ext cx="2666354" cy="115212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églalap 5"/>
          <p:cNvSpPr/>
          <p:nvPr/>
        </p:nvSpPr>
        <p:spPr>
          <a:xfrm>
            <a:off x="457200" y="1417638"/>
            <a:ext cx="824090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b="1" dirty="0">
                <a:latin typeface="Arial" panose="020B0604020202020204" pitchFamily="34" charset="0"/>
                <a:cs typeface="Arial" panose="020B0604020202020204" pitchFamily="34" charset="0"/>
              </a:rPr>
              <a:t>3. Feladat</a:t>
            </a:r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a) Mindkét </a:t>
            </a:r>
            <a:r>
              <a:rPr lang="hu-HU" sz="2400" dirty="0" err="1">
                <a:latin typeface="Arial" panose="020B0604020202020204" pitchFamily="34" charset="0"/>
                <a:cs typeface="Arial" panose="020B0604020202020204" pitchFamily="34" charset="0"/>
              </a:rPr>
              <a:t>reaktáns</a:t>
            </a: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 kezdeti koncentrációja 0,05 mol/dm</a:t>
            </a:r>
            <a:r>
              <a:rPr lang="hu-HU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, a sebességi együttható 0,599 dm</a:t>
            </a:r>
            <a:r>
              <a:rPr lang="hu-HU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r>
              <a:rPr lang="hu-HU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hu-HU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Mennyi időnk van elmenni a büfébe, ameddig lejátszódik a reakció? 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(Tekintsük a reakciót lejátszódottnak, ha a </a:t>
            </a:r>
            <a:r>
              <a:rPr lang="hu-H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MeOAc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koncentrációja eléri a kezdeti érték 2%-át!)</a:t>
            </a:r>
          </a:p>
          <a:p>
            <a:pPr marL="342900" indent="-3429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Azonos koncentrációk, használhatjuk az alábbi képletet:</a:t>
            </a:r>
          </a:p>
          <a:p>
            <a:pPr algn="just"/>
            <a:endParaRPr lang="hu-H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Szövegdoboz 6"/>
              <p:cNvSpPr txBox="1"/>
              <p:nvPr/>
            </p:nvSpPr>
            <p:spPr>
              <a:xfrm>
                <a:off x="3355605" y="4710949"/>
                <a:ext cx="4384747" cy="10604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⟶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u-H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hu-HU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800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A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hu-HU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hu-HU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den>
                              </m:f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hu-H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u-H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hu-HU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800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A</m:t>
                                      </m:r>
                                      <m:r>
                                        <a:rPr lang="hu-HU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,0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7" name="Szövegdoboz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5605" y="4710949"/>
                <a:ext cx="4384747" cy="106048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1369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Arial" pitchFamily="34" charset="0"/>
                <a:cs typeface="Arial" pitchFamily="34" charset="0"/>
              </a:rPr>
              <a:t>Számolási gyakorlat</a:t>
            </a:r>
            <a:endParaRPr lang="hu-H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22354"/>
            <a:ext cx="8229600" cy="5247006"/>
          </a:xfrm>
        </p:spPr>
        <p:txBody>
          <a:bodyPr>
            <a:normAutofit/>
          </a:bodyPr>
          <a:lstStyle/>
          <a:p>
            <a:r>
              <a:rPr lang="hu-HU" sz="2800" dirty="0" smtClean="0">
                <a:latin typeface="Arial" pitchFamily="34" charset="0"/>
                <a:cs typeface="Arial" pitchFamily="34" charset="0"/>
              </a:rPr>
              <a:t>Házi feladatok, vetített diasorok, házi feladatok és zárthelyik eredményei:</a:t>
            </a:r>
          </a:p>
          <a:p>
            <a:pPr lvl="1"/>
            <a:r>
              <a:rPr lang="hu-HU" sz="2400" b="1" dirty="0" err="1" smtClean="0">
                <a:latin typeface="Arial" pitchFamily="34" charset="0"/>
                <a:cs typeface="Arial" pitchFamily="34" charset="0"/>
              </a:rPr>
              <a:t>garfield.chem.elte.hu</a:t>
            </a:r>
            <a:r>
              <a:rPr lang="hu-HU" sz="2400" b="1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hu-HU" sz="2400" b="1" dirty="0" err="1" smtClean="0">
                <a:latin typeface="Arial" pitchFamily="34" charset="0"/>
                <a:cs typeface="Arial" pitchFamily="34" charset="0"/>
              </a:rPr>
              <a:t>kovacsmarton</a:t>
            </a:r>
            <a:r>
              <a:rPr lang="hu-HU" sz="2400" b="1" dirty="0" smtClean="0">
                <a:latin typeface="Arial" pitchFamily="34" charset="0"/>
                <a:cs typeface="Arial" pitchFamily="34" charset="0"/>
              </a:rPr>
              <a:t>/</a:t>
            </a:r>
          </a:p>
          <a:p>
            <a:pPr lvl="1"/>
            <a:r>
              <a:rPr lang="hu-HU" sz="2400" b="1" dirty="0" err="1" smtClean="0">
                <a:latin typeface="Arial" pitchFamily="34" charset="0"/>
                <a:cs typeface="Arial" pitchFamily="34" charset="0"/>
              </a:rPr>
              <a:t>Reakciokinetika</a:t>
            </a:r>
            <a:r>
              <a:rPr lang="hu-HU" sz="2400" b="1" dirty="0" smtClean="0">
                <a:latin typeface="Arial" pitchFamily="34" charset="0"/>
                <a:cs typeface="Arial" pitchFamily="34" charset="0"/>
              </a:rPr>
              <a:t>_1718_tavasz</a:t>
            </a:r>
            <a:endParaRPr lang="hu-HU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hu-HU" sz="2800" dirty="0" smtClean="0">
                <a:latin typeface="Arial" pitchFamily="34" charset="0"/>
                <a:cs typeface="Arial" pitchFamily="34" charset="0"/>
              </a:rPr>
              <a:t>Házi feladatok:</a:t>
            </a:r>
          </a:p>
          <a:p>
            <a:pPr lvl="1"/>
            <a:r>
              <a:rPr lang="hu-HU" sz="2400" dirty="0">
                <a:latin typeface="Arial" pitchFamily="34" charset="0"/>
                <a:cs typeface="Arial" pitchFamily="34" charset="0"/>
              </a:rPr>
              <a:t>ö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sszesen kb. 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8 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feladat, beadás papír alapon, </a:t>
            </a:r>
          </a:p>
          <a:p>
            <a:pPr lvl="1"/>
            <a:r>
              <a:rPr lang="hu-HU" sz="2400" dirty="0" smtClean="0">
                <a:latin typeface="Arial" pitchFamily="34" charset="0"/>
                <a:cs typeface="Arial" pitchFamily="34" charset="0"/>
              </a:rPr>
              <a:t>beadási 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határidő 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1 hét (a következő gyakorlat eleje)</a:t>
            </a:r>
            <a:endParaRPr lang="hu-HU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hu-HU" sz="2800" dirty="0" smtClean="0">
                <a:latin typeface="Arial" pitchFamily="34" charset="0"/>
                <a:cs typeface="Arial" pitchFamily="34" charset="0"/>
              </a:rPr>
              <a:t>Elérhetőségeim:</a:t>
            </a:r>
          </a:p>
          <a:p>
            <a:pPr lvl="1"/>
            <a:r>
              <a:rPr lang="hu-HU" sz="2400" dirty="0" smtClean="0">
                <a:latin typeface="Arial" pitchFamily="34" charset="0"/>
                <a:cs typeface="Arial" pitchFamily="34" charset="0"/>
              </a:rPr>
              <a:t>Személyesen: 145-ös szoba</a:t>
            </a:r>
            <a:endParaRPr lang="hu-HU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hu-HU" sz="2400" dirty="0" smtClean="0">
                <a:latin typeface="Arial" pitchFamily="34" charset="0"/>
                <a:cs typeface="Arial" pitchFamily="34" charset="0"/>
              </a:rPr>
              <a:t>kmarci95@</a:t>
            </a:r>
            <a:r>
              <a:rPr lang="hu-HU" sz="2400" dirty="0" err="1" smtClean="0">
                <a:latin typeface="Arial" pitchFamily="34" charset="0"/>
                <a:cs typeface="Arial" pitchFamily="34" charset="0"/>
              </a:rPr>
              <a:t>hotmail.com</a:t>
            </a:r>
            <a:endParaRPr lang="hu-HU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hu-HU" sz="2400" dirty="0" err="1" smtClean="0">
                <a:latin typeface="Arial" pitchFamily="34" charset="0"/>
                <a:cs typeface="Arial" pitchFamily="34" charset="0"/>
              </a:rPr>
              <a:t>Facebook</a:t>
            </a:r>
            <a:endParaRPr lang="hu-HU" sz="24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24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Másodrendű kinetika</a:t>
            </a:r>
            <a:endParaRPr lang="hu-HU" dirty="0"/>
          </a:p>
        </p:txBody>
      </p:sp>
      <p:sp>
        <p:nvSpPr>
          <p:cNvPr id="6" name="Téglalap 5"/>
          <p:cNvSpPr/>
          <p:nvPr/>
        </p:nvSpPr>
        <p:spPr>
          <a:xfrm>
            <a:off x="457200" y="1417638"/>
            <a:ext cx="824090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b="1" dirty="0">
                <a:latin typeface="Arial" panose="020B0604020202020204" pitchFamily="34" charset="0"/>
                <a:cs typeface="Arial" panose="020B0604020202020204" pitchFamily="34" charset="0"/>
              </a:rPr>
              <a:t>3. Feladat</a:t>
            </a:r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endParaRPr lang="hu-H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Szövegdoboz 6"/>
              <p:cNvSpPr txBox="1"/>
              <p:nvPr/>
            </p:nvSpPr>
            <p:spPr>
              <a:xfrm>
                <a:off x="683568" y="2420888"/>
                <a:ext cx="8014540" cy="21838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54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u-H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hu-H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0,05∙0,02</m:t>
                                  </m:r>
                                </m:den>
                              </m:f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hu-H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u-H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hu-H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0,05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0,599</m:t>
                          </m:r>
                        </m:den>
                      </m:f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</m:t>
                      </m:r>
                      <m:r>
                        <a:rPr lang="hu-HU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=1636 </m:t>
                      </m:r>
                      <m:r>
                        <m:rPr>
                          <m:sty m:val="p"/>
                        </m:rPr>
                        <a:rPr lang="hu-HU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</m:t>
                      </m:r>
                    </m:oMath>
                  </m:oMathPara>
                </a14:m>
                <a:endParaRPr lang="hu-HU" sz="2800" b="0" dirty="0" smtClean="0">
                  <a:ea typeface="Cambria Math" panose="02040503050406030204" pitchFamily="18" charset="0"/>
                </a:endParaRPr>
              </a:p>
              <a:p>
                <a:pPr>
                  <a:spcBef>
                    <a:spcPts val="300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=27 </m:t>
                      </m:r>
                      <m:r>
                        <m:rPr>
                          <m:sty m:val="p"/>
                        </m:rPr>
                        <a:rPr lang="hu-HU" sz="2800" b="0" i="0" smtClean="0">
                          <a:latin typeface="Cambria Math" panose="02040503050406030204" pitchFamily="18" charset="0"/>
                        </a:rPr>
                        <m:t>min</m:t>
                      </m:r>
                      <m:r>
                        <a:rPr lang="hu-HU" sz="2800" b="0" i="0" smtClean="0">
                          <a:latin typeface="Cambria Math" panose="02040503050406030204" pitchFamily="18" charset="0"/>
                        </a:rPr>
                        <m:t> 16 </m:t>
                      </m:r>
                      <m:r>
                        <m:rPr>
                          <m:sty m:val="p"/>
                        </m:rPr>
                        <a:rPr lang="hu-HU" sz="2800" b="0" i="0" smtClean="0">
                          <a:latin typeface="Cambria Math" panose="02040503050406030204" pitchFamily="18" charset="0"/>
                        </a:rPr>
                        <m:t>s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7" name="Szövegdoboz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2420888"/>
                <a:ext cx="8014540" cy="218386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églalap 4"/>
          <p:cNvSpPr/>
          <p:nvPr/>
        </p:nvSpPr>
        <p:spPr>
          <a:xfrm>
            <a:off x="3286682" y="4005064"/>
            <a:ext cx="2808312" cy="7200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58344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Másodrendű kinetika</a:t>
            </a:r>
            <a:endParaRPr lang="hu-H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églalap 5"/>
              <p:cNvSpPr/>
              <p:nvPr/>
            </p:nvSpPr>
            <p:spPr>
              <a:xfrm>
                <a:off x="457200" y="1417638"/>
                <a:ext cx="8240908" cy="30315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hu-H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3. Feladat:</a:t>
                </a:r>
              </a:p>
              <a:p>
                <a:pPr algn="just">
                  <a:spcAft>
                    <a:spcPts val="1800"/>
                  </a:spcAft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b) Mennyivel növeljük a kezdeti koncentrációkat, ha</a:t>
                </a:r>
                <a:b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10 perccel korábban szeretnénk végezni, hogy elérjük a buszunkat?</a:t>
                </a:r>
                <a:endParaRPr lang="hu-H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24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𝑡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=1636 </m:t>
                      </m:r>
                      <m:r>
                        <m:rPr>
                          <m:sty m:val="p"/>
                        </m:rP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s</m:t>
                      </m:r>
                      <m: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−600 </m:t>
                      </m:r>
                      <m:r>
                        <m:rPr>
                          <m:sty m:val="p"/>
                        </m:rP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s</m:t>
                      </m:r>
                      <m: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=1036 </m:t>
                      </m:r>
                      <m:r>
                        <m:rPr>
                          <m:sty m:val="p"/>
                        </m:rP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s</m:t>
                      </m:r>
                    </m:oMath>
                  </m:oMathPara>
                </a14:m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2400"/>
                  </a:spcBef>
                </a:pPr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églalap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17638"/>
                <a:ext cx="8240908" cy="3031599"/>
              </a:xfrm>
              <a:prstGeom prst="rect">
                <a:avLst/>
              </a:prstGeom>
              <a:blipFill rotWithShape="0">
                <a:blip r:embed="rId3"/>
                <a:stretch>
                  <a:fillRect l="-1479" t="-2213" r="-1109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Object 6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8028824"/>
              </p:ext>
            </p:extLst>
          </p:nvPr>
        </p:nvGraphicFramePr>
        <p:xfrm>
          <a:off x="490538" y="4111624"/>
          <a:ext cx="4404716" cy="1117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9" name="Equation" r:id="rId4" imgW="1752480" imgH="444240" progId="Equation.3">
                  <p:embed/>
                </p:oleObj>
              </mc:Choice>
              <mc:Fallback>
                <p:oleObj name="Equation" r:id="rId4" imgW="175248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538" y="4111624"/>
                        <a:ext cx="4404716" cy="111757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Szövegdoboz 2"/>
              <p:cNvSpPr txBox="1"/>
              <p:nvPr/>
            </p:nvSpPr>
            <p:spPr>
              <a:xfrm>
                <a:off x="4708449" y="4059550"/>
                <a:ext cx="4176464" cy="10604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⟶</m:t>
                      </m:r>
                      <m:d>
                        <m:d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0,02</m:t>
                              </m:r>
                            </m:den>
                          </m:f>
                          <m: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f>
                        <m:f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A</m:t>
                              </m:r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,0</m:t>
                              </m:r>
                            </m:sub>
                          </m:sSub>
                        </m:den>
                      </m:f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𝑘𝑡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3" name="Szövegdoboz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8449" y="4059550"/>
                <a:ext cx="4176464" cy="106048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Szövegdoboz 3"/>
              <p:cNvSpPr txBox="1"/>
              <p:nvPr/>
            </p:nvSpPr>
            <p:spPr>
              <a:xfrm>
                <a:off x="466436" y="5445224"/>
                <a:ext cx="7223388" cy="9561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,0</m:t>
                          </m:r>
                        </m:sub>
                      </m:sSub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49</m:t>
                          </m:r>
                        </m:num>
                        <m:den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𝑘𝑡</m:t>
                          </m:r>
                        </m:den>
                      </m:f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49</m:t>
                          </m:r>
                        </m:num>
                        <m:den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0,599∙1036</m:t>
                          </m:r>
                        </m:den>
                      </m:f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mol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d</m:t>
                          </m:r>
                          <m:sSup>
                            <m:sSup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  <m:sup>
                              <m: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hu-HU" sz="2800" b="0" i="0" smtClean="0">
                          <a:latin typeface="Cambria Math" panose="02040503050406030204" pitchFamily="18" charset="0"/>
                        </a:rPr>
                        <m:t>=0,0790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hu-HU" sz="2800">
                              <a:latin typeface="Cambria Math" panose="02040503050406030204" pitchFamily="18" charset="0"/>
                            </a:rPr>
                            <m:t>mol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hu-HU" sz="2800">
                              <a:latin typeface="Cambria Math" panose="02040503050406030204" pitchFamily="18" charset="0"/>
                            </a:rPr>
                            <m:t>d</m:t>
                          </m:r>
                          <m:sSup>
                            <m:sSup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  <m:sup>
                              <m:r>
                                <a:rPr lang="hu-HU" sz="280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436" y="5445224"/>
                <a:ext cx="7223388" cy="956159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églalap 8"/>
          <p:cNvSpPr/>
          <p:nvPr/>
        </p:nvSpPr>
        <p:spPr>
          <a:xfrm>
            <a:off x="5436096" y="5445224"/>
            <a:ext cx="2253728" cy="10801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845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Pszeudorendek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1"/>
            <a:ext cx="6203032" cy="2836912"/>
          </a:xfrm>
        </p:spPr>
        <p:txBody>
          <a:bodyPr/>
          <a:lstStyle/>
          <a:p>
            <a:pPr marL="0" algn="just">
              <a:buNone/>
            </a:pP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Másod vagy magasabb rendű reakciók esetén előfordulhat, hogy az egyik </a:t>
            </a:r>
            <a:r>
              <a:rPr lang="hu-HU" sz="2400" dirty="0" err="1">
                <a:latin typeface="Arial" panose="020B0604020202020204" pitchFamily="34" charset="0"/>
                <a:cs typeface="Arial" panose="020B0604020202020204" pitchFamily="34" charset="0"/>
              </a:rPr>
              <a:t>reaktáns</a:t>
            </a: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 nagy feleslegben van jelen minden más </a:t>
            </a:r>
            <a:r>
              <a:rPr lang="hu-HU" sz="2400" dirty="0" err="1">
                <a:latin typeface="Arial" panose="020B0604020202020204" pitchFamily="34" charset="0"/>
                <a:cs typeface="Arial" panose="020B0604020202020204" pitchFamily="34" charset="0"/>
              </a:rPr>
              <a:t>reaktánshoz</a:t>
            </a: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 képest. </a:t>
            </a:r>
          </a:p>
          <a:p>
            <a:pPr marL="0" algn="just">
              <a:buNone/>
            </a:pP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Ilyenkor a feleslegben levő anyag koncentrációja konstansnak tekinthető, és a látszólagos reakciórend 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csökken.</a:t>
            </a:r>
            <a:endParaRPr lang="hu-H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1944" y="4858472"/>
            <a:ext cx="2805948" cy="1863472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0272" y="692696"/>
            <a:ext cx="1869247" cy="6033250"/>
          </a:xfrm>
          <a:prstGeom prst="rect">
            <a:avLst/>
          </a:prstGeom>
        </p:spPr>
      </p:pic>
      <p:sp>
        <p:nvSpPr>
          <p:cNvPr id="6" name="Téglalap 5"/>
          <p:cNvSpPr/>
          <p:nvPr/>
        </p:nvSpPr>
        <p:spPr>
          <a:xfrm>
            <a:off x="6948264" y="2852936"/>
            <a:ext cx="216024" cy="1224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Téglalap 6"/>
          <p:cNvSpPr/>
          <p:nvPr/>
        </p:nvSpPr>
        <p:spPr>
          <a:xfrm>
            <a:off x="4932040" y="6418856"/>
            <a:ext cx="936104" cy="303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Téglalap 7"/>
          <p:cNvSpPr/>
          <p:nvPr/>
        </p:nvSpPr>
        <p:spPr>
          <a:xfrm>
            <a:off x="7486843" y="6453397"/>
            <a:ext cx="936104" cy="303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Szövegdoboz 8"/>
          <p:cNvSpPr txBox="1"/>
          <p:nvPr/>
        </p:nvSpPr>
        <p:spPr>
          <a:xfrm>
            <a:off x="5206473" y="6339567"/>
            <a:ext cx="596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>
                <a:latin typeface="Arial" panose="020B0604020202020204" pitchFamily="34" charset="0"/>
                <a:cs typeface="Arial" panose="020B0604020202020204" pitchFamily="34" charset="0"/>
              </a:rPr>
              <a:t>idő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7761276" y="6373989"/>
            <a:ext cx="596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>
                <a:latin typeface="Arial" panose="020B0604020202020204" pitchFamily="34" charset="0"/>
                <a:cs typeface="Arial" panose="020B0604020202020204" pitchFamily="34" charset="0"/>
              </a:rPr>
              <a:t>idő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zövegdoboz 10"/>
          <p:cNvSpPr txBox="1"/>
          <p:nvPr/>
        </p:nvSpPr>
        <p:spPr>
          <a:xfrm rot="16200000">
            <a:off x="6054302" y="3372049"/>
            <a:ext cx="19319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koncentráció</a:t>
            </a:r>
            <a:endParaRPr lang="hu-H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4087529" y="6373989"/>
            <a:ext cx="31290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3" name="Szövegdoboz 12"/>
          <p:cNvSpPr txBox="1"/>
          <p:nvPr/>
        </p:nvSpPr>
        <p:spPr>
          <a:xfrm>
            <a:off x="7115875" y="6459378"/>
            <a:ext cx="31290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4" name="Szövegdoboz 13"/>
          <p:cNvSpPr txBox="1"/>
          <p:nvPr/>
        </p:nvSpPr>
        <p:spPr>
          <a:xfrm>
            <a:off x="3677325" y="5246899"/>
            <a:ext cx="50526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1.0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Szövegdoboz 14"/>
          <p:cNvSpPr txBox="1"/>
          <p:nvPr/>
        </p:nvSpPr>
        <p:spPr>
          <a:xfrm>
            <a:off x="3677325" y="4825540"/>
            <a:ext cx="50526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1.5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6899823" y="5616231"/>
            <a:ext cx="31290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Szövegdoboz 16"/>
          <p:cNvSpPr txBox="1"/>
          <p:nvPr/>
        </p:nvSpPr>
        <p:spPr>
          <a:xfrm>
            <a:off x="6760826" y="719968"/>
            <a:ext cx="44114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Szövegdoboz 17"/>
          <p:cNvSpPr txBox="1"/>
          <p:nvPr/>
        </p:nvSpPr>
        <p:spPr>
          <a:xfrm>
            <a:off x="7376122" y="5517232"/>
            <a:ext cx="22144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9" name="Szövegdoboz 18"/>
          <p:cNvSpPr txBox="1"/>
          <p:nvPr/>
        </p:nvSpPr>
        <p:spPr>
          <a:xfrm>
            <a:off x="7352271" y="589932"/>
            <a:ext cx="28803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Szövegdoboz 19"/>
          <p:cNvSpPr txBox="1"/>
          <p:nvPr/>
        </p:nvSpPr>
        <p:spPr>
          <a:xfrm>
            <a:off x="4375035" y="5790208"/>
            <a:ext cx="22144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1" name="Szövegdoboz 20"/>
          <p:cNvSpPr txBox="1"/>
          <p:nvPr/>
        </p:nvSpPr>
        <p:spPr>
          <a:xfrm>
            <a:off x="4434764" y="4865544"/>
            <a:ext cx="22144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99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Pszeudorendek</a:t>
            </a:r>
            <a:endParaRPr lang="hu-H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1"/>
                <a:ext cx="8229600" cy="2188840"/>
              </a:xfrm>
            </p:spPr>
            <p:txBody>
              <a:bodyPr>
                <a:normAutofit/>
              </a:bodyPr>
              <a:lstStyle/>
              <a:p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Reakcióegyenlet: A + B → P</a:t>
                </a:r>
              </a:p>
              <a:p>
                <a:pPr>
                  <a:spcAft>
                    <a:spcPts val="1800"/>
                  </a:spcAft>
                </a:pP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Sebességi egyenlet:</a:t>
                </a:r>
              </a:p>
              <a:p>
                <a:pPr marL="0" indent="0" algn="ctr">
                  <a:spcBef>
                    <a:spcPts val="24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sub>
                          </m:sSub>
                        </m:num>
                        <m:den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𝑘</m:t>
                      </m:r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</m:sub>
                      </m:sSub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B</m:t>
                          </m:r>
                        </m:sub>
                      </m:sSub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≈−</m:t>
                      </m:r>
                      <m:sSup>
                        <m:sSup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A</m:t>
                          </m:r>
                        </m:sub>
                      </m:sSub>
                    </m:oMath>
                  </m:oMathPara>
                </a14:m>
                <a:endParaRPr lang="hu-H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1"/>
                <a:ext cx="8229600" cy="2188840"/>
              </a:xfrm>
              <a:blipFill rotWithShape="0">
                <a:blip r:embed="rId2"/>
                <a:stretch>
                  <a:fillRect l="-1333" t="-3064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Szövegdoboz 3"/>
              <p:cNvSpPr txBox="1"/>
              <p:nvPr/>
            </p:nvSpPr>
            <p:spPr>
              <a:xfrm>
                <a:off x="4283968" y="3789146"/>
                <a:ext cx="1498167" cy="9103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sub>
                          </m:sSub>
                        </m:num>
                        <m:den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≈0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3789146"/>
                <a:ext cx="1498167" cy="91037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Egyenes összekötő nyíllal 5"/>
          <p:cNvCxnSpPr/>
          <p:nvPr/>
        </p:nvCxnSpPr>
        <p:spPr>
          <a:xfrm flipV="1">
            <a:off x="5220072" y="3501008"/>
            <a:ext cx="0" cy="4705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Szövegdoboz 7"/>
              <p:cNvSpPr txBox="1"/>
              <p:nvPr/>
            </p:nvSpPr>
            <p:spPr>
              <a:xfrm>
                <a:off x="457200" y="5072761"/>
                <a:ext cx="8147248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 algn="just">
                  <a:buFont typeface="Arial" panose="020B0604020202020204" pitchFamily="34" charset="0"/>
                  <a:buChar char="•"/>
                </a:pP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Tehát: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p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′</m:t>
                        </m:r>
                      </m:sup>
                    </m:sSup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b>
                      <m:sSubPr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B</m:t>
                        </m:r>
                      </m:sub>
                    </m:sSub>
                  </m:oMath>
                </a14:m>
                <a:r>
                  <a:rPr lang="hu-H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. A feleslegben levő anyag koncentrációját változtatva megkapható a másodrendű sebességi </a:t>
                </a: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együttható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</m:d>
                  </m:oMath>
                </a14:m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hu-H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Szövegdoboz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072761"/>
                <a:ext cx="8147248" cy="1384995"/>
              </a:xfrm>
              <a:prstGeom prst="rect">
                <a:avLst/>
              </a:prstGeom>
              <a:blipFill rotWithShape="0">
                <a:blip r:embed="rId4"/>
                <a:stretch>
                  <a:fillRect l="-1347" t="-4405" r="-1497" b="-11454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078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Pszeudorendek</a:t>
            </a:r>
            <a:endParaRPr lang="hu-H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</p:spPr>
            <p:txBody>
              <a:bodyPr>
                <a:normAutofit/>
              </a:bodyPr>
              <a:lstStyle/>
              <a:p>
                <a:r>
                  <a:rPr lang="hu-H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4. Feladat:</a:t>
                </a:r>
              </a:p>
              <a:p>
                <a:pPr marL="0" indent="0" algn="just">
                  <a:buNone/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formaldehid és a </a:t>
                </a:r>
                <a:r>
                  <a:rPr lang="hu-HU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OH-gyök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között a következő elemi reakció játszódik le:</a:t>
                </a:r>
              </a:p>
              <a:p>
                <a:pPr marL="0" indent="0" algn="ctr">
                  <a:spcBef>
                    <a:spcPts val="600"/>
                  </a:spcBef>
                  <a:spcAft>
                    <a:spcPts val="1800"/>
                  </a:spcAft>
                  <a:buNone/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CH</a:t>
                </a:r>
                <a:r>
                  <a:rPr lang="hu-HU" sz="2400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 + •OH → •CHO + H</a:t>
                </a:r>
                <a:r>
                  <a:rPr lang="hu-HU" sz="2400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</a:p>
              <a:p>
                <a:pPr marL="0" indent="0" algn="just">
                  <a:spcBef>
                    <a:spcPts val="0"/>
                  </a:spcBef>
                  <a:buNone/>
                </a:pPr>
                <a:r>
                  <a:rPr lang="hu-H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amelyhez az </a:t>
                </a:r>
                <a:r>
                  <a:rPr lang="hu-HU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OH-gyökök</a:t>
                </a:r>
                <a:r>
                  <a:rPr lang="hu-H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hu-HU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fotolízis</a:t>
                </a:r>
                <a:r>
                  <a:rPr lang="hu-H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segítségével állíthatóak 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elő. A két </a:t>
                </a:r>
                <a:r>
                  <a:rPr lang="hu-HU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reaktáns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hu-H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koncentrációja a mérés 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kezdetén:</a:t>
                </a:r>
              </a:p>
              <a:p>
                <a:pPr marL="0" indent="0" algn="just"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hu-HU" sz="2400" b="0" dirty="0" smtClean="0"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b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d>
                      <m:d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hu-HU" sz="2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</m:t>
                        </m:r>
                        <m:sSub>
                          <m:sSubPr>
                            <m:ctrlPr>
                              <a:rPr lang="hu-HU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hu-HU" sz="2400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H</m:t>
                            </m:r>
                          </m:e>
                          <m:sub>
                            <m:r>
                              <a:rPr lang="hu-HU" sz="2400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hu-HU" sz="2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O</m:t>
                        </m:r>
                      </m:e>
                    </m:d>
                    <m:r>
                      <a:rPr lang="hu-H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=5,014∙</m:t>
                    </m:r>
                    <m:sSup>
                      <m:sSup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15</m:t>
                        </m:r>
                      </m:sup>
                    </m:sSup>
                    <m:r>
                      <a:rPr lang="hu-H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p>
                      <m:sSup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hu-HU" sz="2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molekula</m:t>
                        </m:r>
                        <m:r>
                          <a:rPr lang="hu-HU" sz="2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hu-HU" sz="2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cm</m:t>
                        </m:r>
                      </m:e>
                      <m:sup>
                        <m:r>
                          <a:rPr lang="hu-HU" sz="2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−3</m:t>
                        </m:r>
                      </m:sup>
                    </m:sSup>
                    <m:r>
                      <a:rPr lang="hu-HU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</m:oMath>
                </a14:m>
                <a:r>
                  <a:rPr lang="hu-HU" sz="2400" b="0" i="0" dirty="0" smtClean="0">
                    <a:latin typeface="Cambria Math" panose="02040503050406030204" pitchFamily="18" charset="0"/>
                    <a:cs typeface="Arial" panose="020B0604020202020204" pitchFamily="34" charset="0"/>
                  </a:rPr>
                  <a:t/>
                </a:r>
                <a:br>
                  <a:rPr lang="hu-HU" sz="2400" b="0" i="0" dirty="0" smtClean="0">
                    <a:latin typeface="Cambria Math" panose="02040503050406030204" pitchFamily="18" charset="0"/>
                    <a:cs typeface="Arial" panose="020B0604020202020204" pitchFamily="34" charset="0"/>
                  </a:rPr>
                </a:br>
                <a:r>
                  <a:rPr lang="hu-HU" sz="2400" b="0" i="0" dirty="0" smtClean="0">
                    <a:latin typeface="Cambria Math" panose="02040503050406030204" pitchFamily="18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b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d>
                      <m:d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hu-HU" sz="2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OH</m:t>
                        </m:r>
                      </m:e>
                    </m:d>
                    <m:r>
                      <a:rPr lang="hu-H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=3,99∙</m:t>
                    </m:r>
                    <m:sSup>
                      <m:sSup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sup>
                    </m:sSup>
                    <m:r>
                      <a:rPr lang="hu-H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hu-HU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molekula</m:t>
                    </m:r>
                    <m:r>
                      <a:rPr lang="hu-HU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p>
                      <m:sSup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hu-HU" sz="2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cm</m:t>
                        </m:r>
                      </m:e>
                      <m:sup>
                        <m:r>
                          <a:rPr lang="hu-HU" sz="2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hu-HU" sz="2400" b="0" i="0" dirty="0" smtClean="0">
                    <a:latin typeface="Cambria Math" panose="02040503050406030204" pitchFamily="18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spcBef>
                    <a:spcPts val="0"/>
                  </a:spcBef>
                  <a:buNone/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:r>
                  <a:rPr lang="hu-H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mérés alapján meghatározva az </a:t>
                </a:r>
                <a:r>
                  <a:rPr lang="hu-HU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OH-gyökök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felezési </a:t>
                </a:r>
                <a:r>
                  <a:rPr lang="hu-H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ideje 6,957 </a:t>
                </a:r>
                <a:r>
                  <a:rPr lang="el-GR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μ</a:t>
                </a:r>
                <a:r>
                  <a:rPr lang="hu-H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s. Mennyi a felírt másodrendű reakció sebességi együtthatója?</a:t>
                </a:r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  <a:blipFill rotWithShape="0">
                <a:blip r:embed="rId2"/>
                <a:stretch>
                  <a:fillRect l="-1333" t="-1305" r="-1111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582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Pszeudorendek</a:t>
            </a:r>
            <a:endParaRPr lang="hu-H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</p:spPr>
            <p:txBody>
              <a:bodyPr>
                <a:normAutofit/>
              </a:bodyPr>
              <a:lstStyle/>
              <a:p>
                <a:r>
                  <a:rPr lang="hu-H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4. Feladat:</a:t>
                </a:r>
              </a:p>
              <a:p>
                <a:pPr marL="0" indent="0">
                  <a:spcAft>
                    <a:spcPts val="1800"/>
                  </a:spcAft>
                  <a:buNone/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reakció az </a:t>
                </a:r>
                <a:r>
                  <a:rPr lang="hu-HU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OH-gyökre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nézve </a:t>
                </a:r>
                <a:r>
                  <a:rPr lang="hu-HU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pszeudo-elsőrendű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spcBef>
                    <a:spcPts val="1800"/>
                  </a:spcBef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4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</a:rPr>
                                <m:t>OH</m:t>
                              </m:r>
                            </m:e>
                          </m:d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hu-H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≈−</m:t>
                      </m:r>
                      <m:sSup>
                        <m:sSupPr>
                          <m:ctrlP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d>
                        <m:d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OH</m:t>
                          </m:r>
                        </m:e>
                      </m:d>
                    </m:oMath>
                  </m:oMathPara>
                </a14:m>
                <a:endParaRPr lang="hu-HU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1800"/>
                  </a:spcBef>
                  <a:spcAft>
                    <a:spcPts val="3600"/>
                  </a:spcAft>
                  <a:buNone/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felezési időből az elsőrendű reakció sebességi együtthatója számolható ki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hu-HU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hu-HU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</m:t>
                            </m:r>
                          </m:e>
                          <m:sup>
                            <m:r>
                              <a:rPr lang="hu-HU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′</m:t>
                            </m:r>
                          </m:sup>
                        </m:sSup>
                      </m:e>
                    </m:d>
                  </m:oMath>
                </a14:m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spcBef>
                    <a:spcPts val="1800"/>
                  </a:spcBef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e>
                          </m:func>
                        </m:num>
                        <m:den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1/2</m:t>
                              </m:r>
                            </m:sub>
                          </m:sSub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0,6931</m:t>
                          </m:r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6,957∙</m:t>
                          </m:r>
                          <m:sSup>
                            <m:sSup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−6</m:t>
                              </m:r>
                            </m:sup>
                          </m:sSup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s</m:t>
                          </m:r>
                        </m:e>
                        <m:sup>
                          <m: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−1</m:t>
                          </m:r>
                        </m:sup>
                      </m:sSup>
                      <m:r>
                        <a:rPr lang="hu-HU" sz="24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=99626 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s</m:t>
                          </m:r>
                        </m:e>
                        <m:sup>
                          <m: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  <a:blipFill rotWithShape="0">
                <a:blip r:embed="rId2"/>
                <a:stretch>
                  <a:fillRect l="-1333" t="-1305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086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Pszeudorendek</a:t>
            </a:r>
            <a:endParaRPr lang="hu-H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781128"/>
              </a:xfrm>
            </p:spPr>
            <p:txBody>
              <a:bodyPr>
                <a:normAutofit/>
              </a:bodyPr>
              <a:lstStyle/>
              <a:p>
                <a:pPr>
                  <a:spcAft>
                    <a:spcPts val="1800"/>
                  </a:spcAft>
                </a:pPr>
                <a:r>
                  <a:rPr lang="hu-H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4. Feladat: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B</m:t>
                          </m:r>
                        </m:sub>
                      </m:sSub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C</m:t>
                          </m:r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O</m:t>
                          </m:r>
                        </m:e>
                      </m:d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C</m:t>
                              </m:r>
                              <m:sSub>
                                <m:sSub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hu-HU" sz="240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hu-HU" sz="240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O</m:t>
                              </m:r>
                            </m:e>
                          </m:d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99626</m:t>
                          </m:r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5,014∙</m:t>
                          </m:r>
                          <m:sSup>
                            <m:sSup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15</m:t>
                              </m:r>
                            </m:sup>
                          </m:sSup>
                        </m:den>
                      </m:f>
                      <m:r>
                        <a:rPr lang="hu-HU" sz="24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c</m:t>
                          </m:r>
                          <m:sSup>
                            <m:sSup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m</m:t>
                              </m:r>
                            </m:e>
                            <m:sup>
                              <m: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molekula</m:t>
                          </m:r>
                          <m: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s</m:t>
                          </m:r>
                        </m:den>
                      </m:f>
                    </m:oMath>
                  </m:oMathPara>
                </a14:m>
                <a:endParaRPr lang="hu-HU" sz="2400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hu-HU" sz="2400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3600"/>
                  </a:spcBef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=1,987∙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10</m:t>
                          </m:r>
                        </m:e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−11</m:t>
                          </m:r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c</m:t>
                          </m:r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m</m:t>
                              </m:r>
                            </m:e>
                            <m:sup>
                              <m:r>
                                <a:rPr lang="hu-HU" sz="24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molekula</m:t>
                          </m:r>
                          <m: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s</m:t>
                          </m:r>
                        </m:den>
                      </m:f>
                    </m:oMath>
                  </m:oMathPara>
                </a14:m>
                <a:endParaRPr lang="hu-H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781128"/>
              </a:xfrm>
              <a:blipFill rotWithShape="0">
                <a:blip r:embed="rId2"/>
                <a:stretch>
                  <a:fillRect l="-1333" t="-1403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églalap 3"/>
          <p:cNvSpPr/>
          <p:nvPr/>
        </p:nvSpPr>
        <p:spPr>
          <a:xfrm>
            <a:off x="2339752" y="4437112"/>
            <a:ext cx="4464496" cy="11521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14660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4800" dirty="0" smtClean="0">
                <a:latin typeface="Arial" pitchFamily="34" charset="0"/>
                <a:cs typeface="Arial" pitchFamily="34" charset="0"/>
              </a:rPr>
              <a:t>Köszönöm a figyelmet!</a:t>
            </a:r>
            <a:endParaRPr lang="hu-HU" sz="4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>
                <a:latin typeface="Arial" pitchFamily="34" charset="0"/>
                <a:cs typeface="Arial" pitchFamily="34" charset="0"/>
              </a:rPr>
              <a:t>Egészrendű kinetikák</a:t>
            </a:r>
            <a:endParaRPr lang="hu-H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>
                <a:latin typeface="Arial" pitchFamily="34" charset="0"/>
                <a:cs typeface="Arial" pitchFamily="34" charset="0"/>
              </a:rPr>
              <a:t>1. gyakorlat</a:t>
            </a:r>
            <a:endParaRPr lang="hu-H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03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1880" y="116632"/>
            <a:ext cx="8229600" cy="1143000"/>
          </a:xfrm>
        </p:spPr>
        <p:txBody>
          <a:bodyPr/>
          <a:lstStyle/>
          <a:p>
            <a:r>
              <a:rPr lang="hu-HU" dirty="0" smtClean="0">
                <a:latin typeface="Arial" pitchFamily="34" charset="0"/>
                <a:cs typeface="Arial" pitchFamily="34" charset="0"/>
              </a:rPr>
              <a:t>Reakciósebességi egyenlet</a:t>
            </a:r>
            <a:endParaRPr lang="hu-HU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61880" y="1259632"/>
                <a:ext cx="8229600" cy="5598368"/>
              </a:xfrm>
            </p:spPr>
            <p:txBody>
              <a:bodyPr>
                <a:norm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hu-HU" sz="2400" dirty="0" smtClean="0">
                    <a:latin typeface="Arial" pitchFamily="34" charset="0"/>
                    <a:cs typeface="Arial" pitchFamily="34" charset="0"/>
                  </a:rPr>
                  <a:t>Adott a következő kémiai reakció: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0=</m:t>
                      </m:r>
                      <m:nary>
                        <m:naryPr>
                          <m:chr m:val="∑"/>
                          <m:supHide m:val="on"/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hu-HU" sz="24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𝑗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itchFamily="34" charset="0"/>
                                </a:rPr>
                                <m:t>𝜈</m:t>
                              </m:r>
                            </m:e>
                            <m:sub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itchFamily="34" charset="0"/>
                                </a:rPr>
                                <m:t>𝑗</m:t>
                              </m:r>
                            </m:sub>
                          </m:sSub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itchFamily="34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itchFamily="34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hu-HU" sz="2400" dirty="0" smtClean="0">
                  <a:latin typeface="Arial" pitchFamily="34" charset="0"/>
                  <a:cs typeface="Arial" pitchFamily="34" charset="0"/>
                </a:endParaRPr>
              </a:p>
              <a:p>
                <a:pPr>
                  <a:spcBef>
                    <a:spcPts val="1200"/>
                  </a:spcBef>
                  <a:spcAft>
                    <a:spcPts val="1200"/>
                  </a:spcAft>
                </a:pPr>
                <a:r>
                  <a:rPr lang="hu-HU" sz="2400" dirty="0" smtClean="0">
                    <a:latin typeface="Arial" pitchFamily="34" charset="0"/>
                    <a:cs typeface="Arial" pitchFamily="34" charset="0"/>
                  </a:rPr>
                  <a:t>A reakciósebesség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𝑟</m:t>
                        </m:r>
                      </m:e>
                    </m:d>
                  </m:oMath>
                </a14:m>
                <a:r>
                  <a:rPr lang="hu-HU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hu-HU" sz="2400" dirty="0">
                    <a:latin typeface="Arial" pitchFamily="34" charset="0"/>
                    <a:cs typeface="Arial" pitchFamily="34" charset="0"/>
                  </a:rPr>
                  <a:t>koncentrációfüggését leíró </a:t>
                </a:r>
                <a:r>
                  <a:rPr lang="hu-HU" sz="2400" dirty="0" smtClean="0">
                    <a:latin typeface="Arial" pitchFamily="34" charset="0"/>
                    <a:cs typeface="Arial" pitchFamily="34" charset="0"/>
                  </a:rPr>
                  <a:t>egyenlet gyakran </a:t>
                </a:r>
                <a:r>
                  <a:rPr lang="hu-HU" sz="2400" dirty="0">
                    <a:latin typeface="Arial" pitchFamily="34" charset="0"/>
                    <a:cs typeface="Arial" pitchFamily="34" charset="0"/>
                  </a:rPr>
                  <a:t>felírható az alábbi alakban</a:t>
                </a:r>
                <a:r>
                  <a:rPr lang="hu-HU" sz="2400" dirty="0" smtClean="0">
                    <a:latin typeface="Arial" pitchFamily="34" charset="0"/>
                    <a:cs typeface="Arial" pitchFamily="34" charset="0"/>
                  </a:rPr>
                  <a:t>:</a:t>
                </a:r>
              </a:p>
              <a:p>
                <a:pPr marL="0" indent="0">
                  <a:spcBef>
                    <a:spcPts val="1200"/>
                  </a:spcBef>
                  <a:spcAft>
                    <a:spcPts val="12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𝑟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𝑘</m:t>
                      </m:r>
                      <m:nary>
                        <m:naryPr>
                          <m:chr m:val="∏"/>
                          <m:supHide m:val="on"/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hu-HU" sz="24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𝑗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itchFamily="34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itchFamily="34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sSub>
                                <m:sSub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itchFamily="34" charset="0"/>
                                    </a:rPr>
                                    <m:t>𝛼</m:t>
                                  </m:r>
                                </m:e>
                                <m:sub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itchFamily="34" charset="0"/>
                                    </a:rPr>
                                    <m:t>𝑗</m:t>
                                  </m:r>
                                </m:sub>
                              </m:sSub>
                            </m:sup>
                          </m:sSup>
                        </m:e>
                      </m:nary>
                    </m:oMath>
                  </m:oMathPara>
                </a14:m>
                <a:endParaRPr lang="hu-HU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spcBef>
                    <a:spcPts val="1200"/>
                  </a:spcBef>
                  <a:buNone/>
                </a:pPr>
                <a14:m>
                  <m:oMath xmlns:m="http://schemas.openxmlformats.org/officeDocument/2006/math">
                    <m:r>
                      <a:rPr lang="hu-HU" sz="2400" i="1" dirty="0" smtClean="0">
                        <a:latin typeface="Cambria Math" panose="02040503050406030204" pitchFamily="18" charset="0"/>
                        <a:cs typeface="Arial" pitchFamily="34" charset="0"/>
                      </a:rPr>
                      <m:t>𝑘</m:t>
                    </m:r>
                  </m:oMath>
                </a14:m>
                <a:r>
                  <a:rPr lang="hu-HU" sz="2400" dirty="0" smtClean="0">
                    <a:latin typeface="Arial" pitchFamily="34" charset="0"/>
                    <a:cs typeface="Arial" pitchFamily="34" charset="0"/>
                  </a:rPr>
                  <a:t>: reakciósebességi együttható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hu-H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hu-H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𝛼</m:t>
                        </m:r>
                      </m:e>
                      <m:sub>
                        <m:r>
                          <a:rPr lang="hu-H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hu-HU" sz="2400" dirty="0" smtClean="0">
                    <a:latin typeface="Arial" pitchFamily="34" charset="0"/>
                    <a:cs typeface="Arial" pitchFamily="34" charset="0"/>
                  </a:rPr>
                  <a:t>: részrend a </a:t>
                </a:r>
                <a:r>
                  <a:rPr lang="hu-HU" sz="2400" i="1" dirty="0" err="1" smtClean="0">
                    <a:latin typeface="Arial" pitchFamily="34" charset="0"/>
                    <a:cs typeface="Arial" pitchFamily="34" charset="0"/>
                  </a:rPr>
                  <a:t>j</a:t>
                </a:r>
                <a:r>
                  <a:rPr lang="hu-HU" sz="2400" dirty="0" err="1" smtClean="0">
                    <a:latin typeface="Arial" pitchFamily="34" charset="0"/>
                    <a:cs typeface="Arial" pitchFamily="34" charset="0"/>
                  </a:rPr>
                  <a:t>-edik</a:t>
                </a:r>
                <a:r>
                  <a:rPr lang="hu-HU" sz="2400" dirty="0" smtClean="0">
                    <a:latin typeface="Arial" pitchFamily="34" charset="0"/>
                    <a:cs typeface="Arial" pitchFamily="34" charset="0"/>
                  </a:rPr>
                  <a:t> anyagfajtára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hu-HU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bPr>
                          <m:e>
                            <m:r>
                              <a:rPr lang="hu-HU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itchFamily="34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hu-HU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itchFamily="34" charset="0"/>
                              </a:rPr>
                              <m:t>𝑗</m:t>
                            </m:r>
                          </m:sub>
                        </m:sSub>
                        <m:r>
                          <a:rPr lang="hu-HU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≠</m:t>
                        </m:r>
                        <m:sSub>
                          <m:sSubPr>
                            <m:ctrlPr>
                              <a:rPr lang="hu-HU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bPr>
                          <m:e>
                            <m:r>
                              <a:rPr lang="hu-HU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itchFamily="34" charset="0"/>
                              </a:rPr>
                              <m:t>𝜈</m:t>
                            </m:r>
                          </m:e>
                          <m:sub>
                            <m:r>
                              <a:rPr lang="hu-HU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itchFamily="34" charset="0"/>
                              </a:rPr>
                              <m:t>𝑗</m:t>
                            </m:r>
                          </m:sub>
                        </m:sSub>
                        <m:r>
                          <a:rPr lang="hu-H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 ‼!</m:t>
                        </m:r>
                      </m:e>
                    </m:d>
                  </m:oMath>
                </a14:m>
                <a:endParaRPr lang="hu-HU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spcBef>
                    <a:spcPts val="1200"/>
                  </a:spcBef>
                  <a:buNone/>
                </a:pPr>
                <a14:m>
                  <m:oMath xmlns:m="http://schemas.openxmlformats.org/officeDocument/2006/math">
                    <m:r>
                      <a:rPr lang="hu-H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𝛼</m:t>
                    </m:r>
                    <m:r>
                      <a:rPr lang="hu-H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hu-H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naryPr>
                      <m:sub>
                        <m:r>
                          <m:rPr>
                            <m:brk m:alnAt="11"/>
                          </m:rPr>
                          <a:rPr lang="hu-H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𝑗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hu-HU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bPr>
                          <m:e>
                            <m:r>
                              <a:rPr lang="hu-HU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itchFamily="34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hu-HU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itchFamily="34" charset="0"/>
                              </a:rPr>
                              <m:t>𝑗</m:t>
                            </m:r>
                          </m:sub>
                        </m:sSub>
                      </m:e>
                    </m:nary>
                  </m:oMath>
                </a14:m>
                <a:r>
                  <a:rPr lang="hu-HU" sz="2400" dirty="0" smtClean="0">
                    <a:latin typeface="Arial" pitchFamily="34" charset="0"/>
                    <a:cs typeface="Arial" pitchFamily="34" charset="0"/>
                  </a:rPr>
                  <a:t>: bruttó reakciórend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:endParaRPr lang="hu-HU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spcBef>
                    <a:spcPts val="1200"/>
                  </a:spcBef>
                  <a:spcAft>
                    <a:spcPts val="1200"/>
                  </a:spcAft>
                  <a:buNone/>
                </a:pPr>
                <a:endParaRPr lang="hu-HU" sz="2400" dirty="0" smtClean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1880" y="1259632"/>
                <a:ext cx="8229600" cy="5598368"/>
              </a:xfrm>
              <a:blipFill rotWithShape="0">
                <a:blip r:embed="rId2"/>
                <a:stretch>
                  <a:fillRect l="-1037" t="-763" b="-10458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Kinetikai differenciálegyenlet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709120"/>
              </a:xfrm>
            </p:spPr>
            <p:txBody>
              <a:bodyPr>
                <a:normAutofit fontScale="85000" lnSpcReduction="10000"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Reakciósebesség: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𝜈</m:t>
                          </m:r>
                        </m:den>
                      </m:f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𝑑𝑛</m:t>
                          </m:r>
                        </m:num>
                        <m:den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𝜈</m:t>
                          </m:r>
                        </m:den>
                      </m:f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𝑑𝑐</m:t>
                          </m:r>
                        </m:num>
                        <m:den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hu-HU" b="0" dirty="0" smtClean="0">
                  <a:ea typeface="Cambria Math" panose="02040503050406030204" pitchFamily="18" charset="0"/>
                </a:endParaRPr>
              </a:p>
              <a:p>
                <a:pPr>
                  <a:spcBef>
                    <a:spcPts val="1200"/>
                  </a:spcBef>
                  <a:spcAft>
                    <a:spcPts val="1200"/>
                  </a:spcAft>
                </a:pPr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Ez alapján a sebességi egyenlet más formalizmussal:</a:t>
                </a:r>
              </a:p>
              <a:p>
                <a:pPr marL="0" indent="0">
                  <a:spcBef>
                    <a:spcPts val="1200"/>
                  </a:spcBef>
                  <a:spcAft>
                    <a:spcPts val="12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𝑑𝑐</m:t>
                          </m:r>
                        </m:num>
                        <m:den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𝑘</m:t>
                      </m:r>
                      <m:nary>
                        <m:naryPr>
                          <m:chr m:val="∏"/>
                          <m:limLoc m:val="subSup"/>
                          <m:supHide m:val="on"/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9"/>
                            </m:rPr>
                            <a:rPr lang="hu-HU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/>
                        <m:e>
                          <m:sSubSup>
                            <m:sSubSupPr>
                              <m:ctrlP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hu-HU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b>
                                  <m:r>
                                    <a:rPr lang="hu-HU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sup>
                          </m:sSubSup>
                        </m:e>
                      </m:nary>
                    </m:oMath>
                  </m:oMathPara>
                </a14:m>
                <a:endParaRPr lang="hu-HU" dirty="0" smtClean="0"/>
              </a:p>
              <a:p>
                <a:pPr>
                  <a:spcBef>
                    <a:spcPts val="1200"/>
                  </a:spcBef>
                </a:pPr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Egy differenciál egyenletet kaptunk, integrálással megkaphatjuk a koncentráció idő függvényét!</a:t>
                </a:r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709120"/>
              </a:xfrm>
              <a:blipFill rotWithShape="0">
                <a:blip r:embed="rId2"/>
                <a:stretch>
                  <a:fillRect l="-1259" t="-2073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031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ím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Elsőrendű kinetika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hu-HU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u-HU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hu-HU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e>
                    </m:d>
                  </m:oMath>
                </a14:m>
                <a:endParaRPr lang="hu-H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Cím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b="-7979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Reakcióegyenlet: A → P</a:t>
                </a:r>
              </a:p>
              <a:p>
                <a:pPr>
                  <a:spcAft>
                    <a:spcPts val="1200"/>
                  </a:spcAft>
                </a:pP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Sebességi egyenlet: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b="0" i="0" smtClean="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sub>
                          </m:sSub>
                        </m:num>
                        <m:den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𝑘</m:t>
                      </m:r>
                      <m:sSub>
                        <m:sSub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</m:sub>
                      </m:sSub>
                    </m:oMath>
                  </m:oMathPara>
                </a14:m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1200"/>
                  </a:spcBef>
                  <a:spcAft>
                    <a:spcPts val="1200"/>
                  </a:spcAft>
                </a:pP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Kezdeti feltétel: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2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sub>
                    </m:sSub>
                    <m:d>
                      <m:dPr>
                        <m:ctrlPr>
                          <a:rPr lang="hu-HU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u-HU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hu-HU" sz="2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hu-HU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2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hu-HU" sz="2800" b="0" i="1" smtClean="0">
                            <a:latin typeface="Cambria Math" panose="02040503050406030204" pitchFamily="18" charset="0"/>
                          </a:rPr>
                          <m:t>,0</m:t>
                        </m:r>
                      </m:sub>
                    </m:sSub>
                  </m:oMath>
                </a14:m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1200"/>
                  </a:spcBef>
                  <a:spcAft>
                    <a:spcPts val="2400"/>
                  </a:spcAft>
                </a:pP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Integrálva kapjuk:</a:t>
                </a:r>
              </a:p>
              <a:p>
                <a:pPr marL="0" indent="0">
                  <a:spcBef>
                    <a:spcPts val="1200"/>
                  </a:spcBef>
                  <a:spcAft>
                    <a:spcPts val="12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</m:sub>
                      </m:sSub>
                      <m:d>
                        <m:d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,0</m:t>
                          </m:r>
                        </m:sub>
                      </m:sSub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𝑘𝑡</m:t>
                          </m:r>
                        </m:sup>
                      </m:sSup>
                    </m:oMath>
                  </m:oMathPara>
                </a14:m>
                <a:endParaRPr lang="hu-H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333" t="-1482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églalap 3"/>
          <p:cNvSpPr/>
          <p:nvPr/>
        </p:nvSpPr>
        <p:spPr>
          <a:xfrm>
            <a:off x="2807804" y="5200243"/>
            <a:ext cx="3528392" cy="8969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8469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Felezési idő, átlagos élettartam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92514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>
                              <a:latin typeface="Cambria Math" panose="02040503050406030204" pitchFamily="18" charset="0"/>
                            </a:rPr>
                            <m:t>A</m:t>
                          </m:r>
                        </m:sub>
                      </m:sSub>
                      <m:d>
                        <m:d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hu-HU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,0</m:t>
                          </m:r>
                        </m:sub>
                      </m:sSub>
                      <m:r>
                        <a:rPr lang="hu-HU" i="1"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𝑘𝑡</m:t>
                          </m:r>
                        </m:sup>
                      </m:sSup>
                    </m:oMath>
                  </m:oMathPara>
                </a14:m>
                <a:endParaRPr lang="hu-HU" dirty="0" smtClean="0"/>
              </a:p>
              <a:p>
                <a:pPr>
                  <a:spcBef>
                    <a:spcPts val="1200"/>
                  </a:spcBef>
                </a:pPr>
                <a:r>
                  <a:rPr lang="hu-HU" sz="2800" dirty="0" smtClean="0"/>
                  <a:t>Felezési idő: mialatt megfeleződik az anyag, azaz az idő, amikor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28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sz="2800">
                            <a:latin typeface="Cambria Math" panose="02040503050406030204" pitchFamily="18" charset="0"/>
                          </a:rPr>
                          <m:t>A</m:t>
                        </m:r>
                      </m:sub>
                    </m:sSub>
                    <m:d>
                      <m:dPr>
                        <m:ctrlPr>
                          <a:rPr lang="hu-HU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u-HU" sz="28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hu-HU" sz="2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hu-HU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28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sz="280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hu-HU" sz="2800" i="1">
                            <a:latin typeface="Cambria Math" panose="02040503050406030204" pitchFamily="18" charset="0"/>
                          </a:rPr>
                          <m:t>,0</m:t>
                        </m:r>
                      </m:sub>
                    </m:sSub>
                    <m:r>
                      <a:rPr lang="hu-HU" sz="2800" b="0" i="1" smtClean="0">
                        <a:latin typeface="Cambria Math" panose="02040503050406030204" pitchFamily="18" charset="0"/>
                      </a:rPr>
                      <m:t>/2</m:t>
                    </m:r>
                  </m:oMath>
                </a14:m>
                <a:endParaRPr lang="hu-HU" sz="2800" dirty="0" smtClean="0"/>
              </a:p>
              <a:p>
                <a:pPr>
                  <a:spcBef>
                    <a:spcPts val="1200"/>
                  </a:spcBef>
                  <a:spcAft>
                    <a:spcPts val="18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type m:val="lin"/>
                            <m:ctrlPr>
                              <a:rPr lang="hu-HU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hu-HU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u-HU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hu-HU">
                                    <a:latin typeface="Cambria Math" panose="02040503050406030204" pitchFamily="18" charset="0"/>
                                  </a:rPr>
                                  <m:t>A</m:t>
                                </m:r>
                                <m:r>
                                  <a:rPr lang="hu-HU" i="1">
                                    <a:latin typeface="Cambria Math" panose="02040503050406030204" pitchFamily="18" charset="0"/>
                                  </a:rPr>
                                  <m:t>,0</m:t>
                                </m:r>
                              </m:sub>
                            </m:sSub>
                          </m:num>
                          <m:den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num>
                      <m:den>
                        <m:sSub>
                          <m:sSubPr>
                            <m:ctrlPr>
                              <a:rPr lang="hu-H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hu-HU">
                                <a:latin typeface="Cambria Math" panose="02040503050406030204" pitchFamily="18" charset="0"/>
                              </a:rPr>
                              <m:t>A</m:t>
                            </m:r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,0</m:t>
                            </m:r>
                          </m:sub>
                        </m:sSub>
                      </m:den>
                    </m:f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hu-H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hu-HU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hu-HU" i="1">
                            <a:latin typeface="Cambria Math" panose="02040503050406030204" pitchFamily="18" charset="0"/>
                          </a:rPr>
                          <m:t>𝑘</m:t>
                        </m:r>
                        <m:sSub>
                          <m:sSubPr>
                            <m:ctrlPr>
                              <a:rPr lang="hu-HU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1/2</m:t>
                            </m:r>
                          </m:sub>
                        </m:sSub>
                      </m:sup>
                    </m:sSup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hu-H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→−</m:t>
                    </m:r>
                    <m:r>
                      <a:rPr lang="hu-H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sSub>
                      <m:sSubPr>
                        <m:ctrlPr>
                          <a:rPr lang="hu-H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f>
                          <m:fPr>
                            <m:ctrlPr>
                              <a:rPr lang="hu-H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u-H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hu-H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b>
                    </m:sSub>
                    <m:r>
                      <a:rPr lang="hu-H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hu-H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hu-HU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f>
                          <m:fPr>
                            <m:ctrlPr>
                              <a:rPr lang="hu-H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u-H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hu-H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func>
                    <m:r>
                      <a:rPr lang="hu-H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unc>
                      <m:funcPr>
                        <m:ctrlPr>
                          <a:rPr lang="hu-H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hu-HU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func>
                  </m:oMath>
                </a14:m>
                <a:endParaRPr lang="hu-HU" dirty="0" smtClean="0"/>
              </a:p>
              <a:p>
                <a:pPr marL="0" indent="0">
                  <a:spcBef>
                    <a:spcPts val="36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1/2</m:t>
                          </m:r>
                        </m:sub>
                      </m:sSub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hu-HU" b="0" i="0" smtClean="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func>
                        </m:num>
                        <m:den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</m:oMath>
                  </m:oMathPara>
                </a14:m>
                <a:endParaRPr lang="hu-HU" dirty="0" smtClean="0"/>
              </a:p>
              <a:p>
                <a:pPr>
                  <a:spcBef>
                    <a:spcPts val="3600"/>
                  </a:spcBef>
                </a:pPr>
                <a:r>
                  <a:rPr lang="hu-HU" sz="2800" dirty="0" smtClean="0"/>
                  <a:t>Átlagos élettartam: </a:t>
                </a:r>
                <a14:m>
                  <m:oMath xmlns:m="http://schemas.openxmlformats.org/officeDocument/2006/math">
                    <m:r>
                      <a:rPr lang="hu-H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=1/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</m:oMath>
                </a14:m>
                <a:endParaRPr lang="hu-HU" sz="2800" dirty="0"/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925144"/>
              </a:xfrm>
              <a:blipFill rotWithShape="0">
                <a:blip r:embed="rId2"/>
                <a:stretch>
                  <a:fillRect l="-1333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églalap 3"/>
          <p:cNvSpPr/>
          <p:nvPr/>
        </p:nvSpPr>
        <p:spPr>
          <a:xfrm>
            <a:off x="3275856" y="4293096"/>
            <a:ext cx="2592288" cy="12241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4032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Elsőrendű kinetika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feladat</a:t>
            </a:r>
          </a:p>
          <a:p>
            <a:pPr marL="0" indent="0" algn="just">
              <a:buNone/>
            </a:pP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hu-H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235</a:t>
            </a: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Pa izotóp felezési ideje 26 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perc. Egy 32,5 </a:t>
            </a:r>
            <a:r>
              <a:rPr lang="hu-H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mmol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/dm</a:t>
            </a:r>
            <a:r>
              <a:rPr lang="hu-HU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koncentrációjú </a:t>
            </a:r>
            <a:r>
              <a:rPr lang="hu-HU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235</a:t>
            </a: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PaCl</a:t>
            </a:r>
            <a:r>
              <a:rPr lang="hu-HU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 oldatnak mennyi lesz a koncentrációja 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óra múlva?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u-H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b) Mennyi idő alatt csökken a koncentráció a kezdeti érték 1%-ára?</a:t>
            </a:r>
          </a:p>
          <a:p>
            <a:pPr marL="0" indent="0">
              <a:buNone/>
            </a:pPr>
            <a:endParaRPr lang="hu-H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65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Elsőrendű kinetika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hu-H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1. feladat</a:t>
                </a:r>
              </a:p>
              <a:p>
                <a:pPr marL="0" indent="0" algn="just">
                  <a:buNone/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a) </a:t>
                </a:r>
                <a:r>
                  <a:rPr lang="hu-HU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hu-HU" sz="240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235</a:t>
                </a:r>
                <a:r>
                  <a:rPr lang="hu-H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Pa izotóp felezési ideje 26 perc. Egy 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32,5 </a:t>
                </a:r>
                <a:r>
                  <a:rPr lang="hu-HU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mmol</a:t>
                </a:r>
                <a:r>
                  <a:rPr lang="hu-H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/dm</a:t>
                </a:r>
                <a:r>
                  <a:rPr lang="hu-HU" sz="240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hu-H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koncentrációjú </a:t>
                </a:r>
                <a:r>
                  <a:rPr lang="hu-HU" sz="240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235</a:t>
                </a:r>
                <a:r>
                  <a:rPr lang="hu-H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PaCl</a:t>
                </a:r>
                <a:r>
                  <a:rPr lang="hu-HU" sz="24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hu-H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oldatnak mennyi lesz a koncentrációja 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 </a:t>
                </a:r>
                <a:r>
                  <a:rPr lang="hu-H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óra múlva?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𝑡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1/2</m:t>
                          </m:r>
                        </m:sub>
                      </m:sSub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=26 </m:t>
                      </m:r>
                      <m:r>
                        <m:rPr>
                          <m:sty m:val="p"/>
                        </m:rP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min</m:t>
                      </m:r>
                      <m: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=780 </m:t>
                      </m:r>
                      <m:r>
                        <m:rPr>
                          <m:sty m:val="p"/>
                        </m:rP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s</m:t>
                      </m:r>
                    </m:oMath>
                  </m:oMathPara>
                </a14:m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𝑡</m:t>
                      </m:r>
                      <m:r>
                        <a:rPr lang="hu-HU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3 </m:t>
                      </m:r>
                      <m:r>
                        <m:rPr>
                          <m:sty m:val="p"/>
                        </m:rP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h</m:t>
                      </m:r>
                      <m: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=10800 </m:t>
                      </m:r>
                      <m:r>
                        <m:rPr>
                          <m:sty m:val="p"/>
                        </m:rP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s</m:t>
                      </m:r>
                    </m:oMath>
                  </m:oMathPara>
                </a14:m>
                <a:endParaRPr lang="hu-HU" sz="2800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=0,0325 </m:t>
                      </m:r>
                      <m:r>
                        <m:rPr>
                          <m:sty m:val="p"/>
                        </m:rP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mol</m:t>
                      </m:r>
                      <m: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/</m:t>
                      </m:r>
                      <m:r>
                        <m:rPr>
                          <m:sty m:val="p"/>
                        </m:rP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d</m:t>
                      </m:r>
                      <m:sSup>
                        <m:sSup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m</m:t>
                          </m:r>
                        </m:e>
                        <m:sup>
                          <m:r>
                            <a:rPr lang="hu-HU" sz="28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hu-H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𝑐</m:t>
                      </m:r>
                      <m:d>
                        <m:d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𝑡</m:t>
                          </m:r>
                        </m:e>
                      </m:d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𝑒</m:t>
                          </m:r>
                        </m:e>
                        <m:sup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𝑘𝑡</m:t>
                          </m:r>
                        </m:sup>
                      </m:sSup>
                    </m:oMath>
                  </m:oMathPara>
                </a14:m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33" t="-1482" r="-1111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9408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1067</TotalTime>
  <Words>634</Words>
  <Application>Microsoft Office PowerPoint</Application>
  <PresentationFormat>Diavetítés a képernyőre (4:3 oldalarány)</PresentationFormat>
  <Paragraphs>183</Paragraphs>
  <Slides>27</Slides>
  <Notes>0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27</vt:i4>
      </vt:variant>
    </vt:vector>
  </HeadingPairs>
  <TitlesOfParts>
    <vt:vector size="32" baseType="lpstr">
      <vt:lpstr>Arial</vt:lpstr>
      <vt:lpstr>Calibri</vt:lpstr>
      <vt:lpstr>Cambria Math</vt:lpstr>
      <vt:lpstr>Office-téma</vt:lpstr>
      <vt:lpstr>Equation</vt:lpstr>
      <vt:lpstr>Fizikai kémia 2 – Reakciókinetika </vt:lpstr>
      <vt:lpstr>Számolási gyakorlat</vt:lpstr>
      <vt:lpstr>Egészrendű kinetikák</vt:lpstr>
      <vt:lpstr>Reakciósebességi egyenlet</vt:lpstr>
      <vt:lpstr>Kinetikai differenciálegyenlet</vt:lpstr>
      <vt:lpstr>Elsőrendű kinetika (α=1)</vt:lpstr>
      <vt:lpstr>Felezési idő, átlagos élettartam</vt:lpstr>
      <vt:lpstr>Elsőrendű kinetika</vt:lpstr>
      <vt:lpstr>Elsőrendű kinetika</vt:lpstr>
      <vt:lpstr>Elsőrendű kinetika</vt:lpstr>
      <vt:lpstr>Elsőrendű kinetika</vt:lpstr>
      <vt:lpstr>Elsőrendű kinetika</vt:lpstr>
      <vt:lpstr>Elsőrendű kinetika</vt:lpstr>
      <vt:lpstr>Elsőrendű kinetika</vt:lpstr>
      <vt:lpstr>Másodrendű kinetika (α=2)</vt:lpstr>
      <vt:lpstr>Másodrendű kinetika</vt:lpstr>
      <vt:lpstr>Felezési idő</vt:lpstr>
      <vt:lpstr>Másodrendű kinetika</vt:lpstr>
      <vt:lpstr>Másodrendű kinetika</vt:lpstr>
      <vt:lpstr>Másodrendű kinetika</vt:lpstr>
      <vt:lpstr>Másodrendű kinetika</vt:lpstr>
      <vt:lpstr>Pszeudorendek</vt:lpstr>
      <vt:lpstr>Pszeudorendek</vt:lpstr>
      <vt:lpstr>Pszeudorendek</vt:lpstr>
      <vt:lpstr>Pszeudorendek</vt:lpstr>
      <vt:lpstr>Pszeudorendek</vt:lpstr>
      <vt:lpstr>Köszönöm a figyelmet!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Fizikai kémia 2 – Reakciókinetika</dc:title>
  <dc:creator>Samu Viktor</dc:creator>
  <cp:lastModifiedBy>Acer</cp:lastModifiedBy>
  <cp:revision>117</cp:revision>
  <dcterms:created xsi:type="dcterms:W3CDTF">2016-09-15T19:29:25Z</dcterms:created>
  <dcterms:modified xsi:type="dcterms:W3CDTF">2018-02-14T19:28:24Z</dcterms:modified>
</cp:coreProperties>
</file>