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76" autoAdjust="0"/>
  </p:normalViewPr>
  <p:slideViewPr>
    <p:cSldViewPr snapToGrid="0">
      <p:cViewPr varScale="1">
        <p:scale>
          <a:sx n="69" d="100"/>
          <a:sy n="69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91F4F-A5F6-4132-B6CE-23EBFE5BED49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AA144-F2A3-4BBD-992A-B69D0889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A144-F2A3-4BBD-992A-B69D0889F5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73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A144-F2A3-4BBD-992A-B69D0889F5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7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A144-F2A3-4BBD-992A-B69D0889F5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03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Számológép: táblázat funkció előnyben!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A144-F2A3-4BBD-992A-B69D0889F5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0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2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1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8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17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16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617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9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16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88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35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27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20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884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697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7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53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3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44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2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1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7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4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0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5596" y="393182"/>
            <a:ext cx="8424936" cy="1470025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1673578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gyakorlat</a:t>
            </a:r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800782" y="2924944"/>
            <a:ext cx="58945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Aktiválási paraméterek</a:t>
            </a:r>
            <a:endParaRPr lang="hu-HU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hu-HU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96945" y="4706574"/>
            <a:ext cx="2302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hu-HU" sz="3200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3200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gyakorlat</a:t>
            </a:r>
          </a:p>
        </p:txBody>
      </p:sp>
    </p:spTree>
    <p:extLst>
      <p:ext uri="{BB962C8B-B14F-4D97-AF65-F5344CB8AC3E}">
        <p14:creationId xmlns:p14="http://schemas.microsoft.com/office/powerpoint/2010/main" val="390384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sz="2800" b="1" dirty="0" smtClean="0"/>
                  <a:t>1. Feladat</a:t>
                </a: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=113,6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kJ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2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Visszahelyettesítés az egyik egyenletbe:</a:t>
                </a:r>
              </a:p>
              <a:p>
                <a:pPr marL="0" indent="0" algn="just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722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1,381∙</m:t>
                                  </m:r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−23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6,626∙</m:t>
                                  </m:r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−34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700</m:t>
                              </m:r>
                            </m:e>
                          </m:func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1,136∙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8,314∙700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8,314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=−34,99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J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den>
                      </m:f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3"/>
                <a:stretch>
                  <a:fillRect l="-1333" t="-1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457200" y="5420299"/>
            <a:ext cx="3068198" cy="870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zövegdoboz 5"/>
          <p:cNvSpPr txBox="1"/>
          <p:nvPr/>
        </p:nvSpPr>
        <p:spPr>
          <a:xfrm>
            <a:off x="4902505" y="5937824"/>
            <a:ext cx="2720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Mértékegységekre figyelni!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6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/>
                  <a:t>2. 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Egy </a:t>
                </a:r>
                <a:r>
                  <a:rPr lang="hu-HU" sz="2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unimolekulás</a:t>
                </a:r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reakció sebességi együtthatójának hőmérsékletfüggése 900 K – 1100 K között leírható a következő </a:t>
                </a:r>
                <a:r>
                  <a:rPr lang="hu-HU" sz="2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Arrhenius-paraméterekkel</a:t>
                </a:r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=4,880∙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=91,31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kJ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mol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Számítsuk ki ez alapján az aktiválási entalpiát és entrópiát a 900 K – 1000 K, illetve az 1000 K – 1100 K hőmérséklet-tartományban! 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3"/>
                <a:stretch>
                  <a:fillRect l="-1333" t="-1192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60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/>
                  <a:t>2. Feladat</a:t>
                </a:r>
              </a:p>
              <a:p>
                <a:pPr marL="0" indent="0">
                  <a:spcAft>
                    <a:spcPts val="3000"/>
                  </a:spcAft>
                  <a:buNone/>
                </a:pP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=4,880∙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=91,31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kJ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mol</m:t>
                    </m:r>
                  </m:oMath>
                </a14:m>
                <a:endParaRPr lang="hu-HU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∙900</m:t>
                                  </m:r>
                                  <m: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∙1000</m:t>
                                  </m:r>
                                  <m:r>
                                    <a:rPr lang="hu-HU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hu-HU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∙1100</m:t>
                                  </m:r>
                                  <m:r>
                                    <a:rPr lang="hu-HU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hu-HU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3"/>
                <a:stretch>
                  <a:fillRect l="-1333" t="-1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186409" y="3050352"/>
                <a:ext cx="26557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=2,448∙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409" y="3050352"/>
                <a:ext cx="2655792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4186409" y="4063111"/>
                <a:ext cx="26557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=8,293∙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409" y="4063111"/>
                <a:ext cx="2655792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4186409" y="5061697"/>
                <a:ext cx="26557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=2,251∙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409" y="5061697"/>
                <a:ext cx="2655792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31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2420956" y="1644268"/>
                <a:ext cx="4302087" cy="10107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20956" y="1644268"/>
                <a:ext cx="4302087" cy="101079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280858" y="3117773"/>
                <a:ext cx="4582280" cy="939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hu-HU" sz="24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858" y="3117773"/>
                <a:ext cx="4582280" cy="939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zövegdoboz 12"/>
              <p:cNvSpPr txBox="1"/>
              <p:nvPr/>
            </p:nvSpPr>
            <p:spPr>
              <a:xfrm>
                <a:off x="2123571" y="4693186"/>
                <a:ext cx="4896853" cy="87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num>
                        <m:den>
                          <m:f>
                            <m:fPr>
                              <m:type m:val="li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571" y="4693186"/>
                <a:ext cx="4896853" cy="8713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6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áblázat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2451681"/>
                  </p:ext>
                </p:extLst>
              </p:nvPr>
            </p:nvGraphicFramePr>
            <p:xfrm>
              <a:off x="963976" y="1692734"/>
              <a:ext cx="7216048" cy="1371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04012"/>
                    <a:gridCol w="1804012"/>
                    <a:gridCol w="1804012"/>
                    <a:gridCol w="1804012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1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2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3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hu-HU" sz="2400" b="0" i="0" smtClean="0">
                                        <a:latin typeface="Cambria Math" panose="02040503050406030204" pitchFamily="18" charset="0"/>
                                      </a:rPr>
                                      <m:t>K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900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1000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1100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p>
                                      <m:sSupPr>
                                        <m:ctrlP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hu-HU" sz="2400" b="0" i="0" smtClean="0"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e>
                                      <m:sup>
                                        <m:r>
                                          <a:rPr lang="hu-HU" sz="2400" b="0" i="0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</a:rPr>
                                  <m:t>2,448∙</m:t>
                                </m:r>
                                <m:sSup>
                                  <m:sSupPr>
                                    <m:ctrlP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</a:rPr>
                                  <m:t>8,293∙</m:t>
                                </m:r>
                                <m:sSup>
                                  <m:sSupPr>
                                    <m:ctrlP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</a:rPr>
                                  <m:t>2,251∙</m:t>
                                </m:r>
                                <m:sSup>
                                  <m:sSupPr>
                                    <m:ctrlP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áblázat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2451681"/>
                  </p:ext>
                </p:extLst>
              </p:nvPr>
            </p:nvGraphicFramePr>
            <p:xfrm>
              <a:off x="963976" y="1692734"/>
              <a:ext cx="7216048" cy="1371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04012"/>
                    <a:gridCol w="1804012"/>
                    <a:gridCol w="1804012"/>
                    <a:gridCol w="18040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38" t="-25333" r="-300676" b="-39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1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2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3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38" t="-123684" r="-300676" b="-290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900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1000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/>
                            <a:t>1100</a:t>
                          </a:r>
                          <a:endParaRPr lang="en-US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38" t="-226667" r="-300676" b="-194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0338" t="-226667" r="-200676" b="-194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0338" t="-226667" r="-100676" b="-194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0338" t="-226667" r="-676" b="-194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5760240" y="4296578"/>
                <a:ext cx="3036729" cy="518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r</m:t>
                        </m:r>
                      </m:sub>
                    </m:sSub>
                    <m:sSubSup>
                      <m:sSub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‡</m:t>
                        </m:r>
                      </m:sup>
                    </m:sSubSup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=83,41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kJ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mol</m:t>
                    </m:r>
                  </m:oMath>
                </a14:m>
                <a:r>
                  <a:rPr lang="hu-HU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40" y="4296578"/>
                <a:ext cx="3036729" cy="5189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5760240" y="5440495"/>
                <a:ext cx="3036729" cy="519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r</m:t>
                        </m:r>
                      </m:sub>
                    </m:sSub>
                    <m:sSubSup>
                      <m:sSub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‡</m:t>
                        </m:r>
                      </m:sup>
                    </m:sSubSup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=82,60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kJ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mol</m:t>
                    </m:r>
                  </m:oMath>
                </a14:m>
                <a:r>
                  <a:rPr lang="hu-HU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40" y="5440495"/>
                <a:ext cx="3036729" cy="51937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gyenes összekötő nyíllal 8"/>
          <p:cNvCxnSpPr>
            <a:endCxn id="6" idx="1"/>
          </p:cNvCxnSpPr>
          <p:nvPr/>
        </p:nvCxnSpPr>
        <p:spPr>
          <a:xfrm>
            <a:off x="5158369" y="4556072"/>
            <a:ext cx="60187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>
            <a:endCxn id="7" idx="1"/>
          </p:cNvCxnSpPr>
          <p:nvPr/>
        </p:nvCxnSpPr>
        <p:spPr>
          <a:xfrm>
            <a:off x="5158369" y="5700181"/>
            <a:ext cx="601871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zövegdoboz 11"/>
              <p:cNvSpPr txBox="1"/>
              <p:nvPr/>
            </p:nvSpPr>
            <p:spPr>
              <a:xfrm>
                <a:off x="151347" y="4076340"/>
                <a:ext cx="4896853" cy="869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bSup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num>
                        <m:den>
                          <m:f>
                            <m:fPr>
                              <m:type m:val="li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47" y="4076340"/>
                <a:ext cx="4896853" cy="8695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zövegdoboz 12"/>
              <p:cNvSpPr txBox="1"/>
              <p:nvPr/>
            </p:nvSpPr>
            <p:spPr>
              <a:xfrm>
                <a:off x="151346" y="5265416"/>
                <a:ext cx="4961165" cy="869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bSup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hu-HU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num>
                        <m:den>
                          <m:f>
                            <m:fPr>
                              <m:type m:val="li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46" y="5265416"/>
                <a:ext cx="4961165" cy="8695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églalap 9"/>
          <p:cNvSpPr/>
          <p:nvPr/>
        </p:nvSpPr>
        <p:spPr>
          <a:xfrm>
            <a:off x="5760240" y="4208443"/>
            <a:ext cx="2926560" cy="1828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4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1638759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Visszahelyettesítés: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1638759"/>
              </a:xfrm>
              <a:blipFill rotWithShape="0">
                <a:blip r:embed="rId2"/>
                <a:stretch>
                  <a:fillRect l="-1111" t="-2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457200" y="3238959"/>
                <a:ext cx="5609421" cy="939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</m:func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B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h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</m:func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u-HU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38959"/>
                <a:ext cx="5609421" cy="939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457200" y="4486534"/>
                <a:ext cx="3452933" cy="518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b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=56,6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J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86534"/>
                <a:ext cx="3452933" cy="51898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457199" y="5200794"/>
                <a:ext cx="3452933" cy="519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b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=55,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7 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J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5200794"/>
                <a:ext cx="3452933" cy="5193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églalap 6"/>
          <p:cNvSpPr/>
          <p:nvPr/>
        </p:nvSpPr>
        <p:spPr>
          <a:xfrm>
            <a:off x="457198" y="4407580"/>
            <a:ext cx="3452933" cy="15084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8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2284" y="2566146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4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Unimolekulás</a:t>
            </a:r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eset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2532677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együttható a TST alapján:</a:t>
                </a:r>
              </a:p>
              <a:p>
                <a:pPr marL="0" indent="0" algn="ctr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‡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US" sz="2400" strike="sngStrike"/>
                                    <m:t>o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US" sz="2400" strike="sngStrike"/>
                                    <m:t>o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Ahol: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p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‡</m:t>
                        </m:r>
                      </m:sup>
                    </m:sSup>
                    <m:r>
                      <a:rPr lang="hu-H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‡</m:t>
                                </m:r>
                              </m:sub>
                              <m:sup>
                                <m:r>
                                  <m:rPr>
                                    <m:nor/>
                                  </m:rPr>
                                  <a:rPr lang="en-US" sz="2400" strike="sngStrike"/>
                                  <m:t>o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A</m:t>
                                </m:r>
                              </m:sub>
                              <m:sup>
                                <m:r>
                                  <m:rPr>
                                    <m:nor/>
                                  </m:rPr>
                                  <a:rPr lang="en-US" sz="2400" strike="sngStrike"/>
                                  <m:t>o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hu-H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unc>
                      <m:func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hu-HU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400" i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hu-HU" sz="24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r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hu-HU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𝐸</m:t>
                                    </m:r>
                                  </m:e>
                                  <m:sup>
                                    <m:r>
                                      <a:rPr lang="hu-HU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‡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𝑅𝑇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2532677"/>
              </a:xfrm>
              <a:blipFill rotWithShape="0">
                <a:blip r:embed="rId2"/>
                <a:stretch>
                  <a:fillRect l="-963" t="-1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1240972" y="4896353"/>
                <a:ext cx="2722861" cy="933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en-US" sz="2400" strike="sngStrike"/>
                                        <m:t>o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972" y="4896353"/>
                <a:ext cx="2722861" cy="933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5018314" y="4890582"/>
                <a:ext cx="2811282" cy="939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314" y="4890582"/>
                <a:ext cx="2811282" cy="939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Egyenes összekötő nyíllal 6"/>
          <p:cNvCxnSpPr>
            <a:stCxn id="4" idx="3"/>
            <a:endCxn id="5" idx="1"/>
          </p:cNvCxnSpPr>
          <p:nvPr/>
        </p:nvCxnSpPr>
        <p:spPr>
          <a:xfrm flipV="1">
            <a:off x="3963833" y="5360134"/>
            <a:ext cx="1054481" cy="28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4141554" y="5042354"/>
            <a:ext cx="69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Tehát</a:t>
            </a:r>
            <a:endParaRPr lang="en-US" dirty="0"/>
          </a:p>
        </p:txBody>
      </p:sp>
      <p:cxnSp>
        <p:nvCxnSpPr>
          <p:cNvPr id="11" name="Egyenes összekötő nyíllal 10"/>
          <p:cNvCxnSpPr/>
          <p:nvPr/>
        </p:nvCxnSpPr>
        <p:spPr>
          <a:xfrm flipV="1">
            <a:off x="3178629" y="5799520"/>
            <a:ext cx="21771" cy="862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3178629" y="6645766"/>
            <a:ext cx="674914" cy="10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3200400" y="6273085"/>
            <a:ext cx="674914" cy="10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3853543" y="6461100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R: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Ha 1 mol reakció szabadentalpiája (J/mol)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3853542" y="6092124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: Ha 1 reakció szabadentalpiája (J)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457200" y="4234389"/>
            <a:ext cx="3461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Egyensúlyi állandóra:</a:t>
            </a:r>
          </a:p>
        </p:txBody>
      </p:sp>
    </p:spTree>
    <p:extLst>
      <p:ext uri="{BB962C8B-B14F-4D97-AF65-F5344CB8AC3E}">
        <p14:creationId xmlns:p14="http://schemas.microsoft.com/office/powerpoint/2010/main" val="383869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>
                <a:latin typeface="Arial" panose="020B0604020202020204" pitchFamily="34" charset="0"/>
                <a:cs typeface="Arial" panose="020B0604020202020204" pitchFamily="34" charset="0"/>
              </a:rPr>
              <a:t>Unimolekulás</a:t>
            </a:r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 eset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799"/>
                <a:ext cx="8229600" cy="5120343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Behelyettesítve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p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‡</m:t>
                        </m:r>
                      </m:sup>
                    </m:sSup>
                  </m:oMath>
                </a14:m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-t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szabadentalpia-változás kifejezhető: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𝐺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m:rPr>
                        <m:sty m:val="p"/>
                      </m:rPr>
                      <a:rPr lang="el-G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Ez alapján: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400" i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Δ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r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𝐻</m:t>
                                          </m:r>
                                        </m:e>
                                        <m:sup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‡</m:t>
                                          </m:r>
                                        </m:sup>
                                      </m:s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400" i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Δ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r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𝑆</m:t>
                                          </m:r>
                                        </m:e>
                                        <m:sup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‡</m:t>
                                          </m:r>
                                        </m:sup>
                                      </m:sSup>
                                    </m:e>
                                  </m:d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799"/>
                <a:ext cx="8229600" cy="5120343"/>
              </a:xfrm>
              <a:blipFill rotWithShape="0">
                <a:blip r:embed="rId2"/>
                <a:stretch>
                  <a:fillRect l="-963" t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002971" y="5388429"/>
            <a:ext cx="5138057" cy="964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5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>
                <a:latin typeface="Arial" panose="020B0604020202020204" pitchFamily="34" charset="0"/>
                <a:cs typeface="Arial" panose="020B0604020202020204" pitchFamily="34" charset="0"/>
              </a:rPr>
              <a:t>Unimolekulás</a:t>
            </a:r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 eset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5076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Linearizálva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Kifejezhető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u-H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ln</m:t>
                        </m:r>
                      </m:fName>
                      <m:e>
                        <m:r>
                          <a:rPr lang="hu-H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</m:func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hőmérséklet szerinti deriváltja: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</m:func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func>
                            <m:func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</m:func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5076800"/>
              </a:xfrm>
              <a:blipFill rotWithShape="0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6683829" y="5714999"/>
            <a:ext cx="2307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v</a:t>
            </a:r>
            <a:r>
              <a:rPr lang="hu-HU" dirty="0" err="1" smtClean="0"/>
              <a:t>an’t</a:t>
            </a:r>
            <a:r>
              <a:rPr lang="hu-HU" dirty="0" smtClean="0"/>
              <a:t> </a:t>
            </a:r>
            <a:r>
              <a:rPr lang="hu-HU" dirty="0" err="1" smtClean="0"/>
              <a:t>Hoff</a:t>
            </a:r>
            <a:r>
              <a:rPr lang="hu-HU" dirty="0" smtClean="0"/>
              <a:t> egyenlethez hasonlító kifejezés</a:t>
            </a:r>
            <a:endParaRPr lang="en-US" dirty="0"/>
          </a:p>
        </p:txBody>
      </p:sp>
      <p:sp>
        <p:nvSpPr>
          <p:cNvPr id="5" name="Szövegdoboz 4"/>
          <p:cNvSpPr txBox="1"/>
          <p:nvPr/>
        </p:nvSpPr>
        <p:spPr>
          <a:xfrm>
            <a:off x="7282543" y="3135086"/>
            <a:ext cx="1556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Könnyebb ezzel számolni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imolekulás</a:t>
            </a:r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eset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1"/>
                <a:ext cx="8229600" cy="3367742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együttható a TST alapján:</a:t>
                </a:r>
              </a:p>
              <a:p>
                <a:pPr marL="0" indent="0" algn="ctr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sz="2400" strike="sngStrike"/>
                                <m:t>o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‡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US" sz="2400" strike="sngStrike"/>
                                    <m:t>o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US" sz="2400" strike="sngStrike"/>
                                    <m:t>o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US" sz="2400" strike="sngStrike"/>
                                    <m:t>o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Ahol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</m:sub>
                        </m:sSub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sSup>
                          <m:sSup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sz="2400" strike="sngStrike"/>
                              <m:t>o</m:t>
                            </m:r>
                          </m:sup>
                        </m:sSup>
                      </m:den>
                    </m:f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molekuláris térfogat. </a:t>
                </a:r>
              </a:p>
              <a:p>
                <a:pPr>
                  <a:spcBef>
                    <a:spcPts val="30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Az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unimolekulás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levezetéshez hasonlóan: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1"/>
                <a:ext cx="8229600" cy="3367742"/>
              </a:xfrm>
              <a:blipFill rotWithShape="0">
                <a:blip r:embed="rId2"/>
                <a:stretch>
                  <a:fillRect l="-963" t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églalap 5"/>
              <p:cNvSpPr/>
              <p:nvPr/>
            </p:nvSpPr>
            <p:spPr>
              <a:xfrm>
                <a:off x="1860354" y="5228832"/>
                <a:ext cx="5858720" cy="939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hu-H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sz="2400" strike="sngStrike" smtClean="0"/>
                                <m:t>o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354" y="5228832"/>
                <a:ext cx="5858720" cy="939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églalap 17"/>
          <p:cNvSpPr/>
          <p:nvPr/>
        </p:nvSpPr>
        <p:spPr>
          <a:xfrm>
            <a:off x="1790149" y="5228832"/>
            <a:ext cx="5928925" cy="964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9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imolekulás</a:t>
            </a:r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eset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5076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sz="2400" strike="sngStrike"/>
                                <m:t>o</m:t>
                              </m:r>
                            </m:sup>
                          </m:sSup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Linearizálva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en-US" sz="2400" strike="sngStrike"/>
                                        <m:t>o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Kifejezhető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u-H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ln</m:t>
                        </m:r>
                      </m:fName>
                      <m:e>
                        <m:r>
                          <a:rPr lang="hu-H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</m:func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hőmérséklet szerinti deriváltja: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</m:func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+2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func>
                            <m:func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</m:func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+2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5076800"/>
              </a:xfrm>
              <a:blipFill rotWithShape="0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7015845" y="5362662"/>
            <a:ext cx="2068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Itt a különbség a 2-es szorzó az </a:t>
            </a:r>
            <a:r>
              <a:rPr lang="hu-HU" i="1" dirty="0" err="1" smtClean="0"/>
              <a:t>RT</a:t>
            </a:r>
            <a:r>
              <a:rPr lang="hu-HU" dirty="0" err="1" smtClean="0"/>
              <a:t>-nél</a:t>
            </a:r>
            <a:endParaRPr lang="en-US" dirty="0"/>
          </a:p>
        </p:txBody>
      </p:sp>
      <p:sp>
        <p:nvSpPr>
          <p:cNvPr id="5" name="Jobb oldali kapcsos zárójel 4"/>
          <p:cNvSpPr/>
          <p:nvPr/>
        </p:nvSpPr>
        <p:spPr>
          <a:xfrm>
            <a:off x="6852559" y="5168757"/>
            <a:ext cx="163286" cy="103414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zövegdoboz 5"/>
          <p:cNvSpPr txBox="1"/>
          <p:nvPr/>
        </p:nvSpPr>
        <p:spPr>
          <a:xfrm>
            <a:off x="7587343" y="3172566"/>
            <a:ext cx="1556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Könnyebb ezzel számolni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Nyomásfüggés leírása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1669571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együttható nyomás szerinti deriváltja: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spcAft>
                    <a:spcPts val="1800"/>
                  </a:spcAft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1669571"/>
              </a:xfrm>
              <a:blipFill rotWithShape="0">
                <a:blip r:embed="rId2"/>
                <a:stretch>
                  <a:fillRect l="-963" t="-2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1186544" y="3509533"/>
                <a:ext cx="3670557" cy="9871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func>
                                    <m:func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544" y="3509533"/>
                <a:ext cx="3670557" cy="9871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zövegdoboz 7"/>
          <p:cNvSpPr txBox="1"/>
          <p:nvPr/>
        </p:nvSpPr>
        <p:spPr>
          <a:xfrm>
            <a:off x="5366658" y="3772296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és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6334995" y="3526460"/>
                <a:ext cx="1756443" cy="9702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995" y="3526460"/>
                <a:ext cx="1756443" cy="9702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zövegdoboz 11"/>
              <p:cNvSpPr txBox="1"/>
              <p:nvPr/>
            </p:nvSpPr>
            <p:spPr>
              <a:xfrm>
                <a:off x="3307038" y="4970651"/>
                <a:ext cx="2529923" cy="98719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func>
                                    <m:func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038" y="4970651"/>
                <a:ext cx="2529923" cy="98719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8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/>
                  <a:t>1. 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unimolekulás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reakció sebességi együtthatóját mérték 700 K és 800 K hőmérsékleten (sorrendben: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):</a:t>
                </a:r>
              </a:p>
              <a:p>
                <a:pPr marL="0" indent="0" algn="just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=722,0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=9460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Mekkora a reakció aktiválási entalpiája illetve entrópiája?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800"/>
                  </a:spcAft>
                  <a:buNone/>
                </a:pPr>
                <a:r>
                  <a:rPr lang="hu-HU" sz="2400" dirty="0"/>
                  <a:t>Két hőmérsékletre </a:t>
                </a:r>
                <a:r>
                  <a:rPr lang="hu-HU" sz="2400" dirty="0" smtClean="0"/>
                  <a:t>felírva      , </a:t>
                </a:r>
                <a:r>
                  <a:rPr lang="hu-HU" sz="2400" dirty="0"/>
                  <a:t>majd </a:t>
                </a:r>
                <a:r>
                  <a:rPr lang="hu-HU" sz="2400" dirty="0" smtClean="0"/>
                  <a:t>a két egyenletet kivonva:</a:t>
                </a:r>
                <a:endParaRPr lang="en-US" sz="24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2"/>
                <a:stretch>
                  <a:fillRect l="-1333" t="-1192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5029199" y="4528457"/>
            <a:ext cx="38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Két ismeretlen, (</a:t>
            </a:r>
            <a:r>
              <a:rPr lang="hu-HU" i="1" dirty="0" smtClean="0"/>
              <a:t>H</a:t>
            </a:r>
            <a:r>
              <a:rPr lang="hu-HU" dirty="0" smtClean="0"/>
              <a:t>,</a:t>
            </a:r>
            <a:r>
              <a:rPr lang="hu-HU" i="1" dirty="0" smtClean="0"/>
              <a:t> S</a:t>
            </a:r>
            <a:r>
              <a:rPr lang="hu-HU" dirty="0" smtClean="0"/>
              <a:t>) két egyenlet kell!</a:t>
            </a:r>
          </a:p>
        </p:txBody>
      </p:sp>
      <p:cxnSp>
        <p:nvCxnSpPr>
          <p:cNvPr id="6" name="Egyenes összekötő nyíllal 5"/>
          <p:cNvCxnSpPr/>
          <p:nvPr/>
        </p:nvCxnSpPr>
        <p:spPr>
          <a:xfrm flipV="1">
            <a:off x="3946071" y="5251450"/>
            <a:ext cx="0" cy="1750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H="1">
            <a:off x="3781424" y="5426528"/>
            <a:ext cx="164647" cy="27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5497418" y="5871991"/>
            <a:ext cx="265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Arrhenius-os</a:t>
            </a:r>
            <a:r>
              <a:rPr lang="hu-HU" dirty="0" smtClean="0"/>
              <a:t> példákhoz hasonló megoldásmenet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0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/>
                  <a:t>1. Feladat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=722,0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=9460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722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9460</m:t>
                              </m:r>
                            </m:den>
                          </m:f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700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800</m:t>
                                  </m:r>
                                </m:den>
                              </m:f>
                            </m:e>
                          </m:d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700</m:t>
                              </m:r>
                            </m:den>
                          </m:f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800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−2,573=−0,1335−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∙1,786∙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=113,6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kJ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3"/>
                <a:stretch>
                  <a:fillRect l="-1333" t="-1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457200" y="5717754"/>
            <a:ext cx="2935995" cy="6830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2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235</Words>
  <Application>Microsoft Office PowerPoint</Application>
  <PresentationFormat>Diavetítés a képernyőre (4:3 oldalarány)</PresentationFormat>
  <Paragraphs>124</Paragraphs>
  <Slides>16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1_Office-téma</vt:lpstr>
      <vt:lpstr>2_Office-téma</vt:lpstr>
      <vt:lpstr>Fizikai kémia 2 – Reakciókinetika </vt:lpstr>
      <vt:lpstr>Unimolekulás eset</vt:lpstr>
      <vt:lpstr>Unimolekulás eset</vt:lpstr>
      <vt:lpstr>Unimolekulás eset</vt:lpstr>
      <vt:lpstr>Bimolekulás eset</vt:lpstr>
      <vt:lpstr>Bimolekulás eset</vt:lpstr>
      <vt:lpstr>Nyomásfüggés leírása</vt:lpstr>
      <vt:lpstr>Aktiválási paraméterek</vt:lpstr>
      <vt:lpstr>Aktiválási paraméterek</vt:lpstr>
      <vt:lpstr>Aktiválási paraméterek</vt:lpstr>
      <vt:lpstr>Aktiválási paraméterek</vt:lpstr>
      <vt:lpstr>Aktiválási paraméterek</vt:lpstr>
      <vt:lpstr>Aktiválási paraméterek</vt:lpstr>
      <vt:lpstr>Aktiválási paraméterek</vt:lpstr>
      <vt:lpstr>Aktiválási paraméterek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 </dc:title>
  <dc:creator>kovacsmarton</dc:creator>
  <cp:lastModifiedBy>Acer</cp:lastModifiedBy>
  <cp:revision>29</cp:revision>
  <dcterms:created xsi:type="dcterms:W3CDTF">2017-10-17T09:27:30Z</dcterms:created>
  <dcterms:modified xsi:type="dcterms:W3CDTF">2017-10-17T21:45:53Z</dcterms:modified>
</cp:coreProperties>
</file>