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91" r:id="rId3"/>
    <p:sldId id="292" r:id="rId4"/>
    <p:sldId id="299" r:id="rId5"/>
    <p:sldId id="293" r:id="rId6"/>
    <p:sldId id="294" r:id="rId7"/>
    <p:sldId id="295" r:id="rId8"/>
    <p:sldId id="296" r:id="rId9"/>
    <p:sldId id="297" r:id="rId10"/>
    <p:sldId id="300" r:id="rId11"/>
    <p:sldId id="301" r:id="rId12"/>
    <p:sldId id="302" r:id="rId13"/>
    <p:sldId id="303" r:id="rId14"/>
    <p:sldId id="304" r:id="rId15"/>
    <p:sldId id="298" r:id="rId16"/>
    <p:sldId id="305" r:id="rId17"/>
    <p:sldId id="306" r:id="rId18"/>
    <p:sldId id="290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5CDC-FA26-4CCF-9347-BF46EC5C163F}" type="datetimeFigureOut">
              <a:rPr lang="hu-HU" smtClean="0"/>
              <a:pPr/>
              <a:t>2017.10.12.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5596" y="393182"/>
            <a:ext cx="8424936" cy="1470025"/>
          </a:xfrm>
        </p:spPr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Fizikai kémia 2 – Reakciókinetika 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47664" y="1673578"/>
            <a:ext cx="6400800" cy="17526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Számolási gyakorlat</a:t>
            </a:r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784749" y="2924944"/>
            <a:ext cx="592662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400" dirty="0" smtClean="0">
                <a:latin typeface="Arial" pitchFamily="34" charset="0"/>
                <a:ea typeface="+mj-ea"/>
                <a:cs typeface="Arial" pitchFamily="34" charset="0"/>
              </a:rPr>
              <a:t>Nyomásfüggő reakciók</a:t>
            </a:r>
            <a:endParaRPr lang="hu-HU" sz="4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endParaRPr lang="hu-HU" sz="4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596945" y="4706574"/>
            <a:ext cx="2302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hu-HU" sz="3200" dirty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u-HU" sz="3200" dirty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gyakorlat</a:t>
            </a:r>
            <a:endParaRPr lang="hu-HU" sz="3200" dirty="0">
              <a:solidFill>
                <a:schemeClr val="tx1">
                  <a:tint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52292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Bi</a:t>
                </a:r>
                <a:r>
                  <a:rPr lang="hu-H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molekulás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reakcióra: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hu-HU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(asszociációs r.)</a:t>
                </a:r>
              </a:p>
              <a:p>
                <a:pPr lvl="1">
                  <a:spcBef>
                    <a:spcPts val="12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többletenergiát valaminek el kell vinnie</a:t>
                </a:r>
              </a:p>
              <a:p>
                <a:pPr lvl="1">
                  <a:spcBef>
                    <a:spcPts val="1200"/>
                  </a:spcBef>
                  <a:spcAft>
                    <a:spcPts val="18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AB*: gerjesztett átmeneti állapot</a:t>
                </a: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 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 </m:t>
                          </m:r>
                        </m:e>
                      </m:groupChr>
                      <m:sSup>
                        <m:sSupPr>
                          <m:ctrlP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groupChr>
                        <m:groupChrPr>
                          <m:chr m:val="→"/>
                          <m:vertJc m:val="bot"/>
                          <m:ctrl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m:rPr>
                                  <m:brk m:alnAt="2"/>
                                </m:r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 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 </m:t>
                          </m:r>
                        </m:e>
                      </m:groupChr>
                      <m:r>
                        <a:rPr lang="hu-H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P</m:t>
                      </m:r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>
                  <a:spcBef>
                    <a:spcPts val="30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Hasonló összefüggéseket várhatunk, csak itt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és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szerepe kicsit más lesz</a:t>
                </a: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5229200"/>
              </a:xfrm>
              <a:blipFill rotWithShape="0">
                <a:blip r:embed="rId2"/>
                <a:stretch>
                  <a:fillRect l="-1481" t="-1166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456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496944" cy="2664296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reakciósebesség kifejezéséhez írjuk fel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!</m:t>
                    </m:r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B</m:t>
                      </m:r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P</m:t>
                      </m:r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496944" cy="2664296"/>
              </a:xfrm>
              <a:blipFill rotWithShape="0">
                <a:blip r:embed="rId2"/>
                <a:stretch>
                  <a:fillRect l="-1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544626" y="4528241"/>
                <a:ext cx="3204595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</m:e>
                          </m:d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26" y="4528241"/>
                <a:ext cx="3204595" cy="9294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Egyenes összekötő nyíllal 5"/>
          <p:cNvCxnSpPr>
            <a:stCxn id="4" idx="3"/>
            <a:endCxn id="7" idx="1"/>
          </p:cNvCxnSpPr>
          <p:nvPr/>
        </p:nvCxnSpPr>
        <p:spPr>
          <a:xfrm>
            <a:off x="3749221" y="4992952"/>
            <a:ext cx="88724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/>
              <p:cNvSpPr txBox="1"/>
              <p:nvPr/>
            </p:nvSpPr>
            <p:spPr>
              <a:xfrm>
                <a:off x="4636470" y="4731342"/>
                <a:ext cx="45316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hu-HU" sz="2800" b="0" i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</a:rPr>
                              <m:t>AB</m:t>
                            </m:r>
                          </m:e>
                          <m:sup>
                            <m:r>
                              <a:rPr lang="hu-HU" sz="2800" b="0" i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hu-HU" sz="2800" dirty="0" err="1" smtClean="0"/>
                  <a:t>-ra</a:t>
                </a:r>
                <a:r>
                  <a:rPr lang="hu-HU" sz="2800" dirty="0" smtClean="0"/>
                  <a:t> alkalmazzunk </a:t>
                </a:r>
                <a:r>
                  <a:rPr lang="hu-HU" sz="2800" dirty="0" err="1" smtClean="0"/>
                  <a:t>qssa-t</a:t>
                </a:r>
                <a:r>
                  <a:rPr lang="hu-HU" sz="2800" dirty="0" smtClean="0"/>
                  <a:t>!</a:t>
                </a:r>
                <a:endParaRPr lang="en-US" sz="2800" dirty="0"/>
              </a:p>
            </p:txBody>
          </p:sp>
        </mc:Choice>
        <mc:Fallback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470" y="4731342"/>
                <a:ext cx="4531625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0465" r="-161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/>
              <p:cNvSpPr txBox="1"/>
              <p:nvPr/>
            </p:nvSpPr>
            <p:spPr>
              <a:xfrm>
                <a:off x="885221" y="5659170"/>
                <a:ext cx="7825027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AB</m:t>
                                  </m:r>
                                </m:e>
                                <m:sup>
                                  <m: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221" y="5659170"/>
                <a:ext cx="7825027" cy="9294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76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artalom helye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452520" y="1481977"/>
                <a:ext cx="8229600" cy="3699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AB</m:t>
                                  </m:r>
                                </m:e>
                                <m:sup>
                                  <m: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180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hu-HU" sz="2800" dirty="0" smtClean="0"/>
              </a:p>
            </p:txBody>
          </p:sp>
        </mc:Choice>
        <mc:Fallback>
          <p:sp>
            <p:nvSpPr>
              <p:cNvPr id="4" name="Tartalom helye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2520" y="1481977"/>
                <a:ext cx="8229600" cy="36990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834883" y="5475092"/>
                <a:ext cx="3204595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</m:e>
                          </m:d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83" y="5475092"/>
                <a:ext cx="3204595" cy="9294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3779912" y="5445224"/>
                <a:ext cx="2959913" cy="1009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445224"/>
                <a:ext cx="2959913" cy="10094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/>
              <p:cNvSpPr txBox="1"/>
              <p:nvPr/>
            </p:nvSpPr>
            <p:spPr>
              <a:xfrm>
                <a:off x="6592016" y="5688336"/>
                <a:ext cx="20413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bi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016" y="5688336"/>
                <a:ext cx="2041392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zabadkézi sokszög 17"/>
          <p:cNvSpPr/>
          <p:nvPr/>
        </p:nvSpPr>
        <p:spPr>
          <a:xfrm>
            <a:off x="4187286" y="5431344"/>
            <a:ext cx="2256922" cy="1175474"/>
          </a:xfrm>
          <a:custGeom>
            <a:avLst/>
            <a:gdLst>
              <a:gd name="connsiteX0" fmla="*/ 1255594 w 1935548"/>
              <a:gd name="connsiteY0" fmla="*/ 15414 h 1175474"/>
              <a:gd name="connsiteX1" fmla="*/ 1255594 w 1935548"/>
              <a:gd name="connsiteY1" fmla="*/ 15414 h 1175474"/>
              <a:gd name="connsiteX2" fmla="*/ 1132764 w 1935548"/>
              <a:gd name="connsiteY2" fmla="*/ 29062 h 1175474"/>
              <a:gd name="connsiteX3" fmla="*/ 54591 w 1935548"/>
              <a:gd name="connsiteY3" fmla="*/ 56357 h 1175474"/>
              <a:gd name="connsiteX4" fmla="*/ 27295 w 1935548"/>
              <a:gd name="connsiteY4" fmla="*/ 97301 h 1175474"/>
              <a:gd name="connsiteX5" fmla="*/ 0 w 1935548"/>
              <a:gd name="connsiteY5" fmla="*/ 220131 h 1175474"/>
              <a:gd name="connsiteX6" fmla="*/ 13648 w 1935548"/>
              <a:gd name="connsiteY6" fmla="*/ 1038996 h 1175474"/>
              <a:gd name="connsiteX7" fmla="*/ 27295 w 1935548"/>
              <a:gd name="connsiteY7" fmla="*/ 1107235 h 1175474"/>
              <a:gd name="connsiteX8" fmla="*/ 109182 w 1935548"/>
              <a:gd name="connsiteY8" fmla="*/ 1148178 h 1175474"/>
              <a:gd name="connsiteX9" fmla="*/ 696036 w 1935548"/>
              <a:gd name="connsiteY9" fmla="*/ 1148178 h 1175474"/>
              <a:gd name="connsiteX10" fmla="*/ 736979 w 1935548"/>
              <a:gd name="connsiteY10" fmla="*/ 1161826 h 1175474"/>
              <a:gd name="connsiteX11" fmla="*/ 805218 w 1935548"/>
              <a:gd name="connsiteY11" fmla="*/ 1175474 h 1175474"/>
              <a:gd name="connsiteX12" fmla="*/ 1815152 w 1935548"/>
              <a:gd name="connsiteY12" fmla="*/ 1161826 h 1175474"/>
              <a:gd name="connsiteX13" fmla="*/ 1883391 w 1935548"/>
              <a:gd name="connsiteY13" fmla="*/ 1107235 h 1175474"/>
              <a:gd name="connsiteX14" fmla="*/ 1924334 w 1935548"/>
              <a:gd name="connsiteY14" fmla="*/ 970757 h 1175474"/>
              <a:gd name="connsiteX15" fmla="*/ 1883391 w 1935548"/>
              <a:gd name="connsiteY15" fmla="*/ 602268 h 1175474"/>
              <a:gd name="connsiteX16" fmla="*/ 1842448 w 1935548"/>
              <a:gd name="connsiteY16" fmla="*/ 574972 h 1175474"/>
              <a:gd name="connsiteX17" fmla="*/ 1801504 w 1935548"/>
              <a:gd name="connsiteY17" fmla="*/ 561325 h 1175474"/>
              <a:gd name="connsiteX18" fmla="*/ 1637731 w 1935548"/>
              <a:gd name="connsiteY18" fmla="*/ 574972 h 1175474"/>
              <a:gd name="connsiteX19" fmla="*/ 1310185 w 1935548"/>
              <a:gd name="connsiteY19" fmla="*/ 561325 h 1175474"/>
              <a:gd name="connsiteX20" fmla="*/ 1296537 w 1935548"/>
              <a:gd name="connsiteY20" fmla="*/ 506734 h 1175474"/>
              <a:gd name="connsiteX21" fmla="*/ 1282889 w 1935548"/>
              <a:gd name="connsiteY21" fmla="*/ 465790 h 1175474"/>
              <a:gd name="connsiteX22" fmla="*/ 1255594 w 1935548"/>
              <a:gd name="connsiteY22" fmla="*/ 15414 h 117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35548" h="1175474">
                <a:moveTo>
                  <a:pt x="1255594" y="15414"/>
                </a:moveTo>
                <a:lnTo>
                  <a:pt x="1255594" y="15414"/>
                </a:lnTo>
                <a:cubicBezTo>
                  <a:pt x="1214651" y="19963"/>
                  <a:pt x="1173948" y="28093"/>
                  <a:pt x="1132764" y="29062"/>
                </a:cubicBezTo>
                <a:cubicBezTo>
                  <a:pt x="45941" y="54635"/>
                  <a:pt x="425030" y="-67117"/>
                  <a:pt x="54591" y="56357"/>
                </a:cubicBezTo>
                <a:cubicBezTo>
                  <a:pt x="45492" y="70005"/>
                  <a:pt x="34631" y="82630"/>
                  <a:pt x="27295" y="97301"/>
                </a:cubicBezTo>
                <a:cubicBezTo>
                  <a:pt x="10498" y="130896"/>
                  <a:pt x="5241" y="188687"/>
                  <a:pt x="0" y="220131"/>
                </a:cubicBezTo>
                <a:cubicBezTo>
                  <a:pt x="4549" y="493086"/>
                  <a:pt x="5252" y="766132"/>
                  <a:pt x="13648" y="1038996"/>
                </a:cubicBezTo>
                <a:cubicBezTo>
                  <a:pt x="14361" y="1062182"/>
                  <a:pt x="15786" y="1087095"/>
                  <a:pt x="27295" y="1107235"/>
                </a:cubicBezTo>
                <a:cubicBezTo>
                  <a:pt x="39746" y="1129024"/>
                  <a:pt x="88165" y="1141173"/>
                  <a:pt x="109182" y="1148178"/>
                </a:cubicBezTo>
                <a:cubicBezTo>
                  <a:pt x="347880" y="1108397"/>
                  <a:pt x="219884" y="1124371"/>
                  <a:pt x="696036" y="1148178"/>
                </a:cubicBezTo>
                <a:cubicBezTo>
                  <a:pt x="710404" y="1148896"/>
                  <a:pt x="723023" y="1158337"/>
                  <a:pt x="736979" y="1161826"/>
                </a:cubicBezTo>
                <a:cubicBezTo>
                  <a:pt x="759483" y="1167452"/>
                  <a:pt x="782472" y="1170925"/>
                  <a:pt x="805218" y="1175474"/>
                </a:cubicBezTo>
                <a:lnTo>
                  <a:pt x="1815152" y="1161826"/>
                </a:lnTo>
                <a:cubicBezTo>
                  <a:pt x="1853413" y="1160832"/>
                  <a:pt x="1868915" y="1139805"/>
                  <a:pt x="1883391" y="1107235"/>
                </a:cubicBezTo>
                <a:cubicBezTo>
                  <a:pt x="1902377" y="1064517"/>
                  <a:pt x="1912992" y="1016125"/>
                  <a:pt x="1924334" y="970757"/>
                </a:cubicBezTo>
                <a:cubicBezTo>
                  <a:pt x="1922736" y="932398"/>
                  <a:pt x="1969390" y="688268"/>
                  <a:pt x="1883391" y="602268"/>
                </a:cubicBezTo>
                <a:cubicBezTo>
                  <a:pt x="1871793" y="590670"/>
                  <a:pt x="1857119" y="582307"/>
                  <a:pt x="1842448" y="574972"/>
                </a:cubicBezTo>
                <a:cubicBezTo>
                  <a:pt x="1829581" y="568538"/>
                  <a:pt x="1815152" y="565874"/>
                  <a:pt x="1801504" y="561325"/>
                </a:cubicBezTo>
                <a:cubicBezTo>
                  <a:pt x="1746913" y="565874"/>
                  <a:pt x="1692511" y="574972"/>
                  <a:pt x="1637731" y="574972"/>
                </a:cubicBezTo>
                <a:cubicBezTo>
                  <a:pt x="1528454" y="574972"/>
                  <a:pt x="1417340" y="582756"/>
                  <a:pt x="1310185" y="561325"/>
                </a:cubicBezTo>
                <a:cubicBezTo>
                  <a:pt x="1291792" y="557646"/>
                  <a:pt x="1301690" y="524769"/>
                  <a:pt x="1296537" y="506734"/>
                </a:cubicBezTo>
                <a:cubicBezTo>
                  <a:pt x="1292585" y="492901"/>
                  <a:pt x="1283312" y="480170"/>
                  <a:pt x="1282889" y="465790"/>
                </a:cubicBezTo>
                <a:cubicBezTo>
                  <a:pt x="1278743" y="324824"/>
                  <a:pt x="1260143" y="90477"/>
                  <a:pt x="1255594" y="1541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zabadkézi sokszög 24"/>
          <p:cNvSpPr/>
          <p:nvPr/>
        </p:nvSpPr>
        <p:spPr>
          <a:xfrm>
            <a:off x="6401150" y="6211556"/>
            <a:ext cx="907154" cy="319187"/>
          </a:xfrm>
          <a:custGeom>
            <a:avLst/>
            <a:gdLst>
              <a:gd name="connsiteX0" fmla="*/ 0 w 818865"/>
              <a:gd name="connsiteY0" fmla="*/ 245660 h 259307"/>
              <a:gd name="connsiteX1" fmla="*/ 450376 w 818865"/>
              <a:gd name="connsiteY1" fmla="*/ 232012 h 259307"/>
              <a:gd name="connsiteX2" fmla="*/ 818865 w 818865"/>
              <a:gd name="connsiteY2" fmla="*/ 0 h 25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8865" h="259307">
                <a:moveTo>
                  <a:pt x="0" y="245660"/>
                </a:moveTo>
                <a:cubicBezTo>
                  <a:pt x="156949" y="259307"/>
                  <a:pt x="313899" y="272955"/>
                  <a:pt x="450376" y="232012"/>
                </a:cubicBezTo>
                <a:cubicBezTo>
                  <a:pt x="586853" y="191069"/>
                  <a:pt x="702859" y="95534"/>
                  <a:pt x="818865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92050"/>
                <a:ext cx="8229600" cy="4565949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1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hu-HU" sz="1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</a:t>
                </a:r>
                <a:r>
                  <a:rPr lang="hu-HU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nyomás: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Ha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→0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akkor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→0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ekkor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bi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uni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</m:d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hu-HU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NAGY</a:t>
                </a:r>
                <a:r>
                  <a:rPr lang="hu-HU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nyomás: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Ha </a:t>
                </a:r>
                <a14:m>
                  <m:oMath xmlns:m="http://schemas.openxmlformats.org/officeDocument/2006/math"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akkor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ekkor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i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den>
                    </m:f>
                  </m:oMath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i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</m:d>
                  </m:oMath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92050"/>
                <a:ext cx="8229600" cy="4565949"/>
              </a:xfrm>
              <a:blipFill rotWithShape="0">
                <a:blip r:embed="rId2"/>
                <a:stretch>
                  <a:fillRect l="-1704" t="-1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2930942" y="1268760"/>
                <a:ext cx="3088859" cy="99988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bi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942" y="1268760"/>
                <a:ext cx="3088859" cy="9998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/>
          <p:cNvSpPr/>
          <p:nvPr/>
        </p:nvSpPr>
        <p:spPr>
          <a:xfrm>
            <a:off x="1331640" y="2996952"/>
            <a:ext cx="108012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églalap 5"/>
          <p:cNvSpPr/>
          <p:nvPr/>
        </p:nvSpPr>
        <p:spPr>
          <a:xfrm>
            <a:off x="5868144" y="3769584"/>
            <a:ext cx="2094926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zövegdoboz 6"/>
          <p:cNvSpPr txBox="1"/>
          <p:nvPr/>
        </p:nvSpPr>
        <p:spPr>
          <a:xfrm>
            <a:off x="5861248" y="4400660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smtClean="0">
                <a:solidFill>
                  <a:srgbClr val="FF0000"/>
                </a:solidFill>
              </a:rPr>
              <a:t>Harmadrendű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1343734" y="5229200"/>
            <a:ext cx="1212042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églalap 8"/>
          <p:cNvSpPr/>
          <p:nvPr/>
        </p:nvSpPr>
        <p:spPr>
          <a:xfrm>
            <a:off x="4788024" y="6083714"/>
            <a:ext cx="1510038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zövegdoboz 9"/>
          <p:cNvSpPr txBox="1"/>
          <p:nvPr/>
        </p:nvSpPr>
        <p:spPr>
          <a:xfrm>
            <a:off x="6444208" y="6146140"/>
            <a:ext cx="2086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FF0000"/>
                </a:solidFill>
              </a:rPr>
              <a:t>Másodrendű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60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648072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Tetszőleges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(tehát tetszőleges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esetén:</a:t>
                </a: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648072"/>
              </a:xfrm>
              <a:blipFill rotWithShape="0">
                <a:blip r:embed="rId2"/>
                <a:stretch>
                  <a:fillRect l="-1333" t="-9346" b="-5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2843808" y="2780928"/>
                <a:ext cx="3038717" cy="1060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bi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780928"/>
                <a:ext cx="3038717" cy="10604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zövegdoboz 4"/>
          <p:cNvSpPr txBox="1"/>
          <p:nvPr/>
        </p:nvSpPr>
        <p:spPr>
          <a:xfrm>
            <a:off x="1783479" y="4586607"/>
            <a:ext cx="5797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Ahol			, a redukált nyomás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2636598" y="4350946"/>
                <a:ext cx="1935402" cy="999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98" y="4350946"/>
                <a:ext cx="1935402" cy="99988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020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Nyomásfüggő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68052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Feladat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Metilgyökök rekombinációjának sebességi együtthatóját vizsgáljuk: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(+ M) → C</a:t>
            </a:r>
            <a:r>
              <a:rPr lang="hu-HU" sz="31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hu-HU" sz="31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(+ M)</a:t>
            </a:r>
            <a:endParaRPr lang="hu-HU" sz="31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Mekkora a fenti </a:t>
            </a:r>
            <a:r>
              <a:rPr lang="hu-HU" sz="3100" dirty="0" err="1">
                <a:latin typeface="Arial" panose="020B0604020202020204" pitchFamily="34" charset="0"/>
                <a:cs typeface="Arial" panose="020B0604020202020204" pitchFamily="34" charset="0"/>
              </a:rPr>
              <a:t>bimolekulás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reakció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sebességi együtthatója a </a:t>
            </a:r>
            <a:r>
              <a:rPr lang="hu-HU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szerint 800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K hőmérsékleten és 5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kPa nyomáson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, amennyiben ismertek a reakció 0 és végtelen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nagy nyomásra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extrapolált sebességi együtthatóinak a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kiterjesztett </a:t>
            </a:r>
            <a:r>
              <a:rPr lang="hu-HU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Arrhenius-egyenlet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alapján megadott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paraméterei?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hu-HU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31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= 1,27∙10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mol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;   </a:t>
            </a:r>
            <a:r>
              <a:rPr lang="hu-HU" sz="31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= −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7,00;  </a:t>
            </a:r>
            <a:r>
              <a:rPr lang="hu-HU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31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= 2,76 kJ mol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31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= 1,81∙10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mol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u-HU" sz="3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;   </a:t>
            </a:r>
            <a:r>
              <a:rPr lang="hu-HU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0;         </a:t>
            </a:r>
            <a:r>
              <a:rPr lang="hu-HU" sz="3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3100" baseline="-25000" dirty="0"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hu-HU" sz="3100" dirty="0">
                <a:latin typeface="Arial" panose="020B0604020202020204" pitchFamily="34" charset="0"/>
                <a:cs typeface="Arial" panose="020B0604020202020204" pitchFamily="34" charset="0"/>
              </a:rPr>
              <a:t> = 0 </a:t>
            </a:r>
            <a:r>
              <a:rPr lang="hu-H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kJ mol</a:t>
            </a:r>
            <a:r>
              <a:rPr lang="hu-HU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−1</a:t>
            </a:r>
            <a:endParaRPr lang="hu-HU" sz="31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2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Nyomásfüggő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Feladat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1,27∙10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41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cm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mol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−2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−1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−7,00;  </a:t>
                </a: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2,76 kJ mol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−1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4800"/>
                  </a:spcAft>
                  <a:buNone/>
                </a:pP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∞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1,81∙10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cm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mol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−1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−1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∞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0;         </a:t>
                </a:r>
                <a:r>
                  <a:rPr lang="hu-HU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∞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0 kJ mol</a:t>
                </a:r>
                <a:r>
                  <a:rPr lang="hu-HU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−1</a:t>
                </a:r>
                <a:endParaRPr lang="hu-HU" sz="2400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42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  <m:sup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sup>
                      </m:sSup>
                      <m:func>
                        <m:func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𝑅𝑇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=4,00∙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20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cm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∞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∞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=1,81∙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13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cm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  <a:blipFill rotWithShape="0">
                <a:blip r:embed="rId2"/>
                <a:stretch>
                  <a:fillRect l="-1291" t="-1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8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Nyomásfüggő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𝑅𝑇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0,005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8,314∙800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num>
                        <m:den>
                          <m:sSup>
                            <m:sSupPr>
                              <m:ctrl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=7,52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−7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num>
                        <m:den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dm</m:t>
                              </m:r>
                            </m:e>
                            <m:sup>
                              <m: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∞</m:t>
                              </m:r>
                            </m:sub>
                          </m:sSub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4,00∙</m:t>
                          </m:r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20</m:t>
                              </m:r>
                            </m:sup>
                          </m:sSup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7,52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1,81∙</m:t>
                          </m:r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13</m:t>
                              </m:r>
                            </m:sup>
                          </m:sSup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=16,62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bi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∞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1,81∙</m:t>
                      </m:r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13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16,64</m:t>
                              </m:r>
                            </m:num>
                            <m:den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17,64</m:t>
                              </m:r>
                            </m:den>
                          </m:f>
                        </m:e>
                      </m:d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cm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bi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=1,71∙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13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cm</m:t>
                          </m:r>
                        </m:e>
                        <m:sup>
                          <m: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e>
                        <m:sup>
                          <m: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  <a:blipFill rotWithShape="0">
                <a:blip r:embed="rId2"/>
                <a:stretch>
                  <a:fillRect l="-1291" t="-1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2411760" y="5373216"/>
            <a:ext cx="4248472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dirty="0" smtClean="0">
                <a:latin typeface="Arial" pitchFamily="34" charset="0"/>
                <a:cs typeface="Arial" pitchFamily="34" charset="0"/>
              </a:rPr>
              <a:t>Köszönöm a figyelmet!</a:t>
            </a:r>
            <a:endParaRPr lang="hu-HU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Nyomásfüggő reakciók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Bizonyos reakciók sebessége változik a nyomással</a:t>
                </a:r>
              </a:p>
              <a:p>
                <a:pPr>
                  <a:spcBef>
                    <a:spcPts val="18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Gyakori jelölés: A + B (</a:t>
                </a:r>
                <a:r>
                  <a:rPr lang="hu-H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M</a:t>
                </a: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→ P (</a:t>
                </a:r>
                <a:r>
                  <a:rPr lang="hu-H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M</a:t>
                </a: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>
                  <a:spcBef>
                    <a:spcPts val="18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Leírás: </a:t>
                </a:r>
                <a:r>
                  <a:rPr lang="hu-HU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Lindemann</a:t>
                </a:r>
                <a:r>
                  <a:rPr lang="hu-HU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-modell</a:t>
                </a:r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nyomásfüggést két </a:t>
                </a:r>
                <a14:m>
                  <m:oMath xmlns:m="http://schemas.openxmlformats.org/officeDocument/2006/math">
                    <m:r>
                      <a:rPr lang="hu-HU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értékkel fogjuk leírni:</a:t>
                </a:r>
              </a:p>
              <a:p>
                <a:pPr lvl="1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nulla nyomásra extrapolált sebességi eh.</a:t>
                </a:r>
              </a:p>
              <a:p>
                <a:pPr lvl="1"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</m:sSub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végtelen nyomásra extrapolált seb. eh.</a:t>
                </a:r>
              </a:p>
              <a:p>
                <a:pPr lvl="1">
                  <a:spcBef>
                    <a:spcPts val="1200"/>
                  </a:spcBef>
                </a:pPr>
                <a:endParaRPr lang="hu-HU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496944" cy="4680520"/>
              </a:xfrm>
              <a:blipFill rotWithShape="0">
                <a:blip r:embed="rId2"/>
                <a:stretch>
                  <a:fillRect l="-1650" t="-1693" r="-1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25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ím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nyomásfüggése</a:t>
                </a:r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Cím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7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703" y="1772816"/>
            <a:ext cx="6166594" cy="3954363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7630073" y="5517232"/>
            <a:ext cx="449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i="1" dirty="0" smtClean="0"/>
              <a:t>p</a:t>
            </a:r>
            <a:endParaRPr lang="en-US" i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1009934" y="1467348"/>
            <a:ext cx="4171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i="1" dirty="0"/>
              <a:t>k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0476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703" y="1772816"/>
            <a:ext cx="6166594" cy="39543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ím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nyomásfüggése</a:t>
                </a:r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Cím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4"/>
                <a:stretch>
                  <a:fillRect b="-7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zövegdoboz 4"/>
          <p:cNvSpPr txBox="1"/>
          <p:nvPr/>
        </p:nvSpPr>
        <p:spPr>
          <a:xfrm>
            <a:off x="7630073" y="5517232"/>
            <a:ext cx="449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i="1" dirty="0" smtClean="0"/>
              <a:t>p</a:t>
            </a:r>
            <a:endParaRPr lang="en-US" i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1009934" y="1467348"/>
            <a:ext cx="4171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i="1" dirty="0"/>
              <a:t>k</a:t>
            </a:r>
            <a:endParaRPr lang="en-US" i="1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703" y="1772816"/>
            <a:ext cx="6166594" cy="39543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7477857" y="1988840"/>
                <a:ext cx="79803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7857" y="1988840"/>
                <a:ext cx="798039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zövegdoboz 9"/>
              <p:cNvSpPr txBox="1"/>
              <p:nvPr/>
            </p:nvSpPr>
            <p:spPr>
              <a:xfrm>
                <a:off x="1979712" y="2573615"/>
                <a:ext cx="135793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3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73615"/>
                <a:ext cx="1357936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327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468052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Unimolekulás reakcióra: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m:rPr>
                        <m:sty m:val="p"/>
                      </m:rPr>
                      <a:rPr lang="hu-H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Energiának kell felhalmozódni</a:t>
                </a:r>
              </a:p>
              <a:p>
                <a:pPr lvl="1">
                  <a:spcBef>
                    <a:spcPts val="1200"/>
                  </a:spcBef>
                  <a:spcAft>
                    <a:spcPts val="30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A*: gerjesztett állapot</a:t>
                </a: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 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 </m:t>
                          </m:r>
                        </m:e>
                      </m:groupChr>
                      <m:sSup>
                        <m:sSupPr>
                          <m:ctrlP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m:rPr>
                                  <m:brk m:alnAt="2"/>
                                </m:rPr>
                                <a:rPr lang="hu-HU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 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 </m:t>
                          </m:r>
                        </m:e>
                      </m:groupChr>
                      <m:r>
                        <a:rPr lang="hu-H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P</m:t>
                      </m:r>
                    </m:oMath>
                  </m:oMathPara>
                </a14:m>
                <a:endParaRPr lang="hu-H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4680520"/>
              </a:xfrm>
              <a:blipFill rotWithShape="0">
                <a:blip r:embed="rId2"/>
                <a:stretch>
                  <a:fillRect l="-1333" t="-1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75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496944" cy="2664296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reakciósebesség kifejezéséhez írjuk fel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!</m:t>
                    </m:r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e>
                      </m:groupChr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7150" indent="0" algn="ctr">
                  <a:spcBef>
                    <a:spcPts val="3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p>
                          <m: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m:rPr>
                                  <m:brk m:alnAt="2"/>
                                </m:r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groupCh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P</m:t>
                      </m:r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496944" cy="2664296"/>
              </a:xfrm>
              <a:blipFill rotWithShape="0">
                <a:blip r:embed="rId2"/>
                <a:stretch>
                  <a:fillRect l="-1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544626" y="4528241"/>
                <a:ext cx="2378728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</m:e>
                          </m:d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26" y="4528241"/>
                <a:ext cx="2378728" cy="9294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Egyenes összekötő nyíllal 5"/>
          <p:cNvCxnSpPr>
            <a:stCxn id="4" idx="3"/>
            <a:endCxn id="7" idx="1"/>
          </p:cNvCxnSpPr>
          <p:nvPr/>
        </p:nvCxnSpPr>
        <p:spPr>
          <a:xfrm>
            <a:off x="2923354" y="4992952"/>
            <a:ext cx="171311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/>
              <p:cNvSpPr txBox="1"/>
              <p:nvPr/>
            </p:nvSpPr>
            <p:spPr>
              <a:xfrm>
                <a:off x="4636470" y="4731342"/>
                <a:ext cx="42874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hu-HU" sz="2800" b="0" i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hu-HU" sz="2800" b="0" i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hu-HU" sz="2800" dirty="0" err="1" smtClean="0"/>
                  <a:t>-ra</a:t>
                </a:r>
                <a:r>
                  <a:rPr lang="hu-HU" sz="2800" dirty="0" smtClean="0"/>
                  <a:t> alkalmazzunk </a:t>
                </a:r>
                <a:r>
                  <a:rPr lang="hu-HU" sz="2800" dirty="0" err="1" smtClean="0"/>
                  <a:t>qssa-t</a:t>
                </a:r>
                <a:r>
                  <a:rPr lang="hu-HU" sz="2800" dirty="0" smtClean="0"/>
                  <a:t>!</a:t>
                </a:r>
                <a:endParaRPr lang="en-US" sz="2800" dirty="0"/>
              </a:p>
            </p:txBody>
          </p:sp>
        </mc:Choice>
        <mc:Fallback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470" y="4731342"/>
                <a:ext cx="4287456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0465" r="-170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/>
              <p:cNvSpPr txBox="1"/>
              <p:nvPr/>
            </p:nvSpPr>
            <p:spPr>
              <a:xfrm>
                <a:off x="1144679" y="5640102"/>
                <a:ext cx="7129388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679" y="5640102"/>
                <a:ext cx="7129388" cy="9294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3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artalom helye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452520" y="1481977"/>
                <a:ext cx="8229600" cy="3699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a:rPr lang="hu-HU" sz="2800" b="0" i="0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1800"/>
                  </a:spcBef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</m:d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hu-HU" sz="2800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hu-HU" sz="2800" dirty="0" smtClean="0"/>
              </a:p>
            </p:txBody>
          </p:sp>
        </mc:Choice>
        <mc:Fallback>
          <p:sp>
            <p:nvSpPr>
              <p:cNvPr id="4" name="Tartalom helye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2520" y="1481977"/>
                <a:ext cx="8229600" cy="36990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1532640" y="5475092"/>
                <a:ext cx="2378728" cy="9294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</m:e>
                          </m:d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640" y="5475092"/>
                <a:ext cx="2378728" cy="9294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3779912" y="5445224"/>
                <a:ext cx="2528577" cy="999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445224"/>
                <a:ext cx="2528577" cy="99988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/>
              <p:cNvSpPr txBox="1"/>
              <p:nvPr/>
            </p:nvSpPr>
            <p:spPr>
              <a:xfrm>
                <a:off x="6304326" y="5678193"/>
                <a:ext cx="17370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uni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326" y="5678193"/>
                <a:ext cx="1737014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zabadkézi sokszög 17"/>
          <p:cNvSpPr/>
          <p:nvPr/>
        </p:nvSpPr>
        <p:spPr>
          <a:xfrm>
            <a:off x="4299045" y="5402747"/>
            <a:ext cx="1935548" cy="1175474"/>
          </a:xfrm>
          <a:custGeom>
            <a:avLst/>
            <a:gdLst>
              <a:gd name="connsiteX0" fmla="*/ 1255594 w 1935548"/>
              <a:gd name="connsiteY0" fmla="*/ 15414 h 1175474"/>
              <a:gd name="connsiteX1" fmla="*/ 1255594 w 1935548"/>
              <a:gd name="connsiteY1" fmla="*/ 15414 h 1175474"/>
              <a:gd name="connsiteX2" fmla="*/ 1132764 w 1935548"/>
              <a:gd name="connsiteY2" fmla="*/ 29062 h 1175474"/>
              <a:gd name="connsiteX3" fmla="*/ 54591 w 1935548"/>
              <a:gd name="connsiteY3" fmla="*/ 56357 h 1175474"/>
              <a:gd name="connsiteX4" fmla="*/ 27295 w 1935548"/>
              <a:gd name="connsiteY4" fmla="*/ 97301 h 1175474"/>
              <a:gd name="connsiteX5" fmla="*/ 0 w 1935548"/>
              <a:gd name="connsiteY5" fmla="*/ 220131 h 1175474"/>
              <a:gd name="connsiteX6" fmla="*/ 13648 w 1935548"/>
              <a:gd name="connsiteY6" fmla="*/ 1038996 h 1175474"/>
              <a:gd name="connsiteX7" fmla="*/ 27295 w 1935548"/>
              <a:gd name="connsiteY7" fmla="*/ 1107235 h 1175474"/>
              <a:gd name="connsiteX8" fmla="*/ 109182 w 1935548"/>
              <a:gd name="connsiteY8" fmla="*/ 1148178 h 1175474"/>
              <a:gd name="connsiteX9" fmla="*/ 696036 w 1935548"/>
              <a:gd name="connsiteY9" fmla="*/ 1148178 h 1175474"/>
              <a:gd name="connsiteX10" fmla="*/ 736979 w 1935548"/>
              <a:gd name="connsiteY10" fmla="*/ 1161826 h 1175474"/>
              <a:gd name="connsiteX11" fmla="*/ 805218 w 1935548"/>
              <a:gd name="connsiteY11" fmla="*/ 1175474 h 1175474"/>
              <a:gd name="connsiteX12" fmla="*/ 1815152 w 1935548"/>
              <a:gd name="connsiteY12" fmla="*/ 1161826 h 1175474"/>
              <a:gd name="connsiteX13" fmla="*/ 1883391 w 1935548"/>
              <a:gd name="connsiteY13" fmla="*/ 1107235 h 1175474"/>
              <a:gd name="connsiteX14" fmla="*/ 1924334 w 1935548"/>
              <a:gd name="connsiteY14" fmla="*/ 970757 h 1175474"/>
              <a:gd name="connsiteX15" fmla="*/ 1883391 w 1935548"/>
              <a:gd name="connsiteY15" fmla="*/ 602268 h 1175474"/>
              <a:gd name="connsiteX16" fmla="*/ 1842448 w 1935548"/>
              <a:gd name="connsiteY16" fmla="*/ 574972 h 1175474"/>
              <a:gd name="connsiteX17" fmla="*/ 1801504 w 1935548"/>
              <a:gd name="connsiteY17" fmla="*/ 561325 h 1175474"/>
              <a:gd name="connsiteX18" fmla="*/ 1637731 w 1935548"/>
              <a:gd name="connsiteY18" fmla="*/ 574972 h 1175474"/>
              <a:gd name="connsiteX19" fmla="*/ 1310185 w 1935548"/>
              <a:gd name="connsiteY19" fmla="*/ 561325 h 1175474"/>
              <a:gd name="connsiteX20" fmla="*/ 1296537 w 1935548"/>
              <a:gd name="connsiteY20" fmla="*/ 506734 h 1175474"/>
              <a:gd name="connsiteX21" fmla="*/ 1282889 w 1935548"/>
              <a:gd name="connsiteY21" fmla="*/ 465790 h 1175474"/>
              <a:gd name="connsiteX22" fmla="*/ 1255594 w 1935548"/>
              <a:gd name="connsiteY22" fmla="*/ 15414 h 117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35548" h="1175474">
                <a:moveTo>
                  <a:pt x="1255594" y="15414"/>
                </a:moveTo>
                <a:lnTo>
                  <a:pt x="1255594" y="15414"/>
                </a:lnTo>
                <a:cubicBezTo>
                  <a:pt x="1214651" y="19963"/>
                  <a:pt x="1173948" y="28093"/>
                  <a:pt x="1132764" y="29062"/>
                </a:cubicBezTo>
                <a:cubicBezTo>
                  <a:pt x="45941" y="54635"/>
                  <a:pt x="425030" y="-67117"/>
                  <a:pt x="54591" y="56357"/>
                </a:cubicBezTo>
                <a:cubicBezTo>
                  <a:pt x="45492" y="70005"/>
                  <a:pt x="34631" y="82630"/>
                  <a:pt x="27295" y="97301"/>
                </a:cubicBezTo>
                <a:cubicBezTo>
                  <a:pt x="10498" y="130896"/>
                  <a:pt x="5241" y="188687"/>
                  <a:pt x="0" y="220131"/>
                </a:cubicBezTo>
                <a:cubicBezTo>
                  <a:pt x="4549" y="493086"/>
                  <a:pt x="5252" y="766132"/>
                  <a:pt x="13648" y="1038996"/>
                </a:cubicBezTo>
                <a:cubicBezTo>
                  <a:pt x="14361" y="1062182"/>
                  <a:pt x="15786" y="1087095"/>
                  <a:pt x="27295" y="1107235"/>
                </a:cubicBezTo>
                <a:cubicBezTo>
                  <a:pt x="39746" y="1129024"/>
                  <a:pt x="88165" y="1141173"/>
                  <a:pt x="109182" y="1148178"/>
                </a:cubicBezTo>
                <a:cubicBezTo>
                  <a:pt x="347880" y="1108397"/>
                  <a:pt x="219884" y="1124371"/>
                  <a:pt x="696036" y="1148178"/>
                </a:cubicBezTo>
                <a:cubicBezTo>
                  <a:pt x="710404" y="1148896"/>
                  <a:pt x="723023" y="1158337"/>
                  <a:pt x="736979" y="1161826"/>
                </a:cubicBezTo>
                <a:cubicBezTo>
                  <a:pt x="759483" y="1167452"/>
                  <a:pt x="782472" y="1170925"/>
                  <a:pt x="805218" y="1175474"/>
                </a:cubicBezTo>
                <a:lnTo>
                  <a:pt x="1815152" y="1161826"/>
                </a:lnTo>
                <a:cubicBezTo>
                  <a:pt x="1853413" y="1160832"/>
                  <a:pt x="1868915" y="1139805"/>
                  <a:pt x="1883391" y="1107235"/>
                </a:cubicBezTo>
                <a:cubicBezTo>
                  <a:pt x="1902377" y="1064517"/>
                  <a:pt x="1912992" y="1016125"/>
                  <a:pt x="1924334" y="970757"/>
                </a:cubicBezTo>
                <a:cubicBezTo>
                  <a:pt x="1922736" y="932398"/>
                  <a:pt x="1969390" y="688268"/>
                  <a:pt x="1883391" y="602268"/>
                </a:cubicBezTo>
                <a:cubicBezTo>
                  <a:pt x="1871793" y="590670"/>
                  <a:pt x="1857119" y="582307"/>
                  <a:pt x="1842448" y="574972"/>
                </a:cubicBezTo>
                <a:cubicBezTo>
                  <a:pt x="1829581" y="568538"/>
                  <a:pt x="1815152" y="565874"/>
                  <a:pt x="1801504" y="561325"/>
                </a:cubicBezTo>
                <a:cubicBezTo>
                  <a:pt x="1746913" y="565874"/>
                  <a:pt x="1692511" y="574972"/>
                  <a:pt x="1637731" y="574972"/>
                </a:cubicBezTo>
                <a:cubicBezTo>
                  <a:pt x="1528454" y="574972"/>
                  <a:pt x="1417340" y="582756"/>
                  <a:pt x="1310185" y="561325"/>
                </a:cubicBezTo>
                <a:cubicBezTo>
                  <a:pt x="1291792" y="557646"/>
                  <a:pt x="1301690" y="524769"/>
                  <a:pt x="1296537" y="506734"/>
                </a:cubicBezTo>
                <a:cubicBezTo>
                  <a:pt x="1292585" y="492901"/>
                  <a:pt x="1283312" y="480170"/>
                  <a:pt x="1282889" y="465790"/>
                </a:cubicBezTo>
                <a:cubicBezTo>
                  <a:pt x="1278743" y="324824"/>
                  <a:pt x="1260143" y="90477"/>
                  <a:pt x="1255594" y="1541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Görbe összekötő 20"/>
          <p:cNvCxnSpPr>
            <a:stCxn id="18" idx="12"/>
            <a:endCxn id="7" idx="2"/>
          </p:cNvCxnSpPr>
          <p:nvPr/>
        </p:nvCxnSpPr>
        <p:spPr>
          <a:xfrm flipV="1">
            <a:off x="6114197" y="6201413"/>
            <a:ext cx="1058636" cy="363160"/>
          </a:xfrm>
          <a:prstGeom prst="curved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76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92050"/>
                <a:ext cx="8229600" cy="4565949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1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hu-HU" sz="1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</a:t>
                </a:r>
                <a:r>
                  <a:rPr lang="hu-HU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nyomás: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Ha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→0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akkor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→0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ekkor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uni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uni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d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hu-HU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NAGY</a:t>
                </a:r>
                <a:r>
                  <a:rPr lang="hu-HU" sz="28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nyomás: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Ha </a:t>
                </a:r>
                <a14:m>
                  <m:oMath xmlns:m="http://schemas.openxmlformats.org/officeDocument/2006/math"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akkor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ekkor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uni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hu-HU" sz="2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</m:d>
                      </m:den>
                    </m:f>
                  </m:oMath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uni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hu-HU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r>
                      <a:rPr lang="hu-HU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</m:sSub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  <m:f>
                      <m:fPr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hu-H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hu-HU" sz="28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P</m:t>
                            </m:r>
                          </m:e>
                        </m:d>
                      </m:num>
                      <m:den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den>
                    </m:f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b>
                        <m:r>
                          <a:rPr lang="hu-HU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d>
                  </m:oMath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92050"/>
                <a:ext cx="8229600" cy="4565949"/>
              </a:xfrm>
              <a:blipFill rotWithShape="0">
                <a:blip r:embed="rId2"/>
                <a:stretch>
                  <a:fillRect l="-1704" t="-1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2930942" y="1268760"/>
                <a:ext cx="3282116" cy="99988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uni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942" y="1268760"/>
                <a:ext cx="3282116" cy="9998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/>
          <p:cNvSpPr/>
          <p:nvPr/>
        </p:nvSpPr>
        <p:spPr>
          <a:xfrm>
            <a:off x="1331640" y="2996952"/>
            <a:ext cx="108012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églalap 5"/>
          <p:cNvSpPr/>
          <p:nvPr/>
        </p:nvSpPr>
        <p:spPr>
          <a:xfrm>
            <a:off x="5580112" y="3789040"/>
            <a:ext cx="1728192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zövegdoboz 6"/>
          <p:cNvSpPr txBox="1"/>
          <p:nvPr/>
        </p:nvSpPr>
        <p:spPr>
          <a:xfrm>
            <a:off x="7524328" y="3636022"/>
            <a:ext cx="13147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FF0000"/>
                </a:solidFill>
              </a:rPr>
              <a:t>Másod-</a:t>
            </a:r>
            <a:br>
              <a:rPr lang="hu-HU" sz="2800" b="1" dirty="0" smtClean="0">
                <a:solidFill>
                  <a:srgbClr val="FF0000"/>
                </a:solidFill>
              </a:rPr>
            </a:br>
            <a:r>
              <a:rPr lang="hu-HU" sz="2800" b="1" dirty="0" smtClean="0">
                <a:solidFill>
                  <a:srgbClr val="FF0000"/>
                </a:solidFill>
              </a:rPr>
              <a:t>rendű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1343734" y="5229200"/>
            <a:ext cx="1212042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églalap 8"/>
          <p:cNvSpPr/>
          <p:nvPr/>
        </p:nvSpPr>
        <p:spPr>
          <a:xfrm>
            <a:off x="4788024" y="6021288"/>
            <a:ext cx="1224136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zövegdoboz 9"/>
          <p:cNvSpPr txBox="1"/>
          <p:nvPr/>
        </p:nvSpPr>
        <p:spPr>
          <a:xfrm>
            <a:off x="6298062" y="6083714"/>
            <a:ext cx="1665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FF0000"/>
                </a:solidFill>
              </a:rPr>
              <a:t>Elsőrendű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5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Lindemann-modell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648072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Tetszőleges </a:t>
                </a:r>
                <a14:m>
                  <m:oMath xmlns:m="http://schemas.openxmlformats.org/officeDocument/2006/math"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(tehát tetszőleges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d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esetén:</a:t>
                </a: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648072"/>
              </a:xfrm>
              <a:blipFill rotWithShape="0">
                <a:blip r:embed="rId2"/>
                <a:stretch>
                  <a:fillRect l="-1333" t="-9346" b="-5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2843808" y="2780928"/>
                <a:ext cx="3205429" cy="1060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uni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780928"/>
                <a:ext cx="3205429" cy="10604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zövegdoboz 4"/>
          <p:cNvSpPr txBox="1"/>
          <p:nvPr/>
        </p:nvSpPr>
        <p:spPr>
          <a:xfrm>
            <a:off x="1783479" y="4586607"/>
            <a:ext cx="5797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Ahol			, a redukált nyomás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2636598" y="4350946"/>
                <a:ext cx="1935402" cy="999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98" y="4350946"/>
                <a:ext cx="1935402" cy="99988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277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334</Words>
  <Application>Microsoft Office PowerPoint</Application>
  <PresentationFormat>Diavetítés a képernyőre (4:3 oldalarány)</PresentationFormat>
  <Paragraphs>116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 Math</vt:lpstr>
      <vt:lpstr>Office-téma</vt:lpstr>
      <vt:lpstr>Fizikai kémia 2 – Reakciókinetika </vt:lpstr>
      <vt:lpstr>Nyomásfüggő reakciók</vt:lpstr>
      <vt:lpstr>k nyomásfüggése</vt:lpstr>
      <vt:lpstr>k nyomásfüggése</vt:lpstr>
      <vt:lpstr>Lindemann-modell</vt:lpstr>
      <vt:lpstr>Lindemann-modell</vt:lpstr>
      <vt:lpstr>Lindemann-modell</vt:lpstr>
      <vt:lpstr>Lindemann-modell</vt:lpstr>
      <vt:lpstr>Lindemann-modell</vt:lpstr>
      <vt:lpstr>Lindemann-modell</vt:lpstr>
      <vt:lpstr>Lindemann-modell</vt:lpstr>
      <vt:lpstr>Lindemann-modell</vt:lpstr>
      <vt:lpstr>Lindemann-modell</vt:lpstr>
      <vt:lpstr>Lindemann-modell</vt:lpstr>
      <vt:lpstr>Nyomásfüggő reakciók</vt:lpstr>
      <vt:lpstr>Nyomásfüggő reakciók</vt:lpstr>
      <vt:lpstr>Nyomásfüggő reakciók</vt:lpstr>
      <vt:lpstr>Köszönöm a figyelmet!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Fizikai kémia 2 – Reakciókinetika</dc:title>
  <dc:creator>Samu Viktor</dc:creator>
  <cp:lastModifiedBy>Acer</cp:lastModifiedBy>
  <cp:revision>197</cp:revision>
  <dcterms:created xsi:type="dcterms:W3CDTF">2016-09-15T19:29:25Z</dcterms:created>
  <dcterms:modified xsi:type="dcterms:W3CDTF">2017-10-12T21:51:03Z</dcterms:modified>
</cp:coreProperties>
</file>