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1" r:id="rId3"/>
    <p:sldId id="295" r:id="rId4"/>
    <p:sldId id="294" r:id="rId5"/>
    <p:sldId id="293" r:id="rId6"/>
    <p:sldId id="292" r:id="rId7"/>
    <p:sldId id="296" r:id="rId8"/>
    <p:sldId id="297" r:id="rId9"/>
    <p:sldId id="298" r:id="rId10"/>
    <p:sldId id="299" r:id="rId11"/>
    <p:sldId id="300" r:id="rId12"/>
    <p:sldId id="301" r:id="rId13"/>
    <p:sldId id="303" r:id="rId14"/>
    <p:sldId id="304" r:id="rId15"/>
    <p:sldId id="305" r:id="rId16"/>
    <p:sldId id="302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8" r:id="rId29"/>
    <p:sldId id="319" r:id="rId30"/>
    <p:sldId id="290" r:id="rId3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B5CDC-FA26-4CCF-9347-BF46EC5C163F}" type="datetimeFigureOut">
              <a:rPr lang="hu-HU" smtClean="0"/>
              <a:pPr/>
              <a:t>2017.09.29.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865C-F80F-4AA2-AF90-CC050BA3187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B5CDC-FA26-4CCF-9347-BF46EC5C163F}" type="datetimeFigureOut">
              <a:rPr lang="hu-HU" smtClean="0"/>
              <a:pPr/>
              <a:t>2017.09.29.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865C-F80F-4AA2-AF90-CC050BA3187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B5CDC-FA26-4CCF-9347-BF46EC5C163F}" type="datetimeFigureOut">
              <a:rPr lang="hu-HU" smtClean="0"/>
              <a:pPr/>
              <a:t>2017.09.29.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865C-F80F-4AA2-AF90-CC050BA3187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B5CDC-FA26-4CCF-9347-BF46EC5C163F}" type="datetimeFigureOut">
              <a:rPr lang="hu-HU" smtClean="0"/>
              <a:pPr/>
              <a:t>2017.09.29.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865C-F80F-4AA2-AF90-CC050BA3187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B5CDC-FA26-4CCF-9347-BF46EC5C163F}" type="datetimeFigureOut">
              <a:rPr lang="hu-HU" smtClean="0"/>
              <a:pPr/>
              <a:t>2017.09.29.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865C-F80F-4AA2-AF90-CC050BA3187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B5CDC-FA26-4CCF-9347-BF46EC5C163F}" type="datetimeFigureOut">
              <a:rPr lang="hu-HU" smtClean="0"/>
              <a:pPr/>
              <a:t>2017.09.29.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865C-F80F-4AA2-AF90-CC050BA3187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B5CDC-FA26-4CCF-9347-BF46EC5C163F}" type="datetimeFigureOut">
              <a:rPr lang="hu-HU" smtClean="0"/>
              <a:pPr/>
              <a:t>2017.09.29.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865C-F80F-4AA2-AF90-CC050BA3187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B5CDC-FA26-4CCF-9347-BF46EC5C163F}" type="datetimeFigureOut">
              <a:rPr lang="hu-HU" smtClean="0"/>
              <a:pPr/>
              <a:t>2017.09.29.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865C-F80F-4AA2-AF90-CC050BA3187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B5CDC-FA26-4CCF-9347-BF46EC5C163F}" type="datetimeFigureOut">
              <a:rPr lang="hu-HU" smtClean="0"/>
              <a:pPr/>
              <a:t>2017.09.29.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865C-F80F-4AA2-AF90-CC050BA3187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B5CDC-FA26-4CCF-9347-BF46EC5C163F}" type="datetimeFigureOut">
              <a:rPr lang="hu-HU" smtClean="0"/>
              <a:pPr/>
              <a:t>2017.09.29.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865C-F80F-4AA2-AF90-CC050BA3187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B5CDC-FA26-4CCF-9347-BF46EC5C163F}" type="datetimeFigureOut">
              <a:rPr lang="hu-HU" smtClean="0"/>
              <a:pPr/>
              <a:t>2017.09.29.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4865C-F80F-4AA2-AF90-CC050BA3187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B5CDC-FA26-4CCF-9347-BF46EC5C163F}" type="datetimeFigureOut">
              <a:rPr lang="hu-HU" smtClean="0"/>
              <a:pPr/>
              <a:t>2017.09.29.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4865C-F80F-4AA2-AF90-CC050BA3187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keszei.chem.elte.hu/fizkem2/HaziDolgozat.pdf" TargetMode="External"/><Relationship Id="rId2" Type="http://schemas.openxmlformats.org/officeDocument/2006/relationships/hyperlink" Target="http://phys.chem.elte.hu/reakciokinetikahf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5596" y="393182"/>
            <a:ext cx="8424936" cy="1470025"/>
          </a:xfrm>
        </p:spPr>
        <p:txBody>
          <a:bodyPr/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Fizikai kémia 2 – Reakciókinetika 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47664" y="1673578"/>
            <a:ext cx="6400800" cy="1752600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Számolási gyakorlat</a:t>
            </a:r>
            <a:endParaRPr lang="hu-H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550522" y="2503442"/>
            <a:ext cx="6419514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400" dirty="0" smtClean="0">
                <a:latin typeface="Arial" pitchFamily="34" charset="0"/>
                <a:ea typeface="+mj-ea"/>
                <a:cs typeface="Arial" pitchFamily="34" charset="0"/>
              </a:rPr>
              <a:t>Rend meghatározása</a:t>
            </a:r>
          </a:p>
          <a:p>
            <a:pPr algn="ctr"/>
            <a:r>
              <a:rPr lang="hu-HU" sz="4400" dirty="0" smtClean="0">
                <a:latin typeface="Arial" pitchFamily="34" charset="0"/>
                <a:ea typeface="+mj-ea"/>
                <a:cs typeface="Arial" pitchFamily="34" charset="0"/>
              </a:rPr>
              <a:t>Összetett reakciók</a:t>
            </a:r>
          </a:p>
          <a:p>
            <a:pPr algn="ctr"/>
            <a:r>
              <a:rPr lang="hu-HU" sz="4400" dirty="0" smtClean="0">
                <a:latin typeface="Arial" pitchFamily="34" charset="0"/>
                <a:ea typeface="+mj-ea"/>
                <a:cs typeface="Arial" pitchFamily="34" charset="0"/>
              </a:rPr>
              <a:t>Sebességi együttható</a:t>
            </a:r>
          </a:p>
          <a:p>
            <a:pPr algn="ctr"/>
            <a:r>
              <a:rPr lang="hu-HU" sz="4400" dirty="0" smtClean="0">
                <a:latin typeface="Arial" pitchFamily="34" charset="0"/>
                <a:ea typeface="+mj-ea"/>
                <a:cs typeface="Arial" pitchFamily="34" charset="0"/>
              </a:rPr>
              <a:t>hőmérsékletfüggése</a:t>
            </a:r>
          </a:p>
          <a:p>
            <a:endParaRPr lang="hu-HU" sz="44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596947" y="5445224"/>
            <a:ext cx="23022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hu-HU" sz="32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. gyakorlat</a:t>
            </a:r>
            <a:endParaRPr lang="hu-HU" sz="32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Rend meghatározása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59022" y="1417639"/>
                <a:ext cx="8229600" cy="1363290"/>
              </a:xfrm>
            </p:spPr>
            <p:txBody>
              <a:bodyPr>
                <a:normAutofit/>
              </a:bodyPr>
              <a:lstStyle/>
              <a:p>
                <a:r>
                  <a:rPr lang="hu-H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 Feladat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u-HU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sz="2400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hu-HU" sz="2400" b="0" dirty="0" err="1" smtClean="0">
                    <a:cs typeface="Arial" panose="020B0604020202020204" pitchFamily="34" charset="0"/>
                  </a:rPr>
                  <a:t>-t</a:t>
                </a:r>
                <a:r>
                  <a:rPr lang="hu-HU" sz="2400" b="0" dirty="0" smtClean="0">
                    <a:cs typeface="Arial" panose="020B0604020202020204" pitchFamily="34" charset="0"/>
                  </a:rPr>
                  <a:t> és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u-HU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sz="24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</m:t>
                        </m:r>
                      </m:sub>
                    </m:sSub>
                  </m:oMath>
                </a14:m>
                <a:r>
                  <a:rPr lang="hu-HU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-t</a:t>
                </a:r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már ismerjük, ezért olyan sorokat kell választanunk, ahol már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u-HU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változik.</a:t>
                </a:r>
              </a:p>
              <a:p>
                <a:pPr marL="0" indent="0" algn="just">
                  <a:buNone/>
                </a:pPr>
                <a:endParaRPr lang="hu-H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9022" y="1417639"/>
                <a:ext cx="8229600" cy="1363290"/>
              </a:xfrm>
              <a:blipFill rotWithShape="0">
                <a:blip r:embed="rId2"/>
                <a:stretch>
                  <a:fillRect l="-1333" t="-4933" b="-807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323528" y="2852936"/>
          <a:ext cx="8568953" cy="2304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192"/>
                <a:gridCol w="1656184"/>
                <a:gridCol w="1656184"/>
                <a:gridCol w="1656184"/>
                <a:gridCol w="1872209"/>
              </a:tblGrid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[A] / (mol dm</a:t>
                      </a:r>
                      <a:r>
                        <a:rPr lang="hu-HU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hu-H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[B] / (mol dm</a:t>
                      </a:r>
                      <a:r>
                        <a:rPr lang="hu-HU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[C] / (mol dm</a:t>
                      </a:r>
                      <a:r>
                        <a:rPr lang="hu-HU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[P] / (mol dm</a:t>
                      </a:r>
                      <a:r>
                        <a:rPr lang="hu-HU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hu-HU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(</a:t>
                      </a:r>
                      <a:r>
                        <a:rPr lang="hu-HU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µmol</a:t>
                      </a:r>
                      <a:r>
                        <a:rPr lang="hu-HU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dm</a:t>
                      </a:r>
                      <a:r>
                        <a:rPr lang="hu-HU" i="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hu-HU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</a:t>
                      </a:r>
                      <a:r>
                        <a:rPr lang="hu-HU" i="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hu-HU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hu-H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hu-H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2048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hu-H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8192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2352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512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323528" y="3284984"/>
            <a:ext cx="856895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308182" y="4221089"/>
            <a:ext cx="856895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/>
              <p:cNvSpPr txBox="1"/>
              <p:nvPr/>
            </p:nvSpPr>
            <p:spPr>
              <a:xfrm>
                <a:off x="457200" y="5445224"/>
                <a:ext cx="8419934" cy="1038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hu-HU" sz="2400" b="0" i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B</m:t>
                                      </m:r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,3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hu-HU" sz="2400" b="0" i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B</m:t>
                                      </m:r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hu-HU" sz="2400" b="0" i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C</m:t>
                                      </m:r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,3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hu-HU" sz="2400" b="0" i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C</m:t>
                                      </m:r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</m:t>
                              </m:r>
                            </m:sub>
                          </m:sSub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2352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2048</m:t>
                          </m:r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   </m:t>
                      </m:r>
                      <m:sSup>
                        <m:s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0,7</m:t>
                                      </m:r>
                                    </m:num>
                                    <m:den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0,8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0,3</m:t>
                                  </m:r>
                                </m:num>
                                <m:den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0,2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</m:t>
                              </m:r>
                            </m:sub>
                          </m:sSub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=1,148</m:t>
                      </m:r>
                    </m:oMath>
                  </m:oMathPara>
                </a14:m>
                <a:endParaRPr lang="hu-H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Szövegdoboz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445224"/>
                <a:ext cx="8419934" cy="10380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88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Rend meghatározása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6"/>
          </a:xfrm>
        </p:spPr>
        <p:txBody>
          <a:bodyPr/>
          <a:lstStyle/>
          <a:p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1. Feladat</a:t>
            </a:r>
          </a:p>
          <a:p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/>
              <p:cNvSpPr txBox="1"/>
              <p:nvPr/>
            </p:nvSpPr>
            <p:spPr>
              <a:xfrm>
                <a:off x="457200" y="2132856"/>
                <a:ext cx="8419934" cy="2325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hu-HU" sz="2400" b="0" i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B</m:t>
                                      </m:r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,3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hu-HU" sz="2400" b="0" i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B</m:t>
                                      </m:r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hu-HU" sz="2400" b="0" i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C</m:t>
                                      </m:r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,3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hu-HU" sz="2400" b="0" i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C</m:t>
                                      </m:r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</m:t>
                              </m:r>
                            </m:sub>
                          </m:sSub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2352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2048</m:t>
                          </m:r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   </m:t>
                      </m:r>
                      <m:sSup>
                        <m:s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0,7</m:t>
                                      </m:r>
                                    </m:num>
                                    <m:den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0,8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0,3</m:t>
                                  </m:r>
                                </m:num>
                                <m:den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0,2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</m:t>
                              </m:r>
                            </m:sub>
                          </m:sSub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=1,148</m:t>
                      </m:r>
                    </m:oMath>
                  </m:oMathPara>
                </a14:m>
                <a:endParaRPr lang="hu-HU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1,5</m:t>
                          </m:r>
                        </m:e>
                        <m:sup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</m:t>
                              </m:r>
                            </m:sub>
                          </m:sSub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=1,148∙</m:t>
                      </m:r>
                      <m:sSup>
                        <m:s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0,8</m:t>
                                  </m:r>
                                </m:num>
                                <m:den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0,7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=1,5</m:t>
                      </m:r>
                    </m:oMath>
                  </m:oMathPara>
                </a14:m>
                <a:endParaRPr lang="hu-H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Szövegdoboz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32856"/>
                <a:ext cx="8419934" cy="232557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églalap 4"/>
              <p:cNvSpPr/>
              <p:nvPr/>
            </p:nvSpPr>
            <p:spPr>
              <a:xfrm>
                <a:off x="3947087" y="4653136"/>
                <a:ext cx="1440160" cy="64807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hu-HU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</m:t>
                          </m:r>
                        </m:sub>
                      </m:sSub>
                      <m:r>
                        <a:rPr lang="hu-HU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églalap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087" y="4653136"/>
                <a:ext cx="1440160" cy="64807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/>
              <p:cNvSpPr txBox="1"/>
              <p:nvPr/>
            </p:nvSpPr>
            <p:spPr>
              <a:xfrm>
                <a:off x="3726653" y="5661248"/>
                <a:ext cx="1881028" cy="48000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sSubSup>
                        <m:sSub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653" y="5661248"/>
                <a:ext cx="1881028" cy="480003"/>
              </a:xfrm>
              <a:prstGeom prst="rect">
                <a:avLst/>
              </a:prstGeom>
              <a:blipFill rotWithShape="0">
                <a:blip r:embed="rId4"/>
                <a:stretch>
                  <a:fillRect b="-1205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191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Rend meghatározása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363272" cy="1972816"/>
              </a:xfrm>
            </p:spPr>
            <p:txBody>
              <a:bodyPr/>
              <a:lstStyle/>
              <a:p>
                <a:r>
                  <a:rPr lang="hu-HU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hu-H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Feladat</a:t>
                </a:r>
              </a:p>
              <a:p>
                <a:pPr marL="0" indent="0">
                  <a:buNone/>
                </a:pPr>
                <a:r>
                  <a:rPr lang="hu-H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Mekkora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hu-HU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hu-HU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+2 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P</m:t>
                    </m:r>
                  </m:oMath>
                </a14:m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hu-H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reakció sebességi együtthatója</a:t>
                </a:r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Válasszunk ki egy tetszőleges sort és helyettesítsünk be a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bSup>
                      <m:sSubSup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sz="240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  <m:sup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képletbe!</a:t>
                </a:r>
                <a:endParaRPr lang="hu-H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363272" cy="1972816"/>
              </a:xfrm>
              <a:blipFill rotWithShape="0">
                <a:blip r:embed="rId2"/>
                <a:stretch>
                  <a:fillRect l="-1312" t="-3406" b="-495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102087"/>
              </p:ext>
            </p:extLst>
          </p:nvPr>
        </p:nvGraphicFramePr>
        <p:xfrm>
          <a:off x="251519" y="3717032"/>
          <a:ext cx="8568953" cy="9217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192"/>
                <a:gridCol w="1656184"/>
                <a:gridCol w="1656184"/>
                <a:gridCol w="1656184"/>
                <a:gridCol w="1872209"/>
              </a:tblGrid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[A] / (mol dm</a:t>
                      </a:r>
                      <a:r>
                        <a:rPr lang="hu-HU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hu-H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[B] / (mol dm</a:t>
                      </a:r>
                      <a:r>
                        <a:rPr lang="hu-HU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[C] / (mol dm</a:t>
                      </a:r>
                      <a:r>
                        <a:rPr lang="hu-HU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[P] / (mol dm</a:t>
                      </a:r>
                      <a:r>
                        <a:rPr lang="hu-HU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hu-HU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(</a:t>
                      </a:r>
                      <a:r>
                        <a:rPr lang="hu-HU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µmol</a:t>
                      </a:r>
                      <a:r>
                        <a:rPr lang="hu-HU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dm</a:t>
                      </a:r>
                      <a:r>
                        <a:rPr lang="hu-HU" i="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hu-HU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</a:t>
                      </a:r>
                      <a:r>
                        <a:rPr lang="hu-HU" i="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hu-HU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hu-H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hu-H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2048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/>
              <p:cNvSpPr txBox="1"/>
              <p:nvPr/>
            </p:nvSpPr>
            <p:spPr>
              <a:xfrm>
                <a:off x="457200" y="5013176"/>
                <a:ext cx="8229600" cy="1155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sSubSup>
                        <m:sSub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B</m:t>
                          </m:r>
                        </m:sub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p>
                      </m:sSubSup>
                      <m:sSubSup>
                        <m:sSub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</m:t>
                          </m:r>
                        </m:sub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bSup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=2,048∙</m:t>
                      </m:r>
                      <m:sSup>
                        <m:s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−3</m:t>
                          </m:r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0,8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0,2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dm</m:t>
                          </m:r>
                        </m:e>
                        <m:sup>
                          <m:r>
                            <a:rPr lang="hu-HU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mol</m:t>
                          </m:r>
                        </m:e>
                        <m:sup>
                          <m:r>
                            <a:rPr lang="hu-HU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p>
                          <m:r>
                            <a:rPr lang="hu-HU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hu-HU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=0,016 </m:t>
                      </m:r>
                      <m:sSup>
                        <m:sSupPr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hu-HU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dm</m:t>
                          </m:r>
                        </m:e>
                        <m:sup>
                          <m:r>
                            <a:rPr lang="hu-HU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hu-HU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mol</m:t>
                          </m:r>
                        </m:e>
                        <m:sup>
                          <m:r>
                            <a:rPr lang="hu-HU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hu-HU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p>
                          <m:r>
                            <a:rPr lang="hu-HU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hu-H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Szövegdoboz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013176"/>
                <a:ext cx="8229600" cy="11553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églalap 8"/>
          <p:cNvSpPr/>
          <p:nvPr/>
        </p:nvSpPr>
        <p:spPr>
          <a:xfrm>
            <a:off x="2843808" y="5661248"/>
            <a:ext cx="3384376" cy="5073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850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Összetett reakciók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600200"/>
                <a:ext cx="8496944" cy="4525963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2400"/>
                  </a:spcBef>
                  <a:spcAft>
                    <a:spcPts val="1200"/>
                  </a:spcAft>
                </a:pPr>
                <a:r>
                  <a:rPr lang="hu-H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Az adott folyamatban szereplő elemi reakciók összességét (valamint azok kapcsolódási módját</a:t>
                </a:r>
                <a:r>
                  <a:rPr lang="hu-H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) nevezzük az összetett reakció </a:t>
                </a:r>
                <a:r>
                  <a:rPr lang="hu-H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mechanizmusának.</a:t>
                </a:r>
              </a:p>
              <a:p>
                <a:pPr marL="0" indent="0">
                  <a:spcBef>
                    <a:spcPts val="0"/>
                  </a:spcBef>
                  <a:spcAft>
                    <a:spcPts val="3000"/>
                  </a:spcAft>
                  <a:buNone/>
                </a:pPr>
                <a:r>
                  <a:rPr lang="hu-H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Például:</a:t>
                </a:r>
              </a:p>
              <a:p>
                <a:pPr marL="457200" lvl="1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B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brk m:alnAt="2"/>
                                </m:r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C</m:t>
                      </m:r>
                    </m:oMath>
                  </m:oMathPara>
                </a14:m>
                <a:endParaRPr lang="hu-HU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lvl="1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D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E</m:t>
                      </m:r>
                    </m:oMath>
                  </m:oMathPara>
                </a14:m>
                <a:endParaRPr lang="hu-HU" sz="2400" b="0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457200" lvl="1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E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F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C</m:t>
                      </m:r>
                    </m:oMath>
                  </m:oMathPara>
                </a14:m>
                <a:endParaRPr lang="hu-HU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00200"/>
                <a:ext cx="8496944" cy="4525963"/>
              </a:xfrm>
              <a:blipFill rotWithShape="0">
                <a:blip r:embed="rId2"/>
                <a:stretch>
                  <a:fillRect l="-1291" t="-1482" r="-86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452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Összetett reakciók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kinetikai differenciálegyenlet-rendszer felírása:</a:t>
            </a:r>
          </a:p>
          <a:p>
            <a:pPr marL="0" indent="0">
              <a:buNone/>
            </a:pPr>
            <a:endParaRPr lang="hu-HU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églalap 3"/>
              <p:cNvSpPr/>
              <p:nvPr/>
            </p:nvSpPr>
            <p:spPr>
              <a:xfrm>
                <a:off x="457200" y="2780928"/>
                <a:ext cx="3024336" cy="1833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4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</m:t>
                      </m:r>
                      <m:r>
                        <a:rPr lang="hu-HU" sz="24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hu-HU" sz="24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B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brk m:alnAt="2"/>
                                </m:r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</m:e>
                      </m:groupChr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4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C</m:t>
                      </m:r>
                    </m:oMath>
                  </m:oMathPara>
                </a14:m>
                <a:endParaRPr lang="hu-H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4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</m:t>
                      </m:r>
                      <m:r>
                        <a:rPr lang="hu-HU" sz="24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hu-HU" sz="24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</m:e>
                      </m:groupChr>
                      <m:r>
                        <a:rPr lang="hu-HU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4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D</m:t>
                      </m:r>
                      <m:r>
                        <a:rPr lang="hu-HU" sz="24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hu-HU" sz="24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E</m:t>
                      </m:r>
                    </m:oMath>
                  </m:oMathPara>
                </a14:m>
                <a:endParaRPr lang="hu-HU" sz="2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lvl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hu-HU" sz="24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E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</m:e>
                      </m:groupChr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4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C</m:t>
                      </m:r>
                    </m:oMath>
                  </m:oMathPara>
                </a14:m>
                <a:endParaRPr lang="hu-H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églalap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80928"/>
                <a:ext cx="3024336" cy="183396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Szövegdoboz 4"/>
              <p:cNvSpPr txBox="1"/>
              <p:nvPr/>
            </p:nvSpPr>
            <p:spPr>
              <a:xfrm>
                <a:off x="4117816" y="2390244"/>
                <a:ext cx="5292080" cy="4449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A</m:t>
                              </m:r>
                            </m:e>
                          </m:d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B</m:t>
                          </m:r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</m:t>
                          </m:r>
                        </m:e>
                      </m:d>
                    </m:oMath>
                  </m:oMathPara>
                </a14:m>
                <a:endParaRPr lang="hu-HU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</m:t>
                              </m:r>
                            </m:e>
                          </m:d>
                        </m:num>
                        <m:den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hu-H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B</m:t>
                          </m:r>
                        </m:e>
                      </m:d>
                    </m:oMath>
                  </m:oMathPara>
                </a14:m>
                <a:endParaRPr lang="hu-HU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</m:t>
                              </m:r>
                            </m:e>
                          </m:d>
                        </m:num>
                        <m:den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hu-H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B</m:t>
                          </m:r>
                        </m:e>
                      </m:d>
                      <m:r>
                        <a:rPr lang="hu-H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</m:t>
                          </m:r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E</m:t>
                              </m:r>
                            </m:e>
                          </m:d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D</m:t>
                              </m:r>
                            </m:e>
                          </m:d>
                        </m:num>
                        <m:den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hu-H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</m:t>
                          </m:r>
                        </m:e>
                      </m:d>
                    </m:oMath>
                  </m:oMathPara>
                </a14:m>
                <a:endParaRPr lang="hu-HU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E</m:t>
                              </m:r>
                            </m:e>
                          </m:d>
                        </m:num>
                        <m:den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hu-H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</m:t>
                          </m:r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−2</m:t>
                      </m:r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hu-HU" sz="24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E</m:t>
                              </m:r>
                            </m:e>
                          </m:d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816" y="2390244"/>
                <a:ext cx="5292080" cy="44492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/>
              <p:cNvSpPr txBox="1"/>
              <p:nvPr/>
            </p:nvSpPr>
            <p:spPr>
              <a:xfrm>
                <a:off x="251520" y="5024836"/>
                <a:ext cx="3656578" cy="110132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hu-HU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nary>
                            <m:naryPr>
                              <m:chr m:val="∏"/>
                              <m:limLoc m:val="undOvr"/>
                              <m:supHide m:val="on"/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hu-HU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sz="2400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hu-HU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sSubSup>
                                    <m:sSubSupPr>
                                      <m:ctrlP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p>
                                  </m:sSubSup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024836"/>
                <a:ext cx="3656578" cy="110132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517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Összetett reakciók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kinetikai differenciálegyenlet-rendszer felírása:</a:t>
            </a:r>
          </a:p>
          <a:p>
            <a:pPr marL="0" indent="0">
              <a:buNone/>
            </a:pPr>
            <a:endParaRPr lang="hu-HU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églalap 3"/>
              <p:cNvSpPr/>
              <p:nvPr/>
            </p:nvSpPr>
            <p:spPr>
              <a:xfrm>
                <a:off x="457200" y="2780928"/>
                <a:ext cx="3024336" cy="1833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4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</m:t>
                      </m:r>
                      <m:r>
                        <a:rPr lang="hu-HU" sz="24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hu-HU" sz="24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B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brk m:alnAt="2"/>
                                </m:r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</m:e>
                      </m:groupChr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4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C</m:t>
                      </m:r>
                    </m:oMath>
                  </m:oMathPara>
                </a14:m>
                <a:endParaRPr lang="hu-H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4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</m:t>
                      </m:r>
                      <m:r>
                        <a:rPr lang="hu-HU" sz="24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hu-HU" sz="24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</m:e>
                      </m:groupChr>
                      <m:r>
                        <a:rPr lang="hu-HU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4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D</m:t>
                      </m:r>
                      <m:r>
                        <a:rPr lang="hu-HU" sz="24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hu-HU" sz="24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E</m:t>
                      </m:r>
                    </m:oMath>
                  </m:oMathPara>
                </a14:m>
                <a:endParaRPr lang="hu-HU" sz="2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lvl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2 </m:t>
                      </m:r>
                      <m:r>
                        <m:rPr>
                          <m:sty m:val="p"/>
                        </m:rPr>
                        <a:rPr lang="hu-HU" sz="24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E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</m:e>
                      </m:groupChr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4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C</m:t>
                      </m:r>
                    </m:oMath>
                  </m:oMathPara>
                </a14:m>
                <a:endParaRPr lang="hu-H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églalap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80928"/>
                <a:ext cx="3024336" cy="183396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Szövegdoboz 4"/>
              <p:cNvSpPr txBox="1"/>
              <p:nvPr/>
            </p:nvSpPr>
            <p:spPr>
              <a:xfrm>
                <a:off x="3635896" y="2390244"/>
                <a:ext cx="5292080" cy="4449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A</m:t>
                              </m:r>
                            </m:e>
                          </m:d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B</m:t>
                          </m:r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</m:t>
                          </m:r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+      0</m:t>
                      </m:r>
                    </m:oMath>
                  </m:oMathPara>
                </a14:m>
                <a:endParaRPr lang="hu-HU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</m:t>
                              </m:r>
                            </m:e>
                          </m:d>
                        </m:num>
                        <m:den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hu-H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B</m:t>
                          </m:r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+       0      +      0</m:t>
                      </m:r>
                    </m:oMath>
                  </m:oMathPara>
                </a14:m>
                <a:endParaRPr lang="hu-HU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</m:t>
                              </m:r>
                            </m:e>
                          </m:d>
                        </m:num>
                        <m:den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hu-H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B</m:t>
                          </m:r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hu-H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</m:t>
                          </m:r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E</m:t>
                              </m:r>
                            </m:e>
                          </m:d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D</m:t>
                              </m:r>
                            </m:e>
                          </m:d>
                        </m:num>
                        <m:den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hu-H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        +        </m:t>
                      </m:r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</m:t>
                          </m:r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+    0</m:t>
                      </m:r>
                    </m:oMath>
                  </m:oMathPara>
                </a14:m>
                <a:endParaRPr lang="hu-HU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E</m:t>
                              </m:r>
                            </m:e>
                          </m:d>
                        </m:num>
                        <m:den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hu-H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0   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       </m:t>
                      </m:r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</m:t>
                          </m:r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−2</m:t>
                      </m:r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hu-HU" sz="24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E</m:t>
                              </m:r>
                            </m:e>
                          </m:d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390244"/>
                <a:ext cx="5292080" cy="44492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gyenes összekötő 7"/>
          <p:cNvCxnSpPr/>
          <p:nvPr/>
        </p:nvCxnSpPr>
        <p:spPr>
          <a:xfrm>
            <a:off x="6012160" y="2060848"/>
            <a:ext cx="0" cy="4634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7524328" y="2109933"/>
            <a:ext cx="0" cy="45365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4716016" y="3284984"/>
            <a:ext cx="41206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4716016" y="4149080"/>
            <a:ext cx="41044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4716016" y="5013176"/>
            <a:ext cx="4211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4572000" y="5877272"/>
            <a:ext cx="43559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28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Összetett reakciók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91290"/>
                <a:ext cx="8686800" cy="5350078"/>
              </a:xfrm>
            </p:spPr>
            <p:txBody>
              <a:bodyPr>
                <a:normAutofit/>
              </a:bodyPr>
              <a:lstStyle/>
              <a:p>
                <a:r>
                  <a:rPr lang="hu-H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Alapesetek: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Kompetitív (párhuzamos, elágazó) reakciók: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</m:t>
                      </m:r>
                      <m:f>
                        <m:fPr>
                          <m:type m:val="noBar"/>
                          <m:ctrlPr>
                            <a:rPr lang="hu-HU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  <m:groupChr>
                            <m:groupChrPr>
                              <m:chr m:val="→"/>
                              <m:vertJc m:val="bot"/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  </m:t>
                                  </m:r>
                                  <m:r>
                                    <m:rPr>
                                      <m:brk m:alnAt="2"/>
                                    </m:rPr>
                                    <a:rPr lang="hu-HU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brk m:alnAt="2"/>
                                    </m:rPr>
                                    <a:rPr lang="hu-HU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2"/>
                                </m:r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</m:t>
                              </m:r>
                            </m:e>
                          </m:groupChr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  <m:groupChr>
                            <m:groupChrPr>
                              <m:chr m:val="→"/>
                              <m:vertJc m:val="bot"/>
                              <m:ctrl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  </m:t>
                                  </m:r>
                                  <m:r>
                                    <m:rPr>
                                      <m:brk m:alnAt="2"/>
                                    </m:rPr>
                                    <a:rPr lang="hu-HU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brk m:alnAt="2"/>
                                </m:r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</m:t>
                              </m:r>
                            </m:e>
                          </m:groupChr>
                          <m:sSub>
                            <m:sSubPr>
                              <m:ctrl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hu-HU" sz="24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P</m:t>
                              </m:r>
                            </m:e>
                            <m:sub>
                              <m: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A</m:t>
                              </m:r>
                            </m:sub>
                          </m:sSub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d>
                        <m:d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</m:d>
                    </m:oMath>
                  </m:oMathPara>
                </a14:m>
                <a:endParaRPr lang="hu-HU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spcBef>
                    <a:spcPts val="1800"/>
                  </a:spcBef>
                </a:pPr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Konszekutív (sorozatos, kaszkád) reakciók:</a:t>
                </a:r>
              </a:p>
              <a:p>
                <a:pPr marL="457200" lvl="1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f>
                        <m:fPr>
                          <m:type m:val="noBar"/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hu-HU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  <m:groupChr>
                            <m:groupChrPr>
                              <m:chr m:val="→"/>
                              <m:vertJc m:val="bot"/>
                              <m:ctrl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  </m:t>
                                  </m:r>
                                  <m:r>
                                    <m:rPr>
                                      <m:brk m:alnAt="2"/>
                                    </m:rPr>
                                    <a:rPr lang="hu-HU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brk m:alnAt="2"/>
                                    </m:rPr>
                                    <a:rPr lang="hu-HU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2"/>
                                </m:r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</m:t>
                              </m:r>
                            </m:e>
                          </m:groupChr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B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B</m:t>
                          </m:r>
                          <m:groupChr>
                            <m:groupChrPr>
                              <m:chr m:val="→"/>
                              <m:vertJc m:val="bot"/>
                              <m:ctrl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  </m:t>
                                  </m:r>
                                  <m:r>
                                    <m:rPr>
                                      <m:brk m:alnAt="2"/>
                                    </m:rPr>
                                    <a:rPr lang="hu-HU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brk m:alnAt="2"/>
                                </m:r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</m:t>
                              </m:r>
                            </m:e>
                          </m:groupChr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P</m:t>
                          </m:r>
                        </m:den>
                      </m:f>
                      <m:r>
                        <a:rPr lang="hu-H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</m:t>
                      </m:r>
                      <m:f>
                        <m:fPr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u-HU" sz="24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A</m:t>
                              </m:r>
                            </m:sub>
                          </m:sSub>
                        </m:num>
                        <m:den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hu-H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</m:t>
                              </m:r>
                            </m:sub>
                          </m:sSub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</m:d>
                      <m:r>
                        <a:rPr lang="hu-HU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hu-HU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B</m:t>
                          </m:r>
                        </m:e>
                      </m:d>
                    </m:oMath>
                  </m:oMathPara>
                </a14:m>
                <a:endParaRPr lang="hu-HU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spcBef>
                    <a:spcPts val="1800"/>
                  </a:spcBef>
                </a:pPr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Reverzibilis (megfordítható, </a:t>
                </a:r>
                <a:r>
                  <a:rPr lang="hu-H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egyensúlyi</a:t>
                </a:r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reakciók:</a:t>
                </a:r>
              </a:p>
              <a:p>
                <a:pPr marL="457200" lvl="1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</m:t>
                      </m:r>
                      <m:r>
                        <a:rPr lang="hu-H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type m:val="noBar"/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hu-HU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  <m:groupChr>
                            <m:groupChrPr>
                              <m:chr m:val="→"/>
                              <m:vertJc m:val="bot"/>
                              <m:ctrl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  </m:t>
                                  </m:r>
                                  <m:r>
                                    <m:rPr>
                                      <m:brk m:alnAt="2"/>
                                    </m:rPr>
                                    <a:rPr lang="hu-HU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brk m:alnAt="2"/>
                                    </m:rPr>
                                    <a:rPr lang="hu-HU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2"/>
                                </m:r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 </m:t>
                              </m:r>
                            </m:e>
                          </m:groupChr>
                          <m:r>
                            <m:rPr>
                              <m:sty m:val="p"/>
                            </m:rPr>
                            <a:rPr lang="hu-HU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B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hu-HU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B</m:t>
                          </m:r>
                          <m:groupChr>
                            <m:groupChrPr>
                              <m:chr m:val="→"/>
                              <m:vertJc m:val="bot"/>
                              <m:ctrl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b="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m:rPr>
                                      <m:brk m:alnAt="2"/>
                                    </m:rPr>
                                    <a:rPr lang="hu-HU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brk m:alnAt="2"/>
                                </m:r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groupChr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</m:den>
                      </m:f>
                      <m:r>
                        <a:rPr lang="hu-H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</m:t>
                      </m:r>
                      <m:f>
                        <m:fPr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u-HU" sz="24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A</m:t>
                              </m:r>
                            </m:sub>
                          </m:sSub>
                        </m:num>
                        <m:den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hu-H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B</m:t>
                          </m:r>
                        </m:e>
                      </m:d>
                      <m:r>
                        <a:rPr lang="hu-H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f>
                        <m:fPr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u-HU" sz="24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</m:t>
                              </m:r>
                            </m:sub>
                          </m:sSub>
                        </m:num>
                        <m:den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hu-H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hu-HU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hu-HU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hu-HU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</m:d>
                      <m:r>
                        <a:rPr lang="hu-HU" sz="24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hu-HU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B</m:t>
                          </m:r>
                        </m:e>
                      </m:d>
                    </m:oMath>
                  </m:oMathPara>
                </a14:m>
                <a:endParaRPr lang="hu-H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91290"/>
                <a:ext cx="8686800" cy="5350078"/>
              </a:xfrm>
              <a:blipFill rotWithShape="0">
                <a:blip r:embed="rId2"/>
                <a:stretch>
                  <a:fillRect l="-1263" t="-113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9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Kvázistacionaritás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600200"/>
                <a:ext cx="8568952" cy="4997152"/>
              </a:xfrm>
            </p:spPr>
            <p:txBody>
              <a:bodyPr>
                <a:normAutofit/>
              </a:bodyPr>
              <a:lstStyle/>
              <a:p>
                <a:pPr algn="just">
                  <a:spcBef>
                    <a:spcPts val="1800"/>
                  </a:spcBef>
                  <a:spcAft>
                    <a:spcPts val="1200"/>
                  </a:spcAft>
                </a:pPr>
                <a:r>
                  <a:rPr lang="hu-H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Reaktív intermedierek koncentrációja gyorsan „beáll”(hat) a termelő és fogyasztó lépések sebességének megfelelően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u-HU" sz="28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QSSA</m:t>
                              </m:r>
                            </m:sub>
                          </m:sSub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≈0</m:t>
                      </m:r>
                    </m:oMath>
                  </m:oMathPara>
                </a14:m>
                <a:endParaRPr lang="hu-HU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hu-H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Élhetünk azzal a közelítéssel, hogy az intermedier koncentrációjának az időbeli változása lokálisan </a:t>
                </a:r>
                <a:r>
                  <a:rPr lang="hu-H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nulla</a:t>
                </a:r>
              </a:p>
              <a:p>
                <a:pPr algn="just"/>
                <a:r>
                  <a:rPr lang="hu-H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Ki lehet ejteni differenciálegyenleteket és algebrai egyenleteket </a:t>
                </a:r>
                <a:r>
                  <a:rPr lang="hu-H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kapunk (már </a:t>
                </a:r>
                <a:r>
                  <a:rPr lang="hu-H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ha szerencsénk van) 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00200"/>
                <a:ext cx="8568952" cy="4997152"/>
              </a:xfrm>
              <a:blipFill rotWithShape="0">
                <a:blip r:embed="rId2"/>
                <a:stretch>
                  <a:fillRect l="-1280" t="-1343" r="-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861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Összetett reakciók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63272" cy="4525963"/>
              </a:xfrm>
            </p:spPr>
            <p:txBody>
              <a:bodyPr>
                <a:normAutofit/>
              </a:bodyPr>
              <a:lstStyle/>
              <a:p>
                <a:r>
                  <a:rPr lang="hu-H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2. Feladat</a:t>
                </a:r>
              </a:p>
              <a:p>
                <a:pPr marL="0" indent="0" algn="just">
                  <a:spcAft>
                    <a:spcPts val="1200"/>
                  </a:spcAft>
                  <a:buNone/>
                </a:pPr>
                <a:r>
                  <a:rPr lang="hu-H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Egy A anyagot hevítve B anyaghoz szeretnénk </a:t>
                </a:r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jutni, azonban </a:t>
                </a:r>
                <a:r>
                  <a:rPr lang="hu-H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egy mellékreakció is lejátszódik a </a:t>
                </a:r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főreakció mellett: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hu-H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  <m:brk m:alnAt="7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  <m:r>
                            <m:rPr>
                              <m:brk m:alnAt="7"/>
                            </m:r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B</m:t>
                          </m:r>
                        </m:e>
                      </m:mr>
                      <m:mr>
                        <m:e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C</m:t>
                          </m:r>
                          <m:r>
                            <a:rPr lang="hu-HU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D</m:t>
                          </m:r>
                        </m:e>
                      </m:mr>
                    </m:m>
                  </m:oMath>
                </a14:m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hu-H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9,0∙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sup>
                          </m:sSup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=3,6∙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sup>
                          </m:sSup>
                        </m:e>
                      </m:mr>
                    </m:m>
                  </m:oMath>
                </a14:m>
                <a:endParaRPr lang="hu-HU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spcBef>
                    <a:spcPts val="1800"/>
                  </a:spcBef>
                  <a:buNone/>
                </a:pPr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Mennyi </a:t>
                </a:r>
                <a:r>
                  <a:rPr lang="hu-H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 B és a C anyag aránya 60 s elteltével? </a:t>
                </a:r>
                <a:endParaRPr lang="hu-HU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spcBef>
                    <a:spcPts val="1800"/>
                  </a:spcBef>
                  <a:buNone/>
                </a:pPr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 Mennyi a B </a:t>
                </a:r>
                <a:r>
                  <a:rPr lang="hu-H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anyag anyagmennyisége 2 perc elteltével, ha kezdetben 0,5 mol A anyagból indultunk ki</a:t>
                </a:r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hu-H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63272" cy="4525963"/>
              </a:xfrm>
              <a:blipFill rotWithShape="0">
                <a:blip r:embed="rId2"/>
                <a:stretch>
                  <a:fillRect l="-1312" t="-1482" r="-109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86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Összetett reakciók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63272" cy="4525963"/>
              </a:xfrm>
            </p:spPr>
            <p:txBody>
              <a:bodyPr>
                <a:normAutofit/>
              </a:bodyPr>
              <a:lstStyle/>
              <a:p>
                <a:r>
                  <a:rPr lang="hu-H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2. Feladat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hu-H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  <m:brk m:alnAt="7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  <m:r>
                            <m:rPr>
                              <m:brk m:alnAt="7"/>
                            </m:r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B</m:t>
                          </m:r>
                        </m:e>
                      </m:mr>
                      <m:mr>
                        <m:e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C</m:t>
                          </m:r>
                          <m:r>
                            <a:rPr lang="hu-HU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D</m:t>
                          </m:r>
                        </m:e>
                      </m:mr>
                    </m:m>
                  </m:oMath>
                </a14:m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hu-H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9,0∙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sup>
                          </m:sSup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=3,6∙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sup>
                          </m:sSup>
                        </m:e>
                      </m:mr>
                    </m:m>
                  </m:oMath>
                </a14:m>
                <a:endParaRPr lang="hu-HU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spcBef>
                    <a:spcPts val="1800"/>
                  </a:spcBef>
                  <a:buNone/>
                </a:pPr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Mennyi </a:t>
                </a:r>
                <a:r>
                  <a:rPr lang="hu-H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 B és a C anyag aránya 60 s elteltével</a:t>
                </a:r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0" indent="0" algn="just">
                  <a:spcBef>
                    <a:spcPts val="1800"/>
                  </a:spcBef>
                  <a:spcAft>
                    <a:spcPts val="1200"/>
                  </a:spcAft>
                  <a:buNone/>
                </a:pPr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Írjuk fel B és C </a:t>
                </a:r>
                <a:r>
                  <a:rPr lang="hu-HU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diffegyenletét</a:t>
                </a:r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  <a:p>
                <a:pPr marL="0" indent="0" algn="just">
                  <a:spcBef>
                    <a:spcPts val="1800"/>
                  </a:spcBef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hu-HU" sz="24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hu-HU" sz="24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</m:t>
                              </m:r>
                            </m:e>
                          </m:d>
                        </m:num>
                        <m:den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hu-H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</m:d>
                    </m:oMath>
                  </m:oMathPara>
                </a14:m>
                <a:endParaRPr lang="hu-HU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63272" cy="4525963"/>
              </a:xfrm>
              <a:blipFill rotWithShape="0">
                <a:blip r:embed="rId2"/>
                <a:stretch>
                  <a:fillRect l="-1312" t="-148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Jobb oldali kapcsos zárójel 3"/>
          <p:cNvSpPr/>
          <p:nvPr/>
        </p:nvSpPr>
        <p:spPr>
          <a:xfrm>
            <a:off x="2771800" y="4437112"/>
            <a:ext cx="216024" cy="1512168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3216674" y="4437112"/>
                <a:ext cx="56800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Tehát éppen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hu-H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b>
                      <m:sSubPr>
                        <m:ctrlPr>
                          <a:rPr lang="hu-H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arányban képződnek</a:t>
                </a:r>
                <a:endParaRPr lang="hu-H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674" y="4437112"/>
                <a:ext cx="5680081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719" t="-9211" r="-859" b="-3026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/>
              <p:cNvSpPr txBox="1"/>
              <p:nvPr/>
            </p:nvSpPr>
            <p:spPr>
              <a:xfrm>
                <a:off x="3478399" y="5102311"/>
                <a:ext cx="2187202" cy="854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9,0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3,6</m:t>
                          </m:r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=2,5</m:t>
                      </m:r>
                    </m:oMath>
                  </m:oMathPara>
                </a14:m>
                <a:endParaRPr lang="hu-H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399" y="5102311"/>
                <a:ext cx="2187202" cy="85401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/>
              <p:cNvSpPr txBox="1"/>
              <p:nvPr/>
            </p:nvSpPr>
            <p:spPr>
              <a:xfrm>
                <a:off x="6192132" y="5298486"/>
                <a:ext cx="2269554" cy="46166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=2,5:1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7" name="Szövegdoboz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132" y="5298486"/>
                <a:ext cx="226955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39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Reakciórendek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600200"/>
                <a:ext cx="8820472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Kinetikai differenciálegyenlet: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P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:                            </m:t>
                    </m:r>
                    <m:f>
                      <m:fPr>
                        <m:ctrlP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hu-HU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A</m:t>
                            </m:r>
                          </m:sub>
                        </m:sSub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𝑑𝑡</m:t>
                        </m:r>
                      </m:den>
                    </m:f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sSup>
                      <m:sSupPr>
                        <m:ctrlP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hu-HU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A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hu-HU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spcBef>
                    <a:spcPts val="24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+…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P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:   </m:t>
                    </m:r>
                    <m:f>
                      <m:fPr>
                        <m:ctrlP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hu-HU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A</m:t>
                            </m:r>
                          </m:sub>
                        </m:sSub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𝑑𝑡</m:t>
                        </m:r>
                      </m:den>
                    </m:f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sSup>
                      <m:sSupPr>
                        <m:ctrlP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hu-HU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A</m:t>
                                </m:r>
                              </m:sub>
                            </m:sSub>
                          </m:e>
                        </m:d>
                      </m:e>
                      <m:sup>
                        <m:sSub>
                          <m:sSub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hu-HU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A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hu-HU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B</m:t>
                                </m:r>
                              </m:sub>
                            </m:sSub>
                          </m:e>
                        </m:d>
                      </m:e>
                      <m:sup>
                        <m:sSub>
                          <m:sSubPr>
                            <m:ctrlP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hu-HU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B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hu-HU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C</m:t>
                                </m:r>
                              </m:sub>
                            </m:sSub>
                          </m:e>
                        </m:d>
                      </m:e>
                      <m:sup>
                        <m:sSub>
                          <m:sSubPr>
                            <m:ctrlP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hu-HU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C</m:t>
                            </m:r>
                          </m:sub>
                        </m:sSub>
                      </m:sup>
                    </m:sSup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…</m:t>
                    </m:r>
                  </m:oMath>
                </a14:m>
                <a:endParaRPr lang="hu-HU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hu-H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részrend (mindegyik </a:t>
                </a:r>
                <a:r>
                  <a:rPr lang="hu-HU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reaktánsnak</a:t>
                </a:r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van, lehet 0 is!)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hu-H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hu-H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hu-H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bruttó reakciórend</a:t>
                </a:r>
              </a:p>
              <a:p>
                <a:pPr>
                  <a:spcBef>
                    <a:spcPts val="2400"/>
                  </a:spcBef>
                </a:pPr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Elemi reakcióban minden </a:t>
                </a:r>
                <a:r>
                  <a:rPr lang="hu-HU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reaktáns</a:t>
                </a:r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részrendje 1</a:t>
                </a:r>
              </a:p>
              <a:p>
                <a:pPr>
                  <a:spcBef>
                    <a:spcPts val="1200"/>
                  </a:spcBef>
                </a:pPr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Összetett reakciók esetén bármennyi lehet egy </a:t>
                </a:r>
                <a:r>
                  <a:rPr lang="hu-HU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reaktáns</a:t>
                </a:r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részrendje, akár tört szám is.</a:t>
                </a:r>
              </a:p>
              <a:p>
                <a:pPr>
                  <a:spcBef>
                    <a:spcPts val="1200"/>
                  </a:spcBef>
                </a:pPr>
                <a:endParaRPr lang="hu-HU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00200"/>
                <a:ext cx="8820472" cy="4525963"/>
              </a:xfrm>
              <a:blipFill rotWithShape="0">
                <a:blip r:embed="rId2"/>
                <a:stretch>
                  <a:fillRect l="-898" t="-1752" b="-134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825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Összetett reakciók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63272" cy="4525963"/>
              </a:xfrm>
            </p:spPr>
            <p:txBody>
              <a:bodyPr>
                <a:normAutofit/>
              </a:bodyPr>
              <a:lstStyle/>
              <a:p>
                <a:r>
                  <a:rPr lang="hu-H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2. Feladat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hu-H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  <m:brk m:alnAt="7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  <m:r>
                            <m:rPr>
                              <m:brk m:alnAt="7"/>
                            </m:r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B</m:t>
                          </m:r>
                        </m:e>
                      </m:mr>
                      <m:mr>
                        <m:e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C</m:t>
                          </m:r>
                          <m:r>
                            <a:rPr lang="hu-HU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D</m:t>
                          </m:r>
                        </m:e>
                      </m:mr>
                    </m:m>
                  </m:oMath>
                </a14:m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hu-H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9,0∙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sup>
                          </m:sSup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=3,6∙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sup>
                          </m:sSup>
                        </m:e>
                      </m:mr>
                    </m:m>
                  </m:oMath>
                </a14:m>
                <a:endParaRPr lang="hu-HU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spcBef>
                    <a:spcPts val="1800"/>
                  </a:spcBef>
                  <a:buNone/>
                </a:pPr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 Mennyi a B </a:t>
                </a:r>
                <a:r>
                  <a:rPr lang="hu-H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anyag anyagmennyisége 2 perc elteltével, ha kezdetben 0,5 mol A anyagból indultunk ki</a:t>
                </a:r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0" indent="0" algn="just">
                  <a:spcBef>
                    <a:spcPts val="1800"/>
                  </a:spcBef>
                  <a:spcAft>
                    <a:spcPts val="1800"/>
                  </a:spcAft>
                  <a:buNone/>
                </a:pPr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Hogy alakul ez esetben a B </a:t>
                </a:r>
                <a:r>
                  <a:rPr lang="hu-HU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diffegyenlete</a:t>
                </a:r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0" indent="0" algn="just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hu-H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</m:d>
                    </m:oMath>
                  </m:oMathPara>
                </a14:m>
                <a:endParaRPr lang="hu-H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63272" cy="4525963"/>
              </a:xfrm>
              <a:blipFill rotWithShape="0">
                <a:blip r:embed="rId2"/>
                <a:stretch>
                  <a:fillRect l="-1312" t="-1482" r="-109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798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Összetett reakciók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363272" cy="1180728"/>
              </a:xfrm>
            </p:spPr>
            <p:txBody>
              <a:bodyPr>
                <a:normAutofit/>
              </a:bodyPr>
              <a:lstStyle/>
              <a:p>
                <a:r>
                  <a:rPr lang="hu-H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2. Feladat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</m:t>
                    </m:r>
                    <m:groupChr>
                      <m:groupChrPr>
                        <m:chr m:val="→"/>
                        <m:vertJc m:val="bot"/>
                        <m:ctrlPr>
                          <a:rPr lang="hu-H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hu-H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</m:t>
                        </m:r>
                        <m:sSub>
                          <m:sSub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"/>
                              </m:rPr>
                              <a:rPr lang="hu-HU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brk m:alnAt="2"/>
                              </m:rPr>
                              <a:rPr lang="hu-HU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2"/>
                          </m:rPr>
                          <a:rPr lang="hu-H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</m:t>
                        </m:r>
                      </m:e>
                    </m:groupChr>
                    <m:r>
                      <a:rPr lang="hu-H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B</m:t>
                    </m:r>
                  </m:oMath>
                </a14:m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(és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groupChr>
                      <m:groupChrPr>
                        <m:chr m:val="→"/>
                        <m:vertJc m:val="bot"/>
                        <m:ctrlPr>
                          <a:rPr lang="hu-H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hu-H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</m:t>
                        </m:r>
                        <m:sSub>
                          <m:sSubPr>
                            <m:ctrlPr>
                              <a:rPr lang="hu-HU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"/>
                              </m:rPr>
                              <a:rPr lang="hu-HU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brk m:alnAt="2"/>
                              </m:rPr>
                              <a:rPr lang="hu-HU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brk m:alnAt="2"/>
                          </m:rPr>
                          <a:rPr lang="hu-H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</m:t>
                        </m:r>
                      </m:e>
                    </m:groupChr>
                    <m:r>
                      <a:rPr lang="hu-H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</m:t>
                    </m:r>
                  </m:oMath>
                </a14:m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indent="0" algn="ctr">
                  <a:buNone/>
                </a:pPr>
                <a:endParaRPr lang="hu-HU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spcBef>
                    <a:spcPts val="1800"/>
                  </a:spcBef>
                  <a:buNone/>
                </a:pPr>
                <a:endParaRPr lang="hu-H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363272" cy="1180728"/>
              </a:xfrm>
              <a:blipFill rotWithShape="0">
                <a:blip r:embed="rId2"/>
                <a:stretch>
                  <a:fillRect l="-1312" t="-5699" b="-6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/>
              <p:cNvSpPr txBox="1"/>
              <p:nvPr/>
            </p:nvSpPr>
            <p:spPr>
              <a:xfrm>
                <a:off x="755576" y="4941168"/>
                <a:ext cx="6632841" cy="1098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hu-HU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hu-H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hu-H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hu-H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</m:e>
                          </m:d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0,5−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Szövegdoboz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941168"/>
                <a:ext cx="6632841" cy="10981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áblázat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8503671"/>
                  </p:ext>
                </p:extLst>
              </p:nvPr>
            </p:nvGraphicFramePr>
            <p:xfrm>
              <a:off x="719033" y="2780612"/>
              <a:ext cx="3322712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61356"/>
                    <a:gridCol w="1661356"/>
                  </a:tblGrid>
                  <a:tr h="1390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dirty="0" smtClean="0">
                                    <a:latin typeface="Cambria Math" panose="02040503050406030204" pitchFamily="18" charset="0"/>
                                  </a:rPr>
                                  <m:t>0,5</m:t>
                                </m:r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smtClean="0"/>
                            <a:t>-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áblázat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8503671"/>
                  </p:ext>
                </p:extLst>
              </p:nvPr>
            </p:nvGraphicFramePr>
            <p:xfrm>
              <a:off x="719033" y="2780612"/>
              <a:ext cx="3322712" cy="365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61356"/>
                    <a:gridCol w="1661356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t="-8197" r="-9963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dirty="0" smtClean="0"/>
                            <a:t>-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áblázat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0736520"/>
                  </p:ext>
                </p:extLst>
              </p:nvPr>
            </p:nvGraphicFramePr>
            <p:xfrm>
              <a:off x="711749" y="3146372"/>
              <a:ext cx="3322712" cy="6571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61356"/>
                    <a:gridCol w="1661356"/>
                  </a:tblGrid>
                  <a:tr h="1390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hu-HU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u-H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hu-HU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hu-HU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hu-HU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hu-HU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hu-HU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hu-HU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hu-HU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hu-HU" smtClean="0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hu-HU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áblázat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0736520"/>
                  </p:ext>
                </p:extLst>
              </p:nvPr>
            </p:nvGraphicFramePr>
            <p:xfrm>
              <a:off x="711749" y="3146372"/>
              <a:ext cx="3322712" cy="6571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61356"/>
                    <a:gridCol w="1661356"/>
                  </a:tblGrid>
                  <a:tr h="6571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100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áblázat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0994446"/>
                  </p:ext>
                </p:extLst>
              </p:nvPr>
            </p:nvGraphicFramePr>
            <p:xfrm>
              <a:off x="749284" y="3939539"/>
              <a:ext cx="3322712" cy="6571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61356"/>
                    <a:gridCol w="1661356"/>
                  </a:tblGrid>
                  <a:tr h="25009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dirty="0" smtClean="0">
                                    <a:latin typeface="Cambria Math" panose="02040503050406030204" pitchFamily="18" charset="0"/>
                                  </a:rPr>
                                  <m:t>0,5−</m:t>
                                </m:r>
                                <m:r>
                                  <a:rPr lang="hu-HU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u-H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hu-HU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hu-HU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hu-HU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hu-HU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hu-HU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hu-HU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hu-HU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hu-HU" smtClean="0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hu-HU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áblázat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0994446"/>
                  </p:ext>
                </p:extLst>
              </p:nvPr>
            </p:nvGraphicFramePr>
            <p:xfrm>
              <a:off x="749284" y="3939539"/>
              <a:ext cx="3322712" cy="6571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61356"/>
                    <a:gridCol w="1661356"/>
                  </a:tblGrid>
                  <a:tr h="6571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6"/>
                          <a:stretch>
                            <a:fillRect t="-917" r="-1007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6"/>
                          <a:stretch>
                            <a:fillRect l="-100000" t="-917" r="-7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4661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Összetett reakciók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604663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Feladat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1800"/>
              </a:spcBef>
              <a:buNone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/>
              <p:cNvSpPr txBox="1"/>
              <p:nvPr/>
            </p:nvSpPr>
            <p:spPr>
              <a:xfrm>
                <a:off x="2513648" y="2209495"/>
                <a:ext cx="4116703" cy="1098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</m:e>
                          </m:d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0,5−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Szövegdoboz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648" y="2209495"/>
                <a:ext cx="4116703" cy="10981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/>
              <p:cNvSpPr txBox="1"/>
              <p:nvPr/>
            </p:nvSpPr>
            <p:spPr>
              <a:xfrm>
                <a:off x="2867902" y="3373110"/>
                <a:ext cx="3541867" cy="854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0,5−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Szövegdoboz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902" y="3373110"/>
                <a:ext cx="3541867" cy="85401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/>
              <p:cNvSpPr txBox="1"/>
              <p:nvPr/>
            </p:nvSpPr>
            <p:spPr>
              <a:xfrm>
                <a:off x="2867902" y="4365104"/>
                <a:ext cx="3543727" cy="825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0,5−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902" y="4365104"/>
                <a:ext cx="3543727" cy="82529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/>
              <p:cNvSpPr txBox="1"/>
              <p:nvPr/>
            </p:nvSpPr>
            <p:spPr>
              <a:xfrm>
                <a:off x="2556021" y="5336601"/>
                <a:ext cx="4165628" cy="12441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f>
                            <m:f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0,5−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Szövegdoboz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021" y="5336601"/>
                <a:ext cx="4165628" cy="12441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29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Összetett reakciók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604663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Feladat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1800"/>
              </a:spcBef>
              <a:buNone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/>
              <p:cNvSpPr txBox="1"/>
              <p:nvPr/>
            </p:nvSpPr>
            <p:spPr>
              <a:xfrm>
                <a:off x="2489186" y="2185927"/>
                <a:ext cx="4165628" cy="12441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f>
                            <m:f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0,5−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Szövegdoboz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186" y="2185927"/>
                <a:ext cx="4165628" cy="12441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/>
              <p:cNvSpPr txBox="1"/>
              <p:nvPr/>
            </p:nvSpPr>
            <p:spPr>
              <a:xfrm>
                <a:off x="2694691" y="3785007"/>
                <a:ext cx="3754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0,5−</m:t>
                              </m:r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Szövegdoboz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691" y="3785007"/>
                <a:ext cx="3754618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/>
              <p:cNvSpPr txBox="1"/>
              <p:nvPr/>
            </p:nvSpPr>
            <p:spPr>
              <a:xfrm>
                <a:off x="861936" y="4589911"/>
                <a:ext cx="7553799" cy="512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=0,5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mol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=0,5 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mol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9,0+3,6</m:t>
                              </m:r>
                            </m:e>
                          </m:d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∙120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Szövegdoboz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936" y="4589911"/>
                <a:ext cx="7553799" cy="5123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/>
              <p:cNvSpPr txBox="1"/>
              <p:nvPr/>
            </p:nvSpPr>
            <p:spPr>
              <a:xfrm>
                <a:off x="51563" y="5388153"/>
                <a:ext cx="9040873" cy="854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=0,28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</a:rPr>
                        <m:t>mol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9,0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9,0+3,6</m:t>
                          </m:r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∙0,28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mol</m:t>
                      </m:r>
                      <m:r>
                        <a:rPr lang="hu-HU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=0,2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mol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Szövegdoboz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3" y="5388153"/>
                <a:ext cx="9040873" cy="85401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églalap 10"/>
          <p:cNvSpPr/>
          <p:nvPr/>
        </p:nvSpPr>
        <p:spPr>
          <a:xfrm>
            <a:off x="7740352" y="5517232"/>
            <a:ext cx="1296144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6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Összetett reakciók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u-H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3. Feladat</a:t>
                </a:r>
              </a:p>
              <a:p>
                <a:pPr marL="0" indent="0">
                  <a:spcAft>
                    <a:spcPts val="1800"/>
                  </a:spcAft>
                  <a:buNone/>
                </a:pPr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Adott az ózon bomlásának leegyszerűsített mechanizmusa: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u-HU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hu-HU" sz="24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hu-HU" sz="24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hu-HU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hu-HU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hu-HU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hu-HU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O</m:t>
                            </m:r>
                            <m:r>
                              <m:rPr>
                                <m:brk m:alnAt="7"/>
                              </m:rP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      </m:t>
                            </m:r>
                            <m:sSub>
                              <m:sSubPr>
                                <m:ctrlP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u-HU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hu-HU" sz="24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hu-HU" sz="24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hu-HU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hu-HU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O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hu-HU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       </m:t>
                            </m:r>
                            <m:sSub>
                              <m:sSubPr>
                                <m:ctrlP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hu-HU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spcBef>
                    <a:spcPts val="1800"/>
                  </a:spcBef>
                  <a:spcAft>
                    <a:spcPts val="2400"/>
                  </a:spcAft>
                  <a:buNone/>
                </a:pPr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Az oxigénatomra alkalmazva a </a:t>
                </a:r>
                <a:r>
                  <a:rPr lang="hu-HU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QSSA-t</a:t>
                </a:r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fejezzük ki az ózon koncentrációjának időbeli változását, úgy, hogy abban ne szerepeljen az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O</m:t>
                    </m:r>
                  </m:oMath>
                </a14:m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koncentrációja!</a:t>
                </a:r>
              </a:p>
              <a:p>
                <a:pPr marL="0" indent="0" algn="just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hu-HU" sz="2400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hu-HU" sz="2400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O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1482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62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Összetett reakciók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u-H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3. Feladat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hu-HU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hu-HU" sz="24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hu-HU" sz="24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hu-HU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hu-HU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hu-HU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hu-HU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O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hu-HU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hu-HU" sz="24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hu-HU" sz="24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hu-HU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hu-HU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O</m:t>
                            </m:r>
                            <m:r>
                              <a:rPr lang="hu-H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hu-HU" sz="2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hu-H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hu-HU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spcBef>
                    <a:spcPts val="1800"/>
                  </a:spcBef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hu-HU" sz="2400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hu-HU" sz="2400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O</m:t>
                          </m:r>
                        </m:e>
                      </m:d>
                    </m:oMath>
                  </m:oMathPara>
                </a14:m>
                <a:endParaRPr lang="hu-HU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</m:t>
                              </m:r>
                            </m:e>
                          </m:d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O</m:t>
                          </m:r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≅0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Egyenes összekötő nyíllal 4"/>
          <p:cNvCxnSpPr>
            <a:stCxn id="7" idx="1"/>
          </p:cNvCxnSpPr>
          <p:nvPr/>
        </p:nvCxnSpPr>
        <p:spPr>
          <a:xfrm flipH="1">
            <a:off x="6300191" y="3629055"/>
            <a:ext cx="1008112" cy="4299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7308303" y="3429000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QSSA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/>
              <p:cNvSpPr txBox="1"/>
              <p:nvPr/>
            </p:nvSpPr>
            <p:spPr>
              <a:xfrm>
                <a:off x="2267744" y="4869160"/>
                <a:ext cx="28043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hu-HU" sz="24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Szövegdoboz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869160"/>
                <a:ext cx="2804357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/>
              <p:cNvSpPr txBox="1"/>
              <p:nvPr/>
            </p:nvSpPr>
            <p:spPr>
              <a:xfrm>
                <a:off x="5072101" y="4672984"/>
                <a:ext cx="1792991" cy="854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Szövegdoboz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101" y="4672984"/>
                <a:ext cx="1792991" cy="85401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Kép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9652" y="5613326"/>
            <a:ext cx="6264695" cy="892725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5072101" y="5613326"/>
            <a:ext cx="2685204" cy="8400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7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Sebességi együttható hőmérsékletfüggése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229600" cy="4525963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hu-H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Arrhenius egyenlet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hu-HU" sz="2800" b="0" dirty="0" smtClean="0"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hu-H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hu-H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hu-H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hu-H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m:rPr>
                        <m:sty m:val="p"/>
                      </m:rPr>
                      <a:rPr lang="hu-HU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exp</m:t>
                    </m:r>
                    <m:d>
                      <m:dPr>
                        <m:ctrlPr>
                          <a:rPr lang="hu-H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hu-H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hu-HU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hu-HU" sz="28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a</m:t>
                                </m:r>
                              </m:sub>
                            </m:sSub>
                          </m:num>
                          <m:den>
                            <m:r>
                              <a:rPr lang="hu-HU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𝑅𝑇</m:t>
                            </m:r>
                          </m:den>
                        </m:f>
                      </m:e>
                    </m:d>
                  </m:oMath>
                </a14:m>
                <a:endParaRPr lang="hu-HU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1800"/>
                  </a:spcBef>
                  <a:spcAft>
                    <a:spcPts val="1800"/>
                  </a:spcAft>
                </a:pPr>
                <a:r>
                  <a:rPr lang="hu-H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Kibővített </a:t>
                </a:r>
                <a:r>
                  <a:rPr lang="hu-HU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Arrhenius</a:t>
                </a:r>
                <a:r>
                  <a:rPr lang="hu-H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egyenlet:</a:t>
                </a:r>
              </a:p>
              <a:p>
                <a:pPr marL="0" indent="0"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hu-HU" sz="2800" b="0" dirty="0" smtClean="0"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hu-H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hu-H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hu-H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hu-H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hu-H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hu-H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p>
                        <m:r>
                          <a:rPr lang="hu-H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func>
                      <m:funcPr>
                        <m:ctrlPr>
                          <a:rPr lang="hu-H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u-HU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hu-HU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𝐸</m:t>
                                </m:r>
                              </m:num>
                              <m:den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𝑅𝑇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hu-HU" sz="2800" b="0" dirty="0" smtClean="0">
                  <a:cs typeface="Arial" panose="020B0604020202020204" pitchFamily="34" charset="0"/>
                </a:endParaRP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hu-H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Aktiválási </a:t>
                </a:r>
                <a:r>
                  <a:rPr lang="hu-HU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enmergia</a:t>
                </a:r>
                <a:r>
                  <a:rPr lang="hu-H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hu-H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hu-H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u-H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sub>
                    </m:sSub>
                    <m:r>
                      <a:rPr lang="hu-H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hu-H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d>
                      <m:dPr>
                        <m:ctrlPr>
                          <a:rPr lang="hu-H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hu-H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𝜕</m:t>
                            </m:r>
                            <m:func>
                              <m:funcPr>
                                <m:ctrlPr>
                                  <a:rPr lang="hu-HU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hu-HU" sz="2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</m:e>
                            </m:func>
                          </m:num>
                          <m:den>
                            <m:r>
                              <a:rPr lang="hu-H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𝜕</m:t>
                            </m:r>
                            <m:d>
                              <m:dPr>
                                <m:ctrlPr>
                                  <a:rPr lang="hu-HU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1/</m:t>
                                </m:r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229600" cy="4525963"/>
              </a:xfrm>
              <a:blipFill rotWithShape="0">
                <a:blip r:embed="rId2"/>
                <a:stretch>
                  <a:fillRect l="-1333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zövegdoboz 3"/>
          <p:cNvSpPr txBox="1"/>
          <p:nvPr/>
        </p:nvSpPr>
        <p:spPr>
          <a:xfrm>
            <a:off x="5885392" y="2348880"/>
            <a:ext cx="2801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smtClean="0"/>
              <a:t>A: </a:t>
            </a:r>
            <a:r>
              <a:rPr lang="hu-HU" dirty="0" err="1" smtClean="0"/>
              <a:t>preexponenciális</a:t>
            </a:r>
            <a:r>
              <a:rPr lang="hu-HU" dirty="0" smtClean="0"/>
              <a:t> tényező</a:t>
            </a:r>
          </a:p>
          <a:p>
            <a:r>
              <a:rPr lang="hu-HU" i="1" dirty="0" err="1" smtClean="0"/>
              <a:t>E</a:t>
            </a:r>
            <a:r>
              <a:rPr lang="hu-HU" baseline="-25000" dirty="0" err="1" smtClean="0"/>
              <a:t>a</a:t>
            </a:r>
            <a:r>
              <a:rPr lang="hu-HU" dirty="0" smtClean="0"/>
              <a:t>: aktiválási energia</a:t>
            </a:r>
            <a:endParaRPr lang="en-US" i="1" baseline="-25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6153253" y="3933056"/>
            <a:ext cx="2265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smtClean="0"/>
              <a:t>A, </a:t>
            </a:r>
            <a:r>
              <a:rPr lang="hu-HU" dirty="0" smtClean="0"/>
              <a:t>n, </a:t>
            </a:r>
            <a:r>
              <a:rPr lang="hu-HU" i="1" dirty="0" smtClean="0"/>
              <a:t>E</a:t>
            </a:r>
            <a:r>
              <a:rPr lang="hu-HU" dirty="0" smtClean="0"/>
              <a:t>: csak empirikus</a:t>
            </a:r>
            <a:br>
              <a:rPr lang="hu-HU" dirty="0" smtClean="0"/>
            </a:br>
            <a:r>
              <a:rPr lang="hu-HU" dirty="0" smtClean="0"/>
              <a:t>              paraméterek!!</a:t>
            </a:r>
            <a:endParaRPr lang="en-US" i="1" baseline="-25000" dirty="0"/>
          </a:p>
        </p:txBody>
      </p:sp>
    </p:spTree>
    <p:extLst>
      <p:ext uri="{BB962C8B-B14F-4D97-AF65-F5344CB8AC3E}">
        <p14:creationId xmlns:p14="http://schemas.microsoft.com/office/powerpoint/2010/main" val="24185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Sebességi együttható hőmérsékletfüggése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468760"/>
              </a:xfrm>
            </p:spPr>
            <p:txBody>
              <a:bodyPr/>
              <a:lstStyle/>
              <a:p>
                <a:r>
                  <a:rPr lang="hu-H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4. Feladat</a:t>
                </a:r>
              </a:p>
              <a:p>
                <a:pPr marL="0" indent="0" algn="just">
                  <a:buNone/>
                </a:pPr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Cl</m:t>
                        </m:r>
                      </m:e>
                      <m:sub>
                        <m:r>
                          <a:rPr lang="hu-HU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hu-H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COC</m:t>
                    </m:r>
                    <m:sSub>
                      <m:sSubPr>
                        <m:ctrlP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l</m:t>
                        </m:r>
                      </m:e>
                      <m:sub>
                        <m:r>
                          <a:rPr lang="hu-HU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reakció sebességi együtthatójára a következő értékeket mérték az adott hőmérsékleten:</a:t>
                </a:r>
              </a:p>
              <a:p>
                <a:pPr marL="0" indent="0" algn="just">
                  <a:buNone/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468760"/>
              </a:xfrm>
              <a:blipFill rotWithShape="0">
                <a:blip r:embed="rId2"/>
                <a:stretch>
                  <a:fillRect l="-1333" t="-4583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áblázat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2205395"/>
                  </p:ext>
                </p:extLst>
              </p:nvPr>
            </p:nvGraphicFramePr>
            <p:xfrm>
              <a:off x="1524000" y="3177381"/>
              <a:ext cx="6096000" cy="1371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48000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u-HU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𝑇</m:t>
                                    </m:r>
                                    <m:r>
                                      <a:rPr lang="hu-HU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a:rPr lang="hu-HU" sz="2400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u-HU" sz="2400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K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u-HU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𝑘</m:t>
                                    </m:r>
                                    <m:r>
                                      <a:rPr lang="hu-HU" sz="2400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a:rPr lang="hu-HU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hu-HU" sz="2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hu-HU" sz="2400" b="0" i="1" smtClean="0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hu-HU" sz="2400" b="0" i="0" smtClean="0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dm</m:t>
                                            </m:r>
                                          </m:e>
                                          <m:sup>
                                            <m:r>
                                              <a:rPr lang="hu-HU" sz="2400" b="0" i="0" smtClean="0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hu-HU" sz="2400" b="0" i="1" smtClean="0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hu-HU" sz="2400" b="0" i="0" smtClean="0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mol</m:t>
                                            </m:r>
                                          </m:e>
                                          <m:sup>
                                            <m:r>
                                              <a:rPr lang="hu-HU" sz="2400" b="0" i="0" smtClean="0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−1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hu-HU" sz="2400" b="0" i="1" smtClean="0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hu-HU" sz="2400" b="0" i="0" smtClean="0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s</m:t>
                                            </m:r>
                                          </m:e>
                                          <m:sup>
                                            <m:r>
                                              <a:rPr lang="hu-HU" sz="2400" b="0" i="0" smtClean="0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−1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625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4,25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725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78,3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áblázat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2205395"/>
                  </p:ext>
                </p:extLst>
              </p:nvPr>
            </p:nvGraphicFramePr>
            <p:xfrm>
              <a:off x="1524000" y="3177381"/>
              <a:ext cx="6096000" cy="1371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48000"/>
                    <a:gridCol w="3048000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00" t="-124000" r="-100600" b="-2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400" t="-124000" r="-600" b="-232000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625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4,25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725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78,3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Szövegdoboz 5"/>
          <p:cNvSpPr txBox="1"/>
          <p:nvPr/>
        </p:nvSpPr>
        <p:spPr>
          <a:xfrm>
            <a:off x="453899" y="4941168"/>
            <a:ext cx="8232901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Határozzuk meg a reakció aktiválási energiáját, ha a sebességi együttható hőmérsékletfüggése leírható az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Arrhenius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egyenlettel!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00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Sebességi együttható hőmérsékletfüggése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5"/>
          </a:xfrm>
        </p:spPr>
        <p:txBody>
          <a:bodyPr/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Feladat</a:t>
            </a:r>
          </a:p>
          <a:p>
            <a:pPr marL="0" indent="0" algn="just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áblázat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403863"/>
                  </p:ext>
                </p:extLst>
              </p:nvPr>
            </p:nvGraphicFramePr>
            <p:xfrm>
              <a:off x="1524000" y="2181601"/>
              <a:ext cx="6096000" cy="1371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48000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u-HU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𝑇</m:t>
                                    </m:r>
                                    <m:r>
                                      <a:rPr lang="hu-HU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a:rPr lang="hu-HU" sz="2400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hu-HU" sz="2400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K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u-HU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𝑘</m:t>
                                    </m:r>
                                    <m:r>
                                      <a:rPr lang="hu-HU" sz="2400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a:rPr lang="hu-HU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hu-HU" sz="2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hu-HU" sz="2400" b="0" i="1" smtClean="0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hu-HU" sz="2400" b="0" i="0" smtClean="0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dm</m:t>
                                            </m:r>
                                          </m:e>
                                          <m:sup>
                                            <m:r>
                                              <a:rPr lang="hu-HU" sz="2400" b="0" i="0" smtClean="0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hu-HU" sz="2400" b="0" i="1" smtClean="0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hu-HU" sz="2400" b="0" i="0" smtClean="0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mol</m:t>
                                            </m:r>
                                          </m:e>
                                          <m:sup>
                                            <m:r>
                                              <a:rPr lang="hu-HU" sz="2400" b="0" i="0" smtClean="0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−1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hu-HU" sz="2400" b="0" i="1" smtClean="0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hu-HU" sz="2400" b="0" i="0" smtClean="0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s</m:t>
                                            </m:r>
                                          </m:e>
                                          <m:sup>
                                            <m:r>
                                              <a:rPr lang="hu-HU" sz="2400" b="0" i="0" smtClean="0">
                                                <a:latin typeface="Cambria Math" panose="02040503050406030204" pitchFamily="18" charset="0"/>
                                                <a:cs typeface="Arial" panose="020B0604020202020204" pitchFamily="34" charset="0"/>
                                              </a:rPr>
                                              <m:t>−1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625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4,25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725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78,3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áblázat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403863"/>
                  </p:ext>
                </p:extLst>
              </p:nvPr>
            </p:nvGraphicFramePr>
            <p:xfrm>
              <a:off x="1524000" y="2181601"/>
              <a:ext cx="6096000" cy="13716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48000"/>
                    <a:gridCol w="3048000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00" t="-122667" r="-100600" b="-2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400" t="-122667" r="-600" b="-233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625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4,25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725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u-HU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78,3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/>
              <p:cNvSpPr txBox="1"/>
              <p:nvPr/>
            </p:nvSpPr>
            <p:spPr>
              <a:xfrm>
                <a:off x="251520" y="3728138"/>
                <a:ext cx="4585101" cy="13431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625</m:t>
                              </m:r>
                              <m:r>
                                <a:rPr lang="hu-HU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</m:num>
                        <m:den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hu-HU" sz="2400" i="1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  <m:r>
                                <a:rPr lang="hu-HU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hu-HU" sz="24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hu-HU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hu-HU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hu-HU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a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</a:rPr>
                                        <m:t>∙625</m:t>
                                      </m:r>
                                      <m:r>
                                        <a:rPr lang="hu-HU" sz="2400" b="0" i="0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hu-HU" sz="2400" b="0" i="0" smtClean="0">
                                          <a:latin typeface="Cambria Math" panose="02040503050406030204" pitchFamily="18" charset="0"/>
                                        </a:rPr>
                                        <m:t>K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hu-HU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sz="24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hu-HU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sz="2400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hu-HU" sz="2400">
                                              <a:latin typeface="Cambria Math" panose="02040503050406030204" pitchFamily="18" charset="0"/>
                                            </a:rPr>
                                            <m:t>a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hu-HU" sz="2400" i="1">
                                          <a:latin typeface="Cambria Math" panose="02040503050406030204" pitchFamily="18" charset="0"/>
                                        </a:rPr>
                                        <m:t>∙725</m:t>
                                      </m:r>
                                      <m:r>
                                        <a:rPr lang="hu-HU" sz="240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hu-HU" sz="2400">
                                          <a:latin typeface="Cambria Math" panose="02040503050406030204" pitchFamily="18" charset="0"/>
                                        </a:rPr>
                                        <m:t>K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Szövegdoboz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728138"/>
                <a:ext cx="4585101" cy="134312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/>
              <p:cNvSpPr txBox="1"/>
              <p:nvPr/>
            </p:nvSpPr>
            <p:spPr>
              <a:xfrm>
                <a:off x="4716016" y="3876255"/>
                <a:ext cx="4262705" cy="1046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hu-HU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hu-HU" sz="2400" b="0" i="0" smtClean="0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u-HU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</a:rPr>
                                        <m:t>725 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hu-HU" sz="2400" b="0" i="0" smtClean="0">
                                          <a:latin typeface="Cambria Math" panose="02040503050406030204" pitchFamily="18" charset="0"/>
                                        </a:rPr>
                                        <m:t>K</m:t>
                                      </m:r>
                                    </m:den>
                                  </m:f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hu-HU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</a:rPr>
                                        <m:t>625</m:t>
                                      </m:r>
                                      <m:r>
                                        <a:rPr lang="hu-HU" sz="2400" b="0" i="0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hu-HU" sz="2400" b="0" i="0" smtClean="0">
                                          <a:latin typeface="Cambria Math" panose="02040503050406030204" pitchFamily="18" charset="0"/>
                                        </a:rPr>
                                        <m:t>K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Szövegdoboz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876255"/>
                <a:ext cx="4262705" cy="104689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Jobb oldali kapcsos zárójel 8"/>
          <p:cNvSpPr/>
          <p:nvPr/>
        </p:nvSpPr>
        <p:spPr>
          <a:xfrm rot="5400000">
            <a:off x="834641" y="4340024"/>
            <a:ext cx="231427" cy="139766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Jobb oldali kapcsos zárójel 9"/>
          <p:cNvSpPr/>
          <p:nvPr/>
        </p:nvSpPr>
        <p:spPr>
          <a:xfrm rot="5400000">
            <a:off x="7531039" y="4029698"/>
            <a:ext cx="177922" cy="196481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/>
              <p:cNvSpPr txBox="1"/>
              <p:nvPr/>
            </p:nvSpPr>
            <p:spPr>
              <a:xfrm>
                <a:off x="446049" y="5190244"/>
                <a:ext cx="10086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0,0543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Szövegdoboz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49" y="5190244"/>
                <a:ext cx="1008609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/>
              <p:cNvSpPr txBox="1"/>
              <p:nvPr/>
            </p:nvSpPr>
            <p:spPr>
              <a:xfrm>
                <a:off x="6485202" y="5190244"/>
                <a:ext cx="22695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−2,207∙</m:t>
                      </m:r>
                      <m:sSup>
                        <m:sSupPr>
                          <m:ctrlPr>
                            <a:rPr lang="hu-H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hu-HU" sz="20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hu-HU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hu-H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hu-HU" sz="20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a:rPr lang="hu-HU" sz="2000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Szövegdoboz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202" y="5190244"/>
                <a:ext cx="2269596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zövegdoboz 12"/>
              <p:cNvSpPr txBox="1"/>
              <p:nvPr/>
            </p:nvSpPr>
            <p:spPr>
              <a:xfrm>
                <a:off x="742265" y="5723866"/>
                <a:ext cx="7659469" cy="848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</a:rPr>
                                    <m:t>0,0543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−2,207∙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p>
                              <m:r>
                                <a:rPr lang="hu-HU" sz="2400" b="0" i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=109744 </m:t>
                      </m:r>
                      <m:f>
                        <m:fPr>
                          <m:type m:val="lin"/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</a:rPr>
                            <m:t>mol</m:t>
                          </m:r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≅110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type m:val="lin"/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hu-HU" sz="24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m:rPr>
                              <m:sty m:val="p"/>
                            </m:rPr>
                            <a:rPr lang="hu-HU" sz="2400">
                              <a:latin typeface="Cambria Math" panose="02040503050406030204" pitchFamily="18" charset="0"/>
                            </a:rPr>
                            <m:t>J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hu-HU" sz="2400">
                              <a:latin typeface="Cambria Math" panose="02040503050406030204" pitchFamily="18" charset="0"/>
                            </a:rPr>
                            <m:t>mol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Szövegdoboz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65" y="5723866"/>
                <a:ext cx="7659469" cy="84818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églalap 13"/>
          <p:cNvSpPr/>
          <p:nvPr/>
        </p:nvSpPr>
        <p:spPr>
          <a:xfrm>
            <a:off x="6485202" y="5805264"/>
            <a:ext cx="1916532" cy="7667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 animBg="1"/>
      <p:bldP spid="10" grpId="0" animBg="1"/>
      <p:bldP spid="11" grpId="0"/>
      <p:bldP spid="12" grpId="0"/>
      <p:bldP spid="13" grpId="0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Házi dolgozat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Reakciókinetikai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adatsor kiértékelése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23362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hu-HU" sz="2800" dirty="0" smtClean="0"/>
              <a:t>Webhely: </a:t>
            </a:r>
            <a:r>
              <a:rPr lang="hu-HU" sz="2800" dirty="0" smtClean="0">
                <a:hlinkClick r:id="rId2"/>
              </a:rPr>
              <a:t>http</a:t>
            </a:r>
            <a:r>
              <a:rPr lang="hu-HU" sz="2800" dirty="0">
                <a:hlinkClick r:id="rId2"/>
              </a:rPr>
              <a:t>://</a:t>
            </a:r>
            <a:r>
              <a:rPr lang="hu-HU" sz="2800" dirty="0" smtClean="0">
                <a:hlinkClick r:id="rId2"/>
              </a:rPr>
              <a:t>phys.chem.elte.hu/reakciokinetikahf/</a:t>
            </a:r>
            <a:endParaRPr lang="hu-HU" sz="2800" dirty="0" smtClean="0"/>
          </a:p>
          <a:p>
            <a:pPr marL="400050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hu-HU" sz="2400" b="1" dirty="0" smtClean="0">
                <a:solidFill>
                  <a:srgbClr val="FF0000"/>
                </a:solidFill>
              </a:rPr>
              <a:t>Itt mindenkinek regisztrálnia kell, saját adatsorra kell      elvégezni a feladatokat!</a:t>
            </a:r>
          </a:p>
          <a:p>
            <a:r>
              <a:rPr lang="hu-HU" sz="2800" dirty="0" smtClean="0"/>
              <a:t>A </a:t>
            </a:r>
            <a:r>
              <a:rPr lang="hu-HU" sz="2800" dirty="0"/>
              <a:t>feladat leírása: </a:t>
            </a:r>
            <a:r>
              <a:rPr lang="hu-HU" sz="2800" dirty="0">
                <a:hlinkClick r:id="rId3"/>
              </a:rPr>
              <a:t>http://</a:t>
            </a:r>
            <a:r>
              <a:rPr lang="hu-HU" sz="2800" dirty="0" smtClean="0">
                <a:hlinkClick r:id="rId3"/>
              </a:rPr>
              <a:t>keszei.chem.elte.hu/fizkem2/HaziDolgozat.pdf</a:t>
            </a:r>
            <a:endParaRPr lang="hu-HU" sz="2800" dirty="0" smtClean="0"/>
          </a:p>
          <a:p>
            <a:pPr>
              <a:spcBef>
                <a:spcPts val="2400"/>
              </a:spcBef>
            </a:pPr>
            <a:r>
              <a:rPr lang="hu-HU" sz="2800" dirty="0" smtClean="0"/>
              <a:t>Beadási határidő: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hu-HU" sz="2400" b="1" dirty="0" smtClean="0">
                <a:solidFill>
                  <a:srgbClr val="FF0000"/>
                </a:solidFill>
              </a:rPr>
              <a:t>Nove</a:t>
            </a:r>
            <a:r>
              <a:rPr lang="hu-HU" sz="2400" b="1" dirty="0">
                <a:solidFill>
                  <a:srgbClr val="FF0000"/>
                </a:solidFill>
              </a:rPr>
              <a:t>m</a:t>
            </a:r>
            <a:r>
              <a:rPr lang="hu-HU" sz="2400" b="1" dirty="0" smtClean="0">
                <a:solidFill>
                  <a:srgbClr val="FF0000"/>
                </a:solidFill>
              </a:rPr>
              <a:t>ber 10. 14:00, 145-ös szoba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hu-HU" sz="2400" dirty="0" smtClean="0"/>
              <a:t>(Kinyomtatva, </a:t>
            </a:r>
            <a:r>
              <a:rPr lang="hu-HU" sz="2400" dirty="0" err="1" smtClean="0"/>
              <a:t>max</a:t>
            </a:r>
            <a:r>
              <a:rPr lang="hu-HU" sz="2400" dirty="0" smtClean="0"/>
              <a:t>. 20 oldal!)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190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Rend meghatározása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35280" cy="4525963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hu-H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Ha adott pillanatban (pl. kezdetben) ismertek a </a:t>
                </a:r>
                <a:r>
                  <a:rPr lang="hu-HU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reaktáns</a:t>
                </a:r>
                <a:r>
                  <a:rPr lang="hu-H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hu-H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koncentrációk</a:t>
                </a:r>
                <a:r>
                  <a:rPr lang="hu-H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és a </a:t>
                </a:r>
                <a:r>
                  <a:rPr lang="hu-H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reakciósebesség: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8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</m:t>
                      </m:r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hu-HU" sz="28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P</m:t>
                      </m:r>
                      <m:r>
                        <a:rPr lang="hu-HU" sz="28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:     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r>
                        <a:rPr lang="hu-HU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u-HU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A</m:t>
                              </m:r>
                            </m:sub>
                          </m:sSub>
                        </m:num>
                        <m:den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</m:den>
                      </m:f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sSup>
                        <m:sSupPr>
                          <m:ctrlP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hu-HU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A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hu-HU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800"/>
                  </a:spcAft>
                </a:pPr>
                <a:r>
                  <a:rPr lang="hu-H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Két ismeretlen van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hu-H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hu-H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hu-H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hu-H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ezért két eltérő körülményt tekintve már megadható </a:t>
                </a:r>
                <a14:m>
                  <m:oMath xmlns:m="http://schemas.openxmlformats.org/officeDocument/2006/math">
                    <m:r>
                      <a:rPr lang="hu-HU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hu-H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hu-HU" sz="2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u-HU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hu-HU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u-HU" sz="2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hu-HU" sz="2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sz="2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hu-HU" sz="2800" b="0" i="0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A</m:t>
                                          </m:r>
                                          <m:r>
                                            <a:rPr lang="hu-HU" sz="2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,1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hu-HU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hu-HU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u-HU" sz="2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hu-HU" sz="2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sz="2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hu-HU" sz="2800" b="0" i="0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A</m:t>
                                          </m:r>
                                          <m:r>
                                            <a:rPr lang="hu-HU" sz="2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,2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  <m:r>
                            <a:rPr lang="hu-HU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</m:e>
                      </m:d>
                      <m:r>
                        <a:rPr lang="hu-HU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f>
                        <m:fPr>
                          <m:ctrlPr>
                            <a:rPr lang="hu-HU" sz="2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hu-HU" sz="2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hu-HU" sz="2800" b="0" i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A</m:t>
                                      </m:r>
                                      <m:r>
                                        <a:rPr lang="hu-HU" sz="2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hu-HU" sz="2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hu-HU" sz="2800" b="0" i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A</m:t>
                                      </m:r>
                                      <m:r>
                                        <a:rPr lang="hu-HU" sz="2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,2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hu-HU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hu-H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35280" cy="4525963"/>
              </a:xfrm>
              <a:blipFill rotWithShape="0">
                <a:blip r:embed="rId2"/>
                <a:stretch>
                  <a:fillRect l="-1301" t="-148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718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800" dirty="0" smtClean="0">
                <a:latin typeface="Arial" pitchFamily="34" charset="0"/>
                <a:cs typeface="Arial" pitchFamily="34" charset="0"/>
              </a:rPr>
              <a:t>Köszönöm a figyelmet!</a:t>
            </a:r>
            <a:endParaRPr lang="hu-HU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Rend meghatározása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hu-H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Több, ismeretlen részrendű </a:t>
                </a:r>
                <a:r>
                  <a:rPr lang="hu-HU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reaktáns</a:t>
                </a:r>
                <a:r>
                  <a:rPr lang="hu-H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esetén: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sz="28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</m:t>
                      </m:r>
                      <m:r>
                        <a:rPr lang="hu-HU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hu-HU" sz="28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B</m:t>
                      </m:r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hu-HU" sz="28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P</m:t>
                      </m:r>
                      <m:r>
                        <a:rPr lang="hu-HU" sz="28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:     </m:t>
                      </m:r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hu-H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sSup>
                        <m:sSupPr>
                          <m:ctrlPr>
                            <a:rPr lang="hu-H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hu-HU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A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u-HU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A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hu-HU" sz="28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B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u-HU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hu-HU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1200"/>
                  </a:spcBef>
                  <a:spcAft>
                    <a:spcPts val="1800"/>
                  </a:spcAft>
                </a:pPr>
                <a:r>
                  <a:rPr lang="hu-H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Itt már három ismeretlen van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hu-H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hu-H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hu-HU" sz="28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A</m:t>
                            </m:r>
                          </m:sub>
                        </m:sSub>
                        <m:r>
                          <a:rPr lang="hu-H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hu-HU" sz="28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B</m:t>
                            </m:r>
                          </m:sub>
                        </m:sSub>
                      </m:e>
                    </m:d>
                  </m:oMath>
                </a14:m>
                <a:endParaRPr lang="hu-HU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hu-HU" sz="2800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Első lépés</a:t>
                </a:r>
                <a:r>
                  <a:rPr lang="hu-H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csak </a:t>
                </a:r>
                <a:r>
                  <a:rPr lang="hu-H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egy</a:t>
                </a:r>
                <a:r>
                  <a:rPr lang="hu-H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hu-HU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reaktáns</a:t>
                </a:r>
                <a:r>
                  <a:rPr lang="hu-H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koncentrációja változik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hu-HU" sz="28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hu-HU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,1</m:t>
                            </m:r>
                          </m:sub>
                        </m:sSub>
                        <m: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≠</m:t>
                        </m:r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hu-HU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hu-H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,2</m:t>
                            </m:r>
                          </m:sub>
                        </m:sSub>
                        <m: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hu-HU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de</m:t>
                        </m:r>
                        <m: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hu-HU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B</m:t>
                            </m:r>
                            <m:r>
                              <a:rPr lang="hu-H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,1</m:t>
                            </m:r>
                          </m:sub>
                        </m:sSub>
                        <m:r>
                          <a:rPr lang="hu-H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hu-HU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B</m:t>
                            </m:r>
                            <m:r>
                              <a:rPr lang="hu-HU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,2</m:t>
                            </m:r>
                          </m:sub>
                        </m:sSub>
                      </m:e>
                    </m:d>
                  </m:oMath>
                </a14:m>
                <a:r>
                  <a:rPr lang="hu-H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hu-HU" sz="2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u-HU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u-HU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hu-HU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hu-HU" sz="28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A</m:t>
                                          </m:r>
                                          <m:r>
                                            <a:rPr lang="hu-HU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,1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hu-HU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hu-HU" sz="28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A</m:t>
                                      </m:r>
                                    </m:sub>
                                  </m:sSub>
                                </m:sup>
                              </m:sSup>
                              <m:sSup>
                                <m:sSup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u-HU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hu-HU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hu-HU" sz="28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B</m:t>
                                          </m:r>
                                          <m:r>
                                            <a:rPr lang="hu-HU" sz="2800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,1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hu-HU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hu-HU" sz="28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B</m:t>
                                      </m:r>
                                    </m:sub>
                                  </m:sSub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hu-HU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u-HU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hu-HU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hu-HU" sz="28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A</m:t>
                                          </m:r>
                                          <m:r>
                                            <a:rPr lang="hu-HU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,2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hu-HU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hu-HU" sz="28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A</m:t>
                                      </m:r>
                                    </m:sub>
                                  </m:sSub>
                                </m:sup>
                              </m:sSup>
                              <m:sSup>
                                <m:sSup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u-HU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hu-HU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hu-HU" sz="28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B</m:t>
                                          </m:r>
                                          <m:r>
                                            <a:rPr lang="hu-HU" sz="2800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,1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hu-HU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hu-HU" sz="28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B</m:t>
                                      </m:r>
                                    </m:sub>
                                  </m:sSub>
                                </m:sup>
                              </m:sSup>
                            </m:den>
                          </m:f>
                          <m:r>
                            <a:rPr lang="hu-HU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</m:e>
                      </m:d>
                      <m:r>
                        <a:rPr lang="hu-HU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hu-HU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hu-HU" sz="2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hu-HU" sz="2800" b="0" i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A</m:t>
                                      </m:r>
                                      <m:r>
                                        <a:rPr lang="hu-HU" sz="2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hu-HU" sz="2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hu-HU" sz="2800" b="0" i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A</m:t>
                                      </m:r>
                                      <m:r>
                                        <a:rPr lang="hu-HU" sz="2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,2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u-HU" sz="28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A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limLow>
                            <m:limLow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hu-HU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groupChrPr>
                                <m:e>
                                  <m:d>
                                    <m:dPr>
                                      <m:ctrlPr>
                                        <a:rPr lang="hu-HU" sz="28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hu-HU" sz="28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hu-HU" sz="2800" i="1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hu-HU" sz="2800" i="1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hu-HU" sz="280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B</m:t>
                                              </m:r>
                                              <m:r>
                                                <a:rPr lang="hu-HU" sz="2800" i="1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,1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hu-HU" sz="2800" i="1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hu-HU" sz="2800" i="1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hu-HU" sz="280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B</m:t>
                                              </m:r>
                                              <m:r>
                                                <a:rPr lang="hu-HU" sz="2800" i="1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,1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groupChr>
                            </m:e>
                            <m:lim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lim>
                          </m:limLow>
                        </m:e>
                        <m:sup>
                          <m:sSub>
                            <m:sSubPr>
                              <m:ctrlPr>
                                <a:rPr lang="hu-HU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u-HU" sz="28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hu-HU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u-H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hu-HU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-t</a:t>
                </a:r>
                <a:r>
                  <a:rPr lang="hu-H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így már meg is határozhatjuk</a:t>
                </a:r>
                <a:endParaRPr lang="hu-H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0">
                <a:blip r:embed="rId2"/>
                <a:stretch>
                  <a:fillRect l="-1333" t="-1324" b="-312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708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Rend meghatározása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</p:spPr>
            <p:txBody>
              <a:bodyPr>
                <a:normAutofit/>
              </a:bodyPr>
              <a:lstStyle/>
              <a:p>
                <a:r>
                  <a:rPr lang="hu-H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Tfh.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u-H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sub>
                    </m:sSub>
                    <m:r>
                      <a:rPr lang="hu-H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hu-H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-t kaptunk! (Lényeg, hogy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u-H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sz="2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hu-H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már ismert) </a:t>
                </a:r>
              </a:p>
              <a:p>
                <a:pPr>
                  <a:spcAft>
                    <a:spcPts val="2400"/>
                  </a:spcAft>
                </a:pPr>
                <a:r>
                  <a:rPr lang="hu-HU" sz="2800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Második lépés</a:t>
                </a:r>
                <a:r>
                  <a:rPr lang="hu-H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hu-HU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hu-HU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hu-HU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u-HU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hu-HU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hu-HU" sz="28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A</m:t>
                                          </m:r>
                                          <m:r>
                                            <a:rPr lang="hu-HU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,1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u-HU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hu-HU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hu-HU" sz="28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B</m:t>
                                          </m:r>
                                          <m:r>
                                            <a:rPr lang="hu-HU" sz="28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,1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hu-HU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hu-HU" sz="28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B</m:t>
                                      </m:r>
                                    </m:sub>
                                  </m:sSub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sz="2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hu-HU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hu-HU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u-HU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hu-HU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hu-HU" sz="28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A</m:t>
                                          </m:r>
                                          <m:r>
                                            <a:rPr lang="hu-HU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hu-HU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hu-HU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u-HU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hu-HU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hu-HU" sz="28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B</m:t>
                                          </m:r>
                                          <m:r>
                                            <a:rPr lang="hu-HU" sz="28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hu-HU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hu-HU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hu-HU" sz="28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B</m:t>
                                      </m:r>
                                    </m:sub>
                                  </m:sSub>
                                </m:sup>
                              </m:sSup>
                            </m:den>
                          </m:f>
                          <m:r>
                            <a:rPr lang="hu-HU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</m:e>
                      </m:d>
                      <m:r>
                        <a:rPr lang="hu-HU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f>
                        <m:fPr>
                          <m:ctrlPr>
                            <a:rPr lang="hu-HU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u-HU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hu-HU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hu-HU" sz="2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hu-HU" sz="28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8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hu-HU" sz="28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A</m:t>
                                      </m:r>
                                      <m:r>
                                        <a:rPr lang="hu-HU" sz="28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hu-HU" sz="28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8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hu-HU" sz="28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A</m:t>
                                      </m:r>
                                      <m:r>
                                        <a:rPr lang="hu-HU" sz="28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hu-HU" sz="2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hu-HU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2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hu-HU" sz="28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8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hu-HU" sz="28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B</m:t>
                                      </m:r>
                                      <m:r>
                                        <a:rPr lang="hu-HU" sz="28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hu-HU" sz="28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8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hu-HU" sz="280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B</m:t>
                                      </m:r>
                                      <m:r>
                                        <a:rPr lang="hu-HU" sz="28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hu-HU" sz="2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hu-HU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hu-HU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u-HU" sz="28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hu-HU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hu-H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Így már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u-HU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sz="2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</m:t>
                        </m:r>
                      </m:sub>
                    </m:sSub>
                  </m:oMath>
                </a14:m>
                <a:r>
                  <a:rPr lang="hu-HU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számítható </a:t>
                </a:r>
              </a:p>
              <a:p>
                <a:pPr>
                  <a:spcBef>
                    <a:spcPts val="1800"/>
                  </a:spcBef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u-H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hu-H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</m:d>
                    <m:r>
                      <a:rPr lang="hu-H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hu-H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hu-HU" sz="28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dm</m:t>
                            </m:r>
                          </m:e>
                          <m:sup>
                            <m:r>
                              <a:rPr lang="hu-HU" sz="28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d>
                              <m:dPr>
                                <m:ctrlPr>
                                  <a:rPr lang="hu-HU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hu-HU" sz="2800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hu-HU" sz="28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mol</m:t>
                            </m:r>
                          </m:e>
                          <m:sup>
                            <m:d>
                              <m:dPr>
                                <m:ctrlPr>
                                  <a:rPr lang="hu-HU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hu-HU" sz="2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  <m:r>
                          <a:rPr lang="hu-H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hu-HU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den>
                    </m:f>
                    <m:r>
                      <a:rPr lang="hu-H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hu-H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hu-HU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  <m:sup>
                        <m:r>
                          <a:rPr lang="hu-HU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hu-HU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sup>
                    </m:sSup>
                    <m:sSup>
                      <m:sSupPr>
                        <m:ctrlPr>
                          <a:rPr lang="hu-H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hu-HU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e>
                      <m:sup>
                        <m:r>
                          <a:rPr lang="hu-HU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endParaRPr lang="hu-H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  <a:blipFill rotWithShape="0">
                <a:blip r:embed="rId2"/>
                <a:stretch>
                  <a:fillRect l="-1333" t="-136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634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Rend meghatározása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396752"/>
              </a:xfrm>
            </p:spPr>
            <p:txBody>
              <a:bodyPr>
                <a:normAutofit/>
              </a:bodyPr>
              <a:lstStyle/>
              <a:p>
                <a:r>
                  <a:rPr lang="hu-H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 Feladat</a:t>
                </a:r>
              </a:p>
              <a:p>
                <a:pPr marL="0" indent="0" algn="just">
                  <a:buNone/>
                </a:pPr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Határozzuk meg az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hu-H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+2 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P</m:t>
                    </m:r>
                  </m:oMath>
                </a14:m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reakció </a:t>
                </a:r>
                <a:r>
                  <a:rPr lang="hu-HU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reaktánsaira</a:t>
                </a:r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vonatkozó részrendeket, a következő adatok ismeretében:</a:t>
                </a:r>
              </a:p>
              <a:p>
                <a:pPr marL="0" indent="0" algn="just">
                  <a:buNone/>
                </a:pPr>
                <a:endParaRPr lang="hu-H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396752"/>
              </a:xfrm>
              <a:blipFill rotWithShape="0">
                <a:blip r:embed="rId2"/>
                <a:stretch>
                  <a:fillRect l="-1333" t="-4803" r="-1111" b="-480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306689"/>
              </p:ext>
            </p:extLst>
          </p:nvPr>
        </p:nvGraphicFramePr>
        <p:xfrm>
          <a:off x="251520" y="3068960"/>
          <a:ext cx="8568953" cy="2304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192"/>
                <a:gridCol w="1656184"/>
                <a:gridCol w="1656184"/>
                <a:gridCol w="1656184"/>
                <a:gridCol w="1872209"/>
              </a:tblGrid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[A] / (mol dm</a:t>
                      </a:r>
                      <a:r>
                        <a:rPr lang="hu-HU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hu-H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[B] / (mol dm</a:t>
                      </a:r>
                      <a:r>
                        <a:rPr lang="hu-HU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[C] / (mol dm</a:t>
                      </a:r>
                      <a:r>
                        <a:rPr lang="hu-HU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[P] / (mol dm</a:t>
                      </a:r>
                      <a:r>
                        <a:rPr lang="hu-HU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hu-HU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(</a:t>
                      </a:r>
                      <a:r>
                        <a:rPr lang="hu-HU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µmol</a:t>
                      </a:r>
                      <a:r>
                        <a:rPr lang="hu-HU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dm</a:t>
                      </a:r>
                      <a:r>
                        <a:rPr lang="hu-HU" i="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hu-HU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</a:t>
                      </a:r>
                      <a:r>
                        <a:rPr lang="hu-HU" i="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hu-HU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hu-H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hu-H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2048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hu-H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8192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2352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512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457200" y="5589240"/>
            <a:ext cx="69227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Mekkora a reakció sebességi együtthatója?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5738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Rend meghatározása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9022" y="1417639"/>
            <a:ext cx="8229600" cy="1363290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Feladat</a:t>
            </a:r>
          </a:p>
          <a:p>
            <a:pPr marL="0" indent="0">
              <a:buNone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Keressünk két olyan sort, melyek között csak egy anyag koncentrációjában van különbség! </a:t>
            </a:r>
          </a:p>
          <a:p>
            <a:pPr marL="0" indent="0" algn="just">
              <a:buNone/>
            </a:pP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333738"/>
              </p:ext>
            </p:extLst>
          </p:nvPr>
        </p:nvGraphicFramePr>
        <p:xfrm>
          <a:off x="323528" y="2852936"/>
          <a:ext cx="8568953" cy="2304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192"/>
                <a:gridCol w="1656184"/>
                <a:gridCol w="1656184"/>
                <a:gridCol w="1656184"/>
                <a:gridCol w="1872209"/>
              </a:tblGrid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[A] / (mol dm</a:t>
                      </a:r>
                      <a:r>
                        <a:rPr lang="hu-HU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hu-H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[B] / (mol dm</a:t>
                      </a:r>
                      <a:r>
                        <a:rPr lang="hu-HU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[C] / (mol dm</a:t>
                      </a:r>
                      <a:r>
                        <a:rPr lang="hu-HU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[P] / (mol dm</a:t>
                      </a:r>
                      <a:r>
                        <a:rPr lang="hu-HU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hu-HU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(</a:t>
                      </a:r>
                      <a:r>
                        <a:rPr lang="hu-HU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µmol</a:t>
                      </a:r>
                      <a:r>
                        <a:rPr lang="hu-HU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dm</a:t>
                      </a:r>
                      <a:r>
                        <a:rPr lang="hu-HU" i="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hu-HU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</a:t>
                      </a:r>
                      <a:r>
                        <a:rPr lang="hu-HU" i="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hu-HU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hu-H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hu-H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2048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hu-H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8192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2352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512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323528" y="3284984"/>
            <a:ext cx="856895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357720" y="4680012"/>
            <a:ext cx="856895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/>
              <p:cNvSpPr txBox="1"/>
              <p:nvPr/>
            </p:nvSpPr>
            <p:spPr>
              <a:xfrm>
                <a:off x="457200" y="5445224"/>
                <a:ext cx="5698976" cy="965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hu-HU" sz="2400" b="0" i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B</m:t>
                                      </m:r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hu-HU" sz="2400" b="0" i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B</m:t>
                                      </m:r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,4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</m:t>
                              </m:r>
                            </m:sub>
                          </m:sSub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2048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512</m:t>
                          </m:r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   </m:t>
                      </m:r>
                      <m:sSup>
                        <m:s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0,8</m:t>
                                  </m:r>
                                </m:num>
                                <m:den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0,4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</m:t>
                              </m:r>
                            </m:sub>
                          </m:sSub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  <m:sup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</m:t>
                              </m:r>
                            </m:sub>
                          </m:sSub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=4</m:t>
                      </m:r>
                    </m:oMath>
                  </m:oMathPara>
                </a14:m>
                <a:endParaRPr lang="hu-H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Szövegdoboz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445224"/>
                <a:ext cx="5698976" cy="96507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églalap 7"/>
              <p:cNvSpPr/>
              <p:nvPr/>
            </p:nvSpPr>
            <p:spPr>
              <a:xfrm>
                <a:off x="6804248" y="5589240"/>
                <a:ext cx="1440160" cy="64807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hu-HU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B</m:t>
                          </m:r>
                        </m:sub>
                      </m:sSub>
                      <m:r>
                        <a:rPr lang="hu-HU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églalap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5589240"/>
                <a:ext cx="1440160" cy="64807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202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Rend meghatározása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59022" y="1417639"/>
                <a:ext cx="8229600" cy="1363290"/>
              </a:xfrm>
            </p:spPr>
            <p:txBody>
              <a:bodyPr>
                <a:normAutofit/>
              </a:bodyPr>
              <a:lstStyle/>
              <a:p>
                <a:r>
                  <a:rPr lang="hu-H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 Feladat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hu-HU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u-HU" sz="24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</m:t>
                        </m:r>
                      </m:sub>
                    </m:sSub>
                  </m:oMath>
                </a14:m>
                <a:r>
                  <a:rPr lang="hu-HU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-t</a:t>
                </a:r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már ismerjük, ezért olyan sorokat kell keresni, ahol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hu-HU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2400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d>
                  </m:oMath>
                </a14:m>
                <a:r>
                  <a:rPr lang="hu-H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és még egy másik koncentráció változik</a:t>
                </a:r>
              </a:p>
              <a:p>
                <a:pPr marL="0" indent="0" algn="just">
                  <a:buNone/>
                </a:pPr>
                <a:endParaRPr lang="hu-H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9022" y="1417639"/>
                <a:ext cx="8229600" cy="1363290"/>
              </a:xfrm>
              <a:blipFill rotWithShape="0">
                <a:blip r:embed="rId2"/>
                <a:stretch>
                  <a:fillRect l="-1333" t="-4933" b="-807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323528" y="2852936"/>
          <a:ext cx="8568953" cy="2304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192"/>
                <a:gridCol w="1656184"/>
                <a:gridCol w="1656184"/>
                <a:gridCol w="1656184"/>
                <a:gridCol w="1872209"/>
              </a:tblGrid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[A] / (mol dm</a:t>
                      </a:r>
                      <a:r>
                        <a:rPr lang="hu-HU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hu-H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[B] / (mol dm</a:t>
                      </a:r>
                      <a:r>
                        <a:rPr lang="hu-HU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[C] / (mol dm</a:t>
                      </a:r>
                      <a:r>
                        <a:rPr lang="hu-HU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[P] / (mol dm</a:t>
                      </a:r>
                      <a:r>
                        <a:rPr lang="hu-HU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hu-H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hu-HU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(</a:t>
                      </a:r>
                      <a:r>
                        <a:rPr lang="hu-HU" i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µmol</a:t>
                      </a:r>
                      <a:r>
                        <a:rPr lang="hu-HU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dm</a:t>
                      </a:r>
                      <a:r>
                        <a:rPr lang="hu-HU" i="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hu-HU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</a:t>
                      </a:r>
                      <a:r>
                        <a:rPr lang="hu-HU" i="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hu-HU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hu-H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hu-H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2048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hu-H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8192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2352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512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323528" y="3284984"/>
            <a:ext cx="856895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323528" y="3789039"/>
            <a:ext cx="8568952" cy="4320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/>
              <p:cNvSpPr txBox="1"/>
              <p:nvPr/>
            </p:nvSpPr>
            <p:spPr>
              <a:xfrm>
                <a:off x="457200" y="5445224"/>
                <a:ext cx="8419934" cy="1038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hu-HU" sz="2400" b="0" i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B</m:t>
                                      </m:r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,2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hu-HU" sz="2400" b="0" i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B</m:t>
                                      </m:r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hu-HU" sz="2400" b="0" i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A</m:t>
                                      </m:r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,2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hu-HU" sz="2400" b="0" i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A</m:t>
                                      </m:r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A</m:t>
                              </m:r>
                            </m:sub>
                          </m:sSub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8192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2048</m:t>
                          </m:r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   </m:t>
                      </m:r>
                      <m:sSup>
                        <m:s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1,6</m:t>
                                      </m:r>
                                    </m:num>
                                    <m:den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0,8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0,2</m:t>
                                  </m:r>
                                </m:num>
                                <m:den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0,5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A</m:t>
                              </m:r>
                            </m:sub>
                          </m:sSub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=4</m:t>
                      </m:r>
                    </m:oMath>
                  </m:oMathPara>
                </a14:m>
                <a:endParaRPr lang="hu-H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Szövegdoboz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445224"/>
                <a:ext cx="8419934" cy="10380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35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Rend meghatározása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/>
              <p:cNvSpPr txBox="1"/>
              <p:nvPr/>
            </p:nvSpPr>
            <p:spPr>
              <a:xfrm>
                <a:off x="457200" y="1988840"/>
                <a:ext cx="8419934" cy="3130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hu-HU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 Feladat</a:t>
                </a:r>
                <a:endParaRPr lang="hu-HU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30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hu-HU" sz="2400" b="0" i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B</m:t>
                                      </m:r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,2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hu-HU" sz="2400" b="0" i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B</m:t>
                                      </m:r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hu-HU" sz="2400" b="0" i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A</m:t>
                                      </m:r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,2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hu-HU" sz="2400" b="0" i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A</m:t>
                                      </m:r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,1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A</m:t>
                              </m:r>
                            </m:sub>
                          </m:sSub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8192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2048</m:t>
                          </m:r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   </m:t>
                      </m:r>
                      <m:sSup>
                        <m:s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1,6</m:t>
                                      </m:r>
                                    </m:num>
                                    <m:den>
                                      <m:r>
                                        <a:rPr lang="hu-HU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0,8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0,2</m:t>
                                  </m:r>
                                </m:num>
                                <m:den>
                                  <m:r>
                                    <a:rPr lang="hu-H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0,5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A</m:t>
                              </m:r>
                            </m:sub>
                          </m:sSub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=4</m:t>
                      </m:r>
                    </m:oMath>
                  </m:oMathPara>
                </a14:m>
                <a:endParaRPr lang="hu-HU" sz="2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spcBef>
                    <a:spcPts val="2400"/>
                  </a:spcBef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0,4</m:t>
                          </m:r>
                        </m:e>
                        <m:sup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A</m:t>
                              </m:r>
                            </m:sub>
                          </m:sSub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</m:t>
                      </m:r>
                    </m:oMath>
                  </m:oMathPara>
                </a14:m>
                <a:endParaRPr lang="hu-HU" sz="24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0,4</m:t>
                          </m:r>
                        </m:e>
                        <m:sup>
                          <m:sSub>
                            <m:sSubPr>
                              <m:ctrlP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A</m:t>
                              </m:r>
                            </m:sub>
                          </m:sSub>
                        </m:sup>
                      </m:sSup>
                      <m:r>
                        <a:rPr lang="hu-H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</m:t>
                      </m:r>
                    </m:oMath>
                  </m:oMathPara>
                </a14:m>
                <a:endParaRPr lang="hu-H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Szövegdoboz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88840"/>
                <a:ext cx="8419934" cy="3130922"/>
              </a:xfrm>
              <a:prstGeom prst="rect">
                <a:avLst/>
              </a:prstGeom>
              <a:blipFill rotWithShape="0">
                <a:blip r:embed="rId2"/>
                <a:stretch>
                  <a:fillRect l="-1303" t="-194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églalap 4"/>
              <p:cNvSpPr/>
              <p:nvPr/>
            </p:nvSpPr>
            <p:spPr>
              <a:xfrm>
                <a:off x="3947087" y="5366928"/>
                <a:ext cx="1440160" cy="64807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hu-HU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A</m:t>
                          </m:r>
                        </m:sub>
                      </m:sSub>
                      <m:r>
                        <a:rPr lang="hu-HU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hu-HU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hu-H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églalap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087" y="5366928"/>
                <a:ext cx="1440160" cy="64807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77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724</Words>
  <Application>Microsoft Office PowerPoint</Application>
  <PresentationFormat>Diavetítés a képernyőre (4:3 oldalarány)</PresentationFormat>
  <Paragraphs>317</Paragraphs>
  <Slides>30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5" baseType="lpstr">
      <vt:lpstr>Arial</vt:lpstr>
      <vt:lpstr>Calibri</vt:lpstr>
      <vt:lpstr>Cambria Math</vt:lpstr>
      <vt:lpstr>Times New Roman</vt:lpstr>
      <vt:lpstr>Office-téma</vt:lpstr>
      <vt:lpstr>Fizikai kémia 2 – Reakciókinetika </vt:lpstr>
      <vt:lpstr>Reakciórendek</vt:lpstr>
      <vt:lpstr>Rend meghatározása</vt:lpstr>
      <vt:lpstr>Rend meghatározása</vt:lpstr>
      <vt:lpstr>Rend meghatározása</vt:lpstr>
      <vt:lpstr>Rend meghatározása</vt:lpstr>
      <vt:lpstr>Rend meghatározása</vt:lpstr>
      <vt:lpstr>Rend meghatározása</vt:lpstr>
      <vt:lpstr>Rend meghatározása</vt:lpstr>
      <vt:lpstr>Rend meghatározása</vt:lpstr>
      <vt:lpstr>Rend meghatározása</vt:lpstr>
      <vt:lpstr>Rend meghatározása</vt:lpstr>
      <vt:lpstr>Összetett reakciók</vt:lpstr>
      <vt:lpstr>Összetett reakciók</vt:lpstr>
      <vt:lpstr>Összetett reakciók</vt:lpstr>
      <vt:lpstr>Összetett reakciók</vt:lpstr>
      <vt:lpstr>Kvázistacionaritás</vt:lpstr>
      <vt:lpstr>Összetett reakciók</vt:lpstr>
      <vt:lpstr>Összetett reakciók</vt:lpstr>
      <vt:lpstr>Összetett reakciók</vt:lpstr>
      <vt:lpstr>Összetett reakciók</vt:lpstr>
      <vt:lpstr>Összetett reakciók</vt:lpstr>
      <vt:lpstr>Összetett reakciók</vt:lpstr>
      <vt:lpstr>Összetett reakciók</vt:lpstr>
      <vt:lpstr>Összetett reakciók</vt:lpstr>
      <vt:lpstr>Sebességi együttható hőmérsékletfüggése</vt:lpstr>
      <vt:lpstr>Sebességi együttható hőmérsékletfüggése</vt:lpstr>
      <vt:lpstr>Sebességi együttható hőmérsékletfüggése</vt:lpstr>
      <vt:lpstr>Házi dolgozat Reakciókinetikai adatsor kiértékelése</vt:lpstr>
      <vt:lpstr>Köszönöm a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Fizikai kémia 2 – Reakciókinetika</dc:title>
  <dc:creator>Samu Viktor</dc:creator>
  <cp:lastModifiedBy>Acer</cp:lastModifiedBy>
  <cp:revision>173</cp:revision>
  <dcterms:created xsi:type="dcterms:W3CDTF">2016-09-15T19:29:25Z</dcterms:created>
  <dcterms:modified xsi:type="dcterms:W3CDTF">2017-09-29T14:19:32Z</dcterms:modified>
</cp:coreProperties>
</file>