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92" r:id="rId4"/>
    <p:sldId id="291" r:id="rId5"/>
    <p:sldId id="293" r:id="rId6"/>
    <p:sldId id="296" r:id="rId7"/>
    <p:sldId id="294" r:id="rId8"/>
    <p:sldId id="295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290" r:id="rId2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éma alapján készült stílus 1 – 1. jelölőszín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4B5CDC-FA26-4CCF-9347-BF46EC5C163F}" type="datetimeFigureOut">
              <a:rPr lang="hu-HU" smtClean="0"/>
              <a:pPr/>
              <a:t>2017.09.22.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A4865C-F80F-4AA2-AF90-CC050BA31877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9.png"/><Relationship Id="rId4" Type="http://schemas.openxmlformats.org/officeDocument/2006/relationships/image" Target="../media/image1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png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535596" y="393182"/>
            <a:ext cx="8424936" cy="1470025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Fizikai kémia 2 – Reakciókinetika 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47664" y="1673578"/>
            <a:ext cx="6400800" cy="1752600"/>
          </a:xfrm>
        </p:spPr>
        <p:txBody>
          <a:bodyPr/>
          <a:lstStyle/>
          <a:p>
            <a:r>
              <a:rPr lang="hu-HU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Számolási gyakorlat</a:t>
            </a:r>
            <a:endParaRPr lang="hu-HU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1972304" y="2875078"/>
            <a:ext cx="55515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4400" dirty="0" smtClean="0">
                <a:latin typeface="Arial" pitchFamily="34" charset="0"/>
                <a:ea typeface="+mj-ea"/>
                <a:cs typeface="Arial" pitchFamily="34" charset="0"/>
              </a:rPr>
              <a:t>Egészrendű kinetikák</a:t>
            </a:r>
            <a:endParaRPr lang="hu-HU" sz="4400" dirty="0"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Téglalap 5"/>
          <p:cNvSpPr/>
          <p:nvPr/>
        </p:nvSpPr>
        <p:spPr>
          <a:xfrm>
            <a:off x="3596947" y="4145661"/>
            <a:ext cx="23022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u-HU" sz="3200" dirty="0" smtClean="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rPr>
              <a:t>2. gyakorlat</a:t>
            </a:r>
            <a:endParaRPr lang="hu-HU" sz="3200" dirty="0">
              <a:solidFill>
                <a:schemeClr val="tx1">
                  <a:tint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Feladat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Az ecetsav 1000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°C-on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a következő egyenlet szerint bomlik: 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COOH →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CO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Számítsuk ki a reakció sebességi együtthatóját, ha a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kezdetben csak ecetsavat tartalmazó 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zárt tartályban a nyomás 0,0127 s alatt másfélszeresére növekedett!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(Tételezzük fel, hogy a hőmérséklet állandó, és a sebességi együttható nem változik a körülményekkel!)</a:t>
            </a:r>
          </a:p>
        </p:txBody>
      </p:sp>
    </p:spTree>
    <p:extLst>
      <p:ext uri="{BB962C8B-B14F-4D97-AF65-F5344CB8AC3E}">
        <p14:creationId xmlns:p14="http://schemas.microsoft.com/office/powerpoint/2010/main" val="279459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153243"/>
          </a:xfrm>
        </p:spPr>
        <p:txBody>
          <a:bodyPr/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2. Feladat</a:t>
            </a:r>
          </a:p>
          <a:p>
            <a:pPr marL="0" indent="0" algn="just">
              <a:spcBef>
                <a:spcPts val="1200"/>
              </a:spcBef>
              <a:spcAft>
                <a:spcPts val="1800"/>
              </a:spcAft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Tegyük fel, hogy kiindulásban volt 1 mol ecetsav!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COOH →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CO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endParaRPr lang="hu-H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2718631"/>
              </p:ext>
            </p:extLst>
          </p:nvPr>
        </p:nvGraphicFramePr>
        <p:xfrm>
          <a:off x="2771800" y="3356992"/>
          <a:ext cx="3888432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/>
                <a:gridCol w="864096"/>
                <a:gridCol w="936104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7572837"/>
              </p:ext>
            </p:extLst>
          </p:nvPr>
        </p:nvGraphicFramePr>
        <p:xfrm>
          <a:off x="2771800" y="3861048"/>
          <a:ext cx="3888432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/>
                <a:gridCol w="864096"/>
                <a:gridCol w="936104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- 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ábláza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3179873"/>
              </p:ext>
            </p:extLst>
          </p:nvPr>
        </p:nvGraphicFramePr>
        <p:xfrm>
          <a:off x="2771800" y="4365104"/>
          <a:ext cx="3888432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8232"/>
                <a:gridCol w="864096"/>
                <a:gridCol w="936104"/>
              </a:tblGrid>
              <a:tr h="298832"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1 - 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2400" dirty="0" smtClean="0"/>
                        <a:t>x</a:t>
                      </a:r>
                      <a:endParaRPr lang="hu-HU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Egyenes összekötő 12"/>
          <p:cNvCxnSpPr/>
          <p:nvPr/>
        </p:nvCxnSpPr>
        <p:spPr>
          <a:xfrm>
            <a:off x="2771800" y="4365104"/>
            <a:ext cx="39604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Szövegdoboz 13"/>
              <p:cNvSpPr txBox="1"/>
              <p:nvPr/>
            </p:nvSpPr>
            <p:spPr>
              <a:xfrm>
                <a:off x="6948264" y="4384111"/>
                <a:ext cx="132247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=1+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</m:oMath>
                  </m:oMathPara>
                </a14:m>
                <a:endParaRPr lang="hu-HU" sz="2400" dirty="0"/>
              </a:p>
            </p:txBody>
          </p:sp>
        </mc:Choice>
        <mc:Fallback xmlns="">
          <p:sp>
            <p:nvSpPr>
              <p:cNvPr id="14" name="Szövegdoboz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48264" y="4384111"/>
                <a:ext cx="1322478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5069" r="-2304" b="-6557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Szövegdoboz 15"/>
              <p:cNvSpPr txBox="1"/>
              <p:nvPr/>
            </p:nvSpPr>
            <p:spPr>
              <a:xfrm>
                <a:off x="702162" y="5157192"/>
                <a:ext cx="6522555" cy="14435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</a:rPr>
                        <m:t>=1,5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x</m:t>
                      </m:r>
                      <m:r>
                        <a:rPr lang="hu-HU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=0,5</m:t>
                      </m:r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800"/>
                  </a:spcBef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Ez tehát éppen a felezési idő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1/2</m:t>
                            </m:r>
                          </m:sub>
                        </m:s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=0,0127 </m:t>
                        </m:r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s</m:t>
                        </m:r>
                      </m:e>
                    </m:d>
                  </m:oMath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Szövegdoboz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62" y="5157192"/>
                <a:ext cx="6522555" cy="1443537"/>
              </a:xfrm>
              <a:prstGeom prst="rect">
                <a:avLst/>
              </a:prstGeom>
              <a:blipFill rotWithShape="0">
                <a:blip r:embed="rId3"/>
                <a:stretch>
                  <a:fillRect l="-1402" b="-632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25129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319336"/>
                <a:ext cx="8229600" cy="4525963"/>
              </a:xfrm>
            </p:spPr>
            <p:txBody>
              <a:bodyPr/>
              <a:lstStyle/>
              <a:p>
                <a:pPr marL="0" indent="0">
                  <a:spcBef>
                    <a:spcPts val="3600"/>
                  </a:spcBef>
                  <a:spcAft>
                    <a:spcPts val="54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b>
                          </m:sSub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0,6931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0,0127 </m:t>
                          </m:r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hu-HU" b="0" dirty="0" smtClean="0"/>
              </a:p>
              <a:p>
                <a:pPr marL="0" indent="0">
                  <a:spcBef>
                    <a:spcPts val="3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=54,58 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u-HU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319336"/>
                <a:ext cx="8229600" cy="4525963"/>
              </a:xfr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3131840" y="4005064"/>
            <a:ext cx="280831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5235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Másodrendű kinetika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3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hu-HU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=2</m:t>
                        </m:r>
                      </m:e>
                    </m:d>
                  </m:oMath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Reakcióegyenlet: A + B → </a:t>
                </a: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P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egyenlet: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i="1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sz="2800" i="1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Kezdeti feltétel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>
                  <a:spcBef>
                    <a:spcPts val="12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Azonos kiindulási koncentrációk:</a:t>
                </a:r>
              </a:p>
              <a:p>
                <a:pPr marL="457200" lvl="1" indent="0">
                  <a:spcBef>
                    <a:spcPts val="0"/>
                  </a:spcBef>
                  <a:spcAft>
                    <a:spcPts val="2400"/>
                  </a:spcAft>
                  <a:buNone/>
                </a:pPr>
                <a:r>
                  <a:rPr lang="hu-HU" b="0" dirty="0" smtClean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  <m:d>
                      <m:d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,0</m:t>
                        </m:r>
                      </m:sub>
                    </m:sSub>
                  </m:oMath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lvl="1"/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Különböző kiindulási koncentrációk:</a:t>
                </a:r>
              </a:p>
              <a:p>
                <a:pPr marL="457200" lvl="1" indent="0">
                  <a:buNone/>
                </a:pPr>
                <a:r>
                  <a:rPr lang="hu-HU" dirty="0" smtClean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A</m:t>
                        </m:r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,0</m:t>
                        </m:r>
                      </m:sub>
                    </m:sSub>
                  </m:oMath>
                </a14:m>
                <a:r>
                  <a:rPr lang="hu-HU" i="1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és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  <m:d>
                      <m:dPr>
                        <m:ctrlP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e>
                    </m:d>
                    <m:r>
                      <a:rPr lang="hu-HU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  <m:r>
                          <a:rPr lang="hu-HU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,0</m:t>
                        </m:r>
                      </m:sub>
                    </m:sSub>
                  </m:oMath>
                </a14:m>
                <a:endParaRPr lang="hu-HU" i="1" dirty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111" t="-3100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379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Integrálva:</a:t>
            </a:r>
          </a:p>
          <a:p>
            <a:pPr lvl="1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Azonos kiindulási koncentrációk:</a:t>
            </a:r>
          </a:p>
          <a:p>
            <a:pPr lvl="1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hu-H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Különböző kiindulási koncentrációk: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3491778"/>
              </p:ext>
            </p:extLst>
          </p:nvPr>
        </p:nvGraphicFramePr>
        <p:xfrm>
          <a:off x="5076056" y="2924944"/>
          <a:ext cx="2491547" cy="10766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3" imgW="1028520" imgH="444240" progId="Equation.3">
                  <p:embed/>
                </p:oleObj>
              </mc:Choice>
              <mc:Fallback>
                <p:oleObj name="Equation" r:id="rId3" imgW="1028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2924944"/>
                        <a:ext cx="2491547" cy="107669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2353503"/>
              </p:ext>
            </p:extLst>
          </p:nvPr>
        </p:nvGraphicFramePr>
        <p:xfrm>
          <a:off x="1572877" y="2924944"/>
          <a:ext cx="2407010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5" imgW="1091880" imgH="457200" progId="Equation.3">
                  <p:embed/>
                </p:oleObj>
              </mc:Choice>
              <mc:Fallback>
                <p:oleObj name="Equation" r:id="rId5" imgW="109188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2877" y="2924944"/>
                        <a:ext cx="2407010" cy="10081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6916046"/>
              </p:ext>
            </p:extLst>
          </p:nvPr>
        </p:nvGraphicFramePr>
        <p:xfrm>
          <a:off x="1793875" y="4941888"/>
          <a:ext cx="3760788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7" imgW="1612800" imgH="507960" progId="Equation.3">
                  <p:embed/>
                </p:oleObj>
              </mc:Choice>
              <mc:Fallback>
                <p:oleObj name="Equation" r:id="rId7" imgW="1612800" imgH="507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3875" y="4941888"/>
                        <a:ext cx="3760788" cy="11858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églalap 6"/>
          <p:cNvSpPr/>
          <p:nvPr/>
        </p:nvSpPr>
        <p:spPr>
          <a:xfrm>
            <a:off x="4788024" y="2780928"/>
            <a:ext cx="3024336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415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Felezési idő</a:t>
            </a:r>
            <a:endParaRPr lang="hu-HU" dirty="0"/>
          </a:p>
        </p:txBody>
      </p:sp>
      <p:graphicFrame>
        <p:nvGraphicFramePr>
          <p:cNvPr id="4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6876801"/>
              </p:ext>
            </p:extLst>
          </p:nvPr>
        </p:nvGraphicFramePr>
        <p:xfrm>
          <a:off x="971599" y="1589988"/>
          <a:ext cx="2666353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2" name="Equation" r:id="rId3" imgW="1028520" imgH="444240" progId="Equation.3">
                  <p:embed/>
                </p:oleObj>
              </mc:Choice>
              <mc:Fallback>
                <p:oleObj name="Equation" r:id="rId3" imgW="1028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1599" y="1589988"/>
                        <a:ext cx="2666353" cy="1152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5408588"/>
              </p:ext>
            </p:extLst>
          </p:nvPr>
        </p:nvGraphicFramePr>
        <p:xfrm>
          <a:off x="4860031" y="1591179"/>
          <a:ext cx="2832100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3" name="Equation" r:id="rId5" imgW="1091880" imgH="444240" progId="Equation.3">
                  <p:embed/>
                </p:oleObj>
              </mc:Choice>
              <mc:Fallback>
                <p:oleObj name="Equation" r:id="rId5" imgW="10918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031" y="1591179"/>
                        <a:ext cx="2832100" cy="11509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Egyenes összekötő nyíllal 6"/>
          <p:cNvCxnSpPr/>
          <p:nvPr/>
        </p:nvCxnSpPr>
        <p:spPr>
          <a:xfrm>
            <a:off x="3995935" y="2166052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791309" y="3058482"/>
                <a:ext cx="2880320" cy="10075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,0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hu-HU" sz="1600" dirty="0"/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309" y="3058482"/>
                <a:ext cx="2880320" cy="10075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églalap 8"/>
          <p:cNvSpPr/>
          <p:nvPr/>
        </p:nvSpPr>
        <p:spPr>
          <a:xfrm>
            <a:off x="1042309" y="2914466"/>
            <a:ext cx="2522337" cy="13681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923115" y="4634496"/>
            <a:ext cx="5825634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 felezési idő:</a:t>
            </a:r>
          </a:p>
          <a:p>
            <a:pPr lvl="1"/>
            <a:r>
              <a:rPr lang="hu-HU" sz="2800" dirty="0">
                <a:latin typeface="Arial" panose="020B0604020202020204" pitchFamily="34" charset="0"/>
                <a:cs typeface="Arial" panose="020B0604020202020204" pitchFamily="34" charset="0"/>
              </a:rPr>
              <a:t>–</a:t>
            </a: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Függ a kezdeti koncentrációtól</a:t>
            </a:r>
          </a:p>
          <a:p>
            <a:pPr lvl="1"/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Időben nem állandó</a:t>
            </a:r>
          </a:p>
          <a:p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919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3. Feladat: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Szerves laboron metil-acetát lúgos hidrolízisét végezzük, amely jó közelítéssel másodrendű kinetika szerint játszódik le:</a:t>
            </a:r>
          </a:p>
          <a:p>
            <a:pPr marL="0" indent="0" algn="ctr">
              <a:spcBef>
                <a:spcPts val="0"/>
              </a:spcBef>
              <a:spcAft>
                <a:spcPts val="1800"/>
              </a:spcAft>
              <a:buNone/>
            </a:pPr>
            <a:r>
              <a:rPr lang="hu-H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OH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→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COO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+ CH</a:t>
            </a:r>
            <a:r>
              <a:rPr lang="hu-HU" sz="2400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OH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Mindkét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reaktáns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kezdeti koncentrációja 0,05 mol/dm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a sebességi együttható 0,599 dm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Mennyi időnk van elmenni a büfébe, ameddig lejátszódik a reakció?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(Tekintsük a reakciót lejátszódottnak, ha a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MeOAc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koncentrációja eléri a kezdeti érték 2%-át!)</a:t>
            </a:r>
          </a:p>
          <a:p>
            <a:pPr marL="0" indent="0">
              <a:buNone/>
            </a:pPr>
            <a:endParaRPr lang="hu-H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713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/>
          </a:p>
        </p:txBody>
      </p:sp>
      <p:graphicFrame>
        <p:nvGraphicFramePr>
          <p:cNvPr id="4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7494286"/>
              </p:ext>
            </p:extLst>
          </p:nvPr>
        </p:nvGraphicFramePr>
        <p:xfrm>
          <a:off x="717851" y="4665126"/>
          <a:ext cx="2666354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Equation" r:id="rId3" imgW="1028520" imgH="444240" progId="Equation.3">
                  <p:embed/>
                </p:oleObj>
              </mc:Choice>
              <mc:Fallback>
                <p:oleObj name="Equation" r:id="rId3" imgW="102852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851" y="4665126"/>
                        <a:ext cx="2666354" cy="115212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églalap 5"/>
          <p:cNvSpPr/>
          <p:nvPr/>
        </p:nvSpPr>
        <p:spPr>
          <a:xfrm>
            <a:off x="457200" y="1417638"/>
            <a:ext cx="8240908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3. Feladat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a) Mindkét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reaktáns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kezdeti koncentrációja 0,05 mol/dm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, a sebességi együttható 0,599 dm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Mennyi időnk van elmenni a büfébe, ameddig lejátszódik a reakció?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(Tekintsük a reakciót lejátszódottnak, ha a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MeOAc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koncentrációja eléri a kezdeti érték 2%-át!)</a:t>
            </a:r>
          </a:p>
          <a:p>
            <a:pPr marL="342900" indent="-342900" algn="just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Azonos koncentrációk, használhatjuk az alábbi képletet:</a:t>
            </a:r>
          </a:p>
          <a:p>
            <a:pPr algn="just"/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3355605" y="4710949"/>
                <a:ext cx="4384747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</m:d>
                                </m:den>
                              </m:f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hu-HU" sz="2800" b="0" i="0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A</m:t>
                                      </m:r>
                                      <m:r>
                                        <a:rPr lang="hu-HU" sz="2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,0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5605" y="4710949"/>
                <a:ext cx="4384747" cy="10604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369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/>
          </a:p>
        </p:txBody>
      </p:sp>
      <p:sp>
        <p:nvSpPr>
          <p:cNvPr id="6" name="Téglalap 5"/>
          <p:cNvSpPr/>
          <p:nvPr/>
        </p:nvSpPr>
        <p:spPr>
          <a:xfrm>
            <a:off x="457200" y="1417638"/>
            <a:ext cx="82409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2800" b="1" dirty="0">
                <a:latin typeface="Arial" panose="020B0604020202020204" pitchFamily="34" charset="0"/>
                <a:cs typeface="Arial" panose="020B0604020202020204" pitchFamily="34" charset="0"/>
              </a:rPr>
              <a:t>3. Feladat</a:t>
            </a:r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zövegdoboz 6"/>
              <p:cNvSpPr txBox="1"/>
              <p:nvPr/>
            </p:nvSpPr>
            <p:spPr>
              <a:xfrm>
                <a:off x="683568" y="2420888"/>
                <a:ext cx="8014540" cy="2183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spcAft>
                    <a:spcPts val="5400"/>
                  </a:spcAft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type m:val="lin"/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0,05∙0,02</m:t>
                                  </m:r>
                                </m:den>
                              </m:f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hu-HU" sz="2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0,05</m:t>
                                  </m:r>
                                </m:den>
                              </m:f>
                            </m:e>
                          </m:d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0,599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=1636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hu-HU" sz="2800" b="0" dirty="0" smtClean="0">
                  <a:ea typeface="Cambria Math" panose="02040503050406030204" pitchFamily="18" charset="0"/>
                </a:endParaRPr>
              </a:p>
              <a:p>
                <a:pPr>
                  <a:spcBef>
                    <a:spcPts val="3000"/>
                  </a:spcBef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=27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</a:rPr>
                        <m:t>min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</a:rPr>
                        <m:t> 16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</a:rPr>
                        <m:t>s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7" name="Szövegdoboz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420888"/>
                <a:ext cx="8014540" cy="218386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églalap 4"/>
          <p:cNvSpPr/>
          <p:nvPr/>
        </p:nvSpPr>
        <p:spPr>
          <a:xfrm>
            <a:off x="3286682" y="4005064"/>
            <a:ext cx="2808312" cy="7200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8344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Másodrendű kinetika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églalap 5"/>
              <p:cNvSpPr/>
              <p:nvPr/>
            </p:nvSpPr>
            <p:spPr>
              <a:xfrm>
                <a:off x="457200" y="1417638"/>
                <a:ext cx="8240908" cy="30315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3. Feladat:</a:t>
                </a:r>
              </a:p>
              <a:p>
                <a:pPr algn="just">
                  <a:spcAft>
                    <a:spcPts val="1800"/>
                  </a:spcAft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b) Mennyivel növeljük a kezdeti koncentrációkat, ha</a:t>
                </a:r>
                <a:b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10 perccel korábban szeretnénk végezni, hogy elérjük a buszunkat?</a:t>
                </a: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240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=1636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−600 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=1036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2400"/>
                  </a:spcBef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Téglalap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17638"/>
                <a:ext cx="8240908" cy="3031599"/>
              </a:xfrm>
              <a:prstGeom prst="rect">
                <a:avLst/>
              </a:prstGeom>
              <a:blipFill rotWithShape="0">
                <a:blip r:embed="rId3"/>
                <a:stretch>
                  <a:fillRect l="-1479" t="-2213" r="-110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8" name="Object 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028824"/>
              </p:ext>
            </p:extLst>
          </p:nvPr>
        </p:nvGraphicFramePr>
        <p:xfrm>
          <a:off x="490538" y="4111624"/>
          <a:ext cx="4404716" cy="1117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Equation" r:id="rId4" imgW="1752480" imgH="444240" progId="Equation.3">
                  <p:embed/>
                </p:oleObj>
              </mc:Choice>
              <mc:Fallback>
                <p:oleObj name="Equation" r:id="rId4" imgW="175248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4111624"/>
                        <a:ext cx="4404716" cy="111757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3" name="Szövegdoboz 2"/>
              <p:cNvSpPr txBox="1"/>
              <p:nvPr/>
            </p:nvSpPr>
            <p:spPr>
              <a:xfrm>
                <a:off x="4708449" y="4059550"/>
                <a:ext cx="4176464" cy="10604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⟶</m:t>
                      </m:r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0,02</m:t>
                              </m:r>
                            </m:den>
                          </m:f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,0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𝑘𝑡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3" name="Szövegdoboz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449" y="4059550"/>
                <a:ext cx="4176464" cy="10604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66436" y="5445224"/>
                <a:ext cx="7223388" cy="95615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49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0,599∙1036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d</m:t>
                          </m:r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hu-HU" sz="2800" b="0" i="0" smtClean="0">
                          <a:latin typeface="Cambria Math" panose="02040503050406030204" pitchFamily="18" charset="0"/>
                        </a:rPr>
                        <m:t>=0,0790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mol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</a:rPr>
                            <m:t>d</m:t>
                          </m:r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436" y="5445224"/>
                <a:ext cx="7223388" cy="956159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églalap 8"/>
          <p:cNvSpPr/>
          <p:nvPr/>
        </p:nvSpPr>
        <p:spPr>
          <a:xfrm>
            <a:off x="5436096" y="5445224"/>
            <a:ext cx="2253728" cy="108012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845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1880" y="116632"/>
            <a:ext cx="8229600" cy="1143000"/>
          </a:xfrm>
        </p:spPr>
        <p:txBody>
          <a:bodyPr/>
          <a:lstStyle/>
          <a:p>
            <a:r>
              <a:rPr lang="hu-HU" dirty="0" smtClean="0">
                <a:latin typeface="Arial" pitchFamily="34" charset="0"/>
                <a:cs typeface="Arial" pitchFamily="34" charset="0"/>
              </a:rPr>
              <a:t>Reakciósebességi egyenlet</a:t>
            </a:r>
            <a:endParaRPr lang="hu-HU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61880" y="1259632"/>
                <a:ext cx="8229600" cy="5598368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Adott a következő kémiai reakció: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0=</m:t>
                      </m:r>
                      <m:nary>
                        <m:naryPr>
                          <m:chr m:val="∑"/>
                          <m:supHide m:val="on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𝑗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𝜈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𝑗</m:t>
                              </m:r>
                            </m:sub>
                          </m:sSub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𝐴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itchFamily="34" charset="0"/>
                                </a:rPr>
                                <m:t>𝑗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A reakciósebesség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  <m:t>𝑟</m:t>
                        </m:r>
                      </m:e>
                    </m:d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koncentrációfüggését leíró </a:t>
                </a: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egyenlet gyakran </a:t>
                </a:r>
                <a:r>
                  <a:rPr lang="hu-HU" sz="2400" dirty="0">
                    <a:latin typeface="Arial" pitchFamily="34" charset="0"/>
                    <a:cs typeface="Arial" pitchFamily="34" charset="0"/>
                  </a:rPr>
                  <a:t>felírható az alábbi alakban</a:t>
                </a: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𝑟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itchFamily="34" charset="0"/>
                        </a:rPr>
                        <m:t>𝑘</m:t>
                      </m:r>
                      <m:nary>
                        <m:naryPr>
                          <m:chr m:val="∏"/>
                          <m:supHide m:val="on"/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hu-HU" sz="2400" b="0" i="1" smtClean="0"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𝑗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itchFamily="34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itchFamily="34" charset="0"/>
                                        </a:rPr>
                                        <m:t>𝐴</m:t>
                                      </m:r>
                                    </m:e>
                                    <m:sub>
                                      <m:r>
                                        <a:rPr lang="hu-HU" sz="2400" b="0" i="1" smtClean="0">
                                          <a:latin typeface="Cambria Math" panose="02040503050406030204" pitchFamily="18" charset="0"/>
                                          <a:cs typeface="Arial" pitchFamily="34" charset="0"/>
                                        </a:rPr>
                                        <m:t>𝑗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sSub>
                                <m:sSubPr>
                                  <m:ctrlP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itchFamily="34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hu-HU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itchFamily="34" charset="0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p>
                        </m:e>
                      </m:nary>
                    </m:oMath>
                  </m:oMathPara>
                </a14:m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hu-HU" sz="2400" i="1" dirty="0" smtClean="0">
                        <a:latin typeface="Cambria Math" panose="02040503050406030204" pitchFamily="18" charset="0"/>
                        <a:cs typeface="Arial" pitchFamily="34" charset="0"/>
                      </a:rPr>
                      <m:t>𝑘</m:t>
                    </m:r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 reakciósebességi együttható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𝛼</m:t>
                        </m:r>
                      </m:e>
                      <m:sub>
                        <m:r>
                          <a:rPr lang="hu-HU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 részrend a </a:t>
                </a:r>
                <a:r>
                  <a:rPr lang="hu-HU" sz="2400" i="1" dirty="0" err="1" smtClean="0">
                    <a:latin typeface="Arial" pitchFamily="34" charset="0"/>
                    <a:cs typeface="Arial" pitchFamily="34" charset="0"/>
                  </a:rPr>
                  <a:t>j</a:t>
                </a:r>
                <a:r>
                  <a:rPr lang="hu-HU" sz="2400" dirty="0" err="1" smtClean="0">
                    <a:latin typeface="Arial" pitchFamily="34" charset="0"/>
                    <a:cs typeface="Arial" pitchFamily="34" charset="0"/>
                  </a:rPr>
                  <a:t>-edik</a:t>
                </a:r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 anyagfajtára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hu-HU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≠</m:t>
                        </m:r>
                        <m:sSub>
                          <m:sSubPr>
                            <m:ctrlP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𝜈</m:t>
                            </m:r>
                          </m:e>
                          <m:sub>
                            <m:r>
                              <a:rPr lang="hu-HU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𝑗</m:t>
                            </m:r>
                          </m:sub>
                        </m:sSub>
                        <m: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 ‼!</m:t>
                        </m:r>
                      </m:e>
                    </m:d>
                  </m:oMath>
                </a14:m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spcBef>
                    <a:spcPts val="1200"/>
                  </a:spcBef>
                  <a:buNone/>
                </a:pPr>
                <a14:m>
                  <m:oMath xmlns:m="http://schemas.openxmlformats.org/officeDocument/2006/math">
                    <m:r>
                      <a:rPr lang="hu-HU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𝛼</m:t>
                    </m:r>
                    <m:r>
                      <a:rPr lang="hu-HU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nary>
                      <m:naryPr>
                        <m:chr m:val="∑"/>
                        <m:supHide m:val="on"/>
                        <m:ctrl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</m:ctrlPr>
                      </m:naryPr>
                      <m:sub>
                        <m:r>
                          <m:rPr>
                            <m:brk m:alnAt="11"/>
                          </m:rPr>
                          <a:rPr lang="hu-HU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itchFamily="34" charset="0"/>
                          </a:rPr>
                          <m:t>𝑗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𝛼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itchFamily="34" charset="0"/>
                              </a:rPr>
                              <m:t>𝑗</m:t>
                            </m:r>
                          </m:sub>
                        </m:sSub>
                      </m:e>
                    </m:nary>
                  </m:oMath>
                </a14:m>
                <a:r>
                  <a:rPr lang="hu-HU" sz="2400" dirty="0" smtClean="0">
                    <a:latin typeface="Arial" pitchFamily="34" charset="0"/>
                    <a:cs typeface="Arial" pitchFamily="34" charset="0"/>
                  </a:rPr>
                  <a:t>: bruttó reakciórend</a:t>
                </a:r>
              </a:p>
              <a:p>
                <a:pPr marL="0" indent="0">
                  <a:spcBef>
                    <a:spcPts val="1200"/>
                  </a:spcBef>
                  <a:buNone/>
                </a:pPr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:endParaRPr lang="hu-HU" sz="2400" dirty="0" smtClean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1880" y="1259632"/>
                <a:ext cx="8229600" cy="5598368"/>
              </a:xfrm>
              <a:blipFill rotWithShape="0">
                <a:blip r:embed="rId2"/>
                <a:stretch>
                  <a:fillRect l="-1037" t="-763" b="-10458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1"/>
            <a:ext cx="6203032" cy="2836912"/>
          </a:xfrm>
        </p:spPr>
        <p:txBody>
          <a:bodyPr/>
          <a:lstStyle/>
          <a:p>
            <a:pPr marL="0" algn="just"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Másod vagy magasabb rendű reakciók esetén előfordulhat, hogy az egyik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reaktáns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nagy feleslegben van jelen minden más </a:t>
            </a:r>
            <a:r>
              <a:rPr lang="hu-HU" sz="2400" dirty="0" err="1">
                <a:latin typeface="Arial" panose="020B0604020202020204" pitchFamily="34" charset="0"/>
                <a:cs typeface="Arial" panose="020B0604020202020204" pitchFamily="34" charset="0"/>
              </a:rPr>
              <a:t>reaktánshoz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képest. </a:t>
            </a:r>
          </a:p>
          <a:p>
            <a:pPr marL="0" algn="just">
              <a:buNone/>
            </a:pP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Ilyenkor a feleslegben levő anyag koncentrációja konstansnak tekinthető, és a látszólagos reakciórend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csökken.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1944" y="4858472"/>
            <a:ext cx="2805948" cy="186347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0272" y="692696"/>
            <a:ext cx="1869247" cy="6033250"/>
          </a:xfrm>
          <a:prstGeom prst="rect">
            <a:avLst/>
          </a:prstGeom>
        </p:spPr>
      </p:pic>
      <p:sp>
        <p:nvSpPr>
          <p:cNvPr id="6" name="Téglalap 5"/>
          <p:cNvSpPr/>
          <p:nvPr/>
        </p:nvSpPr>
        <p:spPr>
          <a:xfrm>
            <a:off x="6948264" y="2852936"/>
            <a:ext cx="216024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4932040" y="6418856"/>
            <a:ext cx="936104" cy="303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" name="Téglalap 7"/>
          <p:cNvSpPr/>
          <p:nvPr/>
        </p:nvSpPr>
        <p:spPr>
          <a:xfrm>
            <a:off x="7486843" y="6453397"/>
            <a:ext cx="936104" cy="3030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Szövegdoboz 8"/>
          <p:cNvSpPr txBox="1"/>
          <p:nvPr/>
        </p:nvSpPr>
        <p:spPr>
          <a:xfrm>
            <a:off x="5206473" y="6339567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idő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Szövegdoboz 9"/>
          <p:cNvSpPr txBox="1"/>
          <p:nvPr/>
        </p:nvSpPr>
        <p:spPr>
          <a:xfrm>
            <a:off x="7761276" y="6373989"/>
            <a:ext cx="596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idő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Szövegdoboz 10"/>
          <p:cNvSpPr txBox="1"/>
          <p:nvPr/>
        </p:nvSpPr>
        <p:spPr>
          <a:xfrm rot="16200000">
            <a:off x="6054302" y="3372049"/>
            <a:ext cx="19319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koncentráció</a:t>
            </a:r>
            <a:endParaRPr lang="hu-H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zövegdoboz 11"/>
          <p:cNvSpPr txBox="1"/>
          <p:nvPr/>
        </p:nvSpPr>
        <p:spPr>
          <a:xfrm>
            <a:off x="4087529" y="6373989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3" name="Szövegdoboz 12"/>
          <p:cNvSpPr txBox="1"/>
          <p:nvPr/>
        </p:nvSpPr>
        <p:spPr>
          <a:xfrm>
            <a:off x="7115875" y="6459378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</p:txBody>
      </p:sp>
      <p:sp>
        <p:nvSpPr>
          <p:cNvPr id="14" name="Szövegdoboz 13"/>
          <p:cNvSpPr txBox="1"/>
          <p:nvPr/>
        </p:nvSpPr>
        <p:spPr>
          <a:xfrm>
            <a:off x="3677325" y="5246899"/>
            <a:ext cx="5052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3677325" y="4825540"/>
            <a:ext cx="50526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Szövegdoboz 15"/>
          <p:cNvSpPr txBox="1"/>
          <p:nvPr/>
        </p:nvSpPr>
        <p:spPr>
          <a:xfrm>
            <a:off x="6899823" y="5616231"/>
            <a:ext cx="31290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zövegdoboz 16"/>
          <p:cNvSpPr txBox="1"/>
          <p:nvPr/>
        </p:nvSpPr>
        <p:spPr>
          <a:xfrm>
            <a:off x="6760826" y="719968"/>
            <a:ext cx="44114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zövegdoboz 17"/>
          <p:cNvSpPr txBox="1"/>
          <p:nvPr/>
        </p:nvSpPr>
        <p:spPr>
          <a:xfrm>
            <a:off x="7376122" y="5517232"/>
            <a:ext cx="2214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Szövegdoboz 18"/>
          <p:cNvSpPr txBox="1"/>
          <p:nvPr/>
        </p:nvSpPr>
        <p:spPr>
          <a:xfrm>
            <a:off x="7352271" y="589932"/>
            <a:ext cx="28803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Szövegdoboz 19"/>
          <p:cNvSpPr txBox="1"/>
          <p:nvPr/>
        </p:nvSpPr>
        <p:spPr>
          <a:xfrm>
            <a:off x="4375035" y="5790208"/>
            <a:ext cx="2214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21" name="Szövegdoboz 20"/>
          <p:cNvSpPr txBox="1"/>
          <p:nvPr/>
        </p:nvSpPr>
        <p:spPr>
          <a:xfrm>
            <a:off x="4434764" y="4865544"/>
            <a:ext cx="22144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hu-HU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hu-H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99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1"/>
                <a:ext cx="8229600" cy="2188840"/>
              </a:xfrm>
            </p:spPr>
            <p:txBody>
              <a:bodyPr>
                <a:normAutofit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Reakcióegyenlet: A + B → P</a:t>
                </a:r>
              </a:p>
              <a:p>
                <a:pPr>
                  <a:spcAft>
                    <a:spcPts val="18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egyenlet:</a:t>
                </a:r>
              </a:p>
              <a:p>
                <a:pPr marL="0" indent="0" algn="ctr">
                  <a:spcBef>
                    <a:spcPts val="24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B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1"/>
                <a:ext cx="8229600" cy="2188840"/>
              </a:xfrm>
              <a:blipFill rotWithShape="0">
                <a:blip r:embed="rId2"/>
                <a:stretch>
                  <a:fillRect l="-1333" t="-306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Szövegdoboz 3"/>
              <p:cNvSpPr txBox="1"/>
              <p:nvPr/>
            </p:nvSpPr>
            <p:spPr>
              <a:xfrm>
                <a:off x="4283968" y="3789146"/>
                <a:ext cx="1498167" cy="910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</a:rPr>
                                <m:t>B</m:t>
                              </m:r>
                            </m:sub>
                          </m:sSub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≈0</m:t>
                      </m:r>
                    </m:oMath>
                  </m:oMathPara>
                </a14:m>
                <a:endParaRPr lang="hu-HU" dirty="0"/>
              </a:p>
            </p:txBody>
          </p:sp>
        </mc:Choice>
        <mc:Fallback xmlns=""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3789146"/>
                <a:ext cx="1498167" cy="91037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Egyenes összekötő nyíllal 5"/>
          <p:cNvCxnSpPr/>
          <p:nvPr/>
        </p:nvCxnSpPr>
        <p:spPr>
          <a:xfrm flipV="1">
            <a:off x="5220072" y="3501008"/>
            <a:ext cx="0" cy="4705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Szövegdoboz 7"/>
              <p:cNvSpPr txBox="1"/>
              <p:nvPr/>
            </p:nvSpPr>
            <p:spPr>
              <a:xfrm>
                <a:off x="457200" y="5072761"/>
                <a:ext cx="814724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 algn="just">
                  <a:buFont typeface="Arial" panose="020B0604020202020204" pitchFamily="34" charset="0"/>
                  <a:buChar char="•"/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Tehát: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  <m:sup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′</m:t>
                        </m:r>
                      </m:sup>
                    </m:sSup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B</m:t>
                        </m:r>
                      </m:sub>
                    </m:sSub>
                  </m:oMath>
                </a14:m>
                <a:r>
                  <a:rPr lang="hu-H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. A feleslegben levő anyag koncentrációját változtatva megkapható a másodrendű sebességi </a:t>
                </a: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együttható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Szövegdoboz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5072761"/>
                <a:ext cx="8147248" cy="1384995"/>
              </a:xfrm>
              <a:prstGeom prst="rect">
                <a:avLst/>
              </a:prstGeom>
              <a:blipFill rotWithShape="0">
                <a:blip r:embed="rId4"/>
                <a:stretch>
                  <a:fillRect l="-1347" t="-4405" r="-1497" b="-1145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0789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Feladat: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formaldehid és a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OH-gyök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között a következő elemi reakció játszódik le:</a:t>
                </a:r>
              </a:p>
              <a:p>
                <a:pPr marL="0" indent="0" algn="ctr">
                  <a:spcBef>
                    <a:spcPts val="600"/>
                  </a:spcBef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CH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 + •OH → •CHO + H</a:t>
                </a:r>
                <a:r>
                  <a:rPr lang="hu-HU" sz="2400" baseline="-25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amelyhez az </a:t>
                </a:r>
                <a:r>
                  <a:rPr lang="hu-H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OH-gyökök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fotolízis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segítségével állíthatóak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elő. A két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reaktáns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koncentrációja a mérés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kezdetén:</a:t>
                </a:r>
              </a:p>
              <a:p>
                <a:pPr marL="0" indent="0" algn="just">
                  <a:spcBef>
                    <a:spcPts val="600"/>
                  </a:spcBef>
                  <a:spcAft>
                    <a:spcPts val="600"/>
                  </a:spcAft>
                  <a:buNone/>
                </a:pPr>
                <a:r>
                  <a:rPr lang="hu-HU" sz="2400" b="0" dirty="0" smtClean="0"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</m:t>
                        </m:r>
                        <m:sSub>
                          <m:sSub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hu-HU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hu-HU" sz="2400" b="0" i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</m:t>
                        </m:r>
                      </m:e>
                    </m:d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=5,014∙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15</m:t>
                        </m:r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molekula</m:t>
                        </m:r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cm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/>
                </a:r>
                <a:b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</a:br>
                <a: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𝑐</m:t>
                        </m:r>
                      </m:e>
                      <m:sub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OH</m:t>
                        </m:r>
                      </m:e>
                    </m:d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=3,99∙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sup>
                    </m:sSup>
                    <m:r>
                      <a:rPr lang="hu-HU" sz="24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molekula</m:t>
                    </m:r>
                    <m:r>
                      <a:rPr lang="hu-HU" sz="24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sSup>
                      <m:sSup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cm</m:t>
                        </m:r>
                      </m:e>
                      <m:sup>
                        <m:r>
                          <a:rPr lang="hu-HU" sz="2400" b="0" i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−3</m:t>
                        </m:r>
                      </m:sup>
                    </m:sSup>
                  </m:oMath>
                </a14:m>
                <a:r>
                  <a:rPr lang="hu-HU" sz="2400" b="0" i="0" dirty="0" smtClean="0">
                    <a:latin typeface="Cambria Math" panose="02040503050406030204" pitchFamily="18" charset="0"/>
                    <a:cs typeface="Arial" panose="020B0604020202020204" pitchFamily="34" charset="0"/>
                  </a:rPr>
                  <a:t>.</a:t>
                </a:r>
              </a:p>
              <a:p>
                <a:pPr marL="0" indent="0" algn="just">
                  <a:spcBef>
                    <a:spcPts val="0"/>
                  </a:spcBef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mérés alapján meghatározva az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OH-gyökök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felezési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ideje 6,957 </a:t>
                </a:r>
                <a:r>
                  <a:rPr lang="el-GR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μ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s. Mennyi a felírt másodrendű reakció sebességi együtthatója?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0">
                <a:blip r:embed="rId2"/>
                <a:stretch>
                  <a:fillRect l="-1333" t="-1305" r="-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5827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Feladat:</a:t>
                </a:r>
              </a:p>
              <a:p>
                <a:pPr marL="0" indent="0">
                  <a:spcAft>
                    <a:spcPts val="18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reakció az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OH-gyökre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nézve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pszeudo-elsőrendű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hu-HU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</a:rPr>
                                <m:t>OH</m:t>
                              </m:r>
                            </m:e>
                          </m:d>
                        </m:num>
                        <m:den>
                          <m:r>
                            <a:rPr lang="hu-HU" sz="2400" i="1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≈−</m:t>
                      </m:r>
                      <m:sSup>
                        <m:sSupPr>
                          <m:ctrlP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OH</m:t>
                          </m:r>
                        </m:e>
                      </m:d>
                    </m:oMath>
                  </m:oMathPara>
                </a14:m>
                <a:endParaRPr lang="hu-HU" sz="20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3600"/>
                  </a:spcAft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 felezési időből az elsőrendű reakció sebességi együtthatója számolható ki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𝑘</m:t>
                            </m:r>
                          </m:e>
                          <m:sup>
                            <m:r>
                              <a:rPr lang="hu-HU" sz="24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1/2</m:t>
                              </m:r>
                            </m:sub>
                          </m:sSub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0,6931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6,957∙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−6</m:t>
                              </m:r>
                            </m:sup>
                          </m:sSup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=99626 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  <m:sup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141168"/>
              </a:xfrm>
              <a:blipFill rotWithShape="0">
                <a:blip r:embed="rId2"/>
                <a:stretch>
                  <a:fillRect l="-1333" t="-1305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086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>
                <a:latin typeface="Arial" panose="020B0604020202020204" pitchFamily="34" charset="0"/>
                <a:cs typeface="Arial" panose="020B0604020202020204" pitchFamily="34" charset="0"/>
              </a:rPr>
              <a:t>Pszeudorendek</a:t>
            </a:r>
            <a:endParaRPr lang="hu-H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</p:spPr>
            <p:txBody>
              <a:bodyPr>
                <a:normAutofit/>
              </a:bodyPr>
              <a:lstStyle/>
              <a:p>
                <a:pPr>
                  <a:spcAft>
                    <a:spcPts val="1800"/>
                  </a:spcAft>
                </a:pP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4. Feladat: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′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B</m:t>
                          </m:r>
                        </m:sub>
                      </m:sSub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sSub>
                            <m:sSub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sub>
                          </m:sSub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O</m:t>
                          </m:r>
                        </m:e>
                      </m:d>
                    </m:oMath>
                  </m:oMathPara>
                </a14:m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𝑘</m:t>
                              </m:r>
                            </m:e>
                            <m:sup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′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  <m:d>
                            <m:d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C</m:t>
                              </m:r>
                              <m:sSub>
                                <m:sSubPr>
                                  <m:ctrlPr>
                                    <a:rPr lang="hu-HU" sz="2400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hu-HU" sz="240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hu-HU" sz="240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O</m:t>
                              </m:r>
                            </m:e>
                          </m:d>
                        </m:den>
                      </m:f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99626</m:t>
                          </m:r>
                        </m:num>
                        <m:den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5,014∙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15</m:t>
                              </m:r>
                            </m:sup>
                          </m:sSup>
                        </m:den>
                      </m:f>
                      <m:r>
                        <a:rPr lang="hu-HU" sz="24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sSup>
                            <m:sSupPr>
                              <m:ctrlPr>
                                <a:rPr lang="hu-HU" sz="24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4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molekula</m:t>
                          </m:r>
                          <m: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4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hu-HU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4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36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𝑘</m:t>
                      </m:r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=1,987∙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−11</m:t>
                          </m:r>
                        </m:sup>
                      </m:sSup>
                      <m:r>
                        <a:rPr lang="hu-HU" sz="24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4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c</m:t>
                          </m:r>
                          <m:sSup>
                            <m:sSupPr>
                              <m:ctrlPr>
                                <a:rPr lang="hu-HU" sz="2400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hu-HU" sz="240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molekula</m:t>
                          </m:r>
                          <m: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hu-HU" sz="24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den>
                      </m:f>
                    </m:oMath>
                  </m:oMathPara>
                </a14:m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81128"/>
              </a:xfrm>
              <a:blipFill rotWithShape="0">
                <a:blip r:embed="rId2"/>
                <a:stretch>
                  <a:fillRect l="-1333" t="-140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339752" y="4437112"/>
            <a:ext cx="4464496" cy="11521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1466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sz="4800" dirty="0" smtClean="0">
                <a:latin typeface="Arial" pitchFamily="34" charset="0"/>
                <a:cs typeface="Arial" pitchFamily="34" charset="0"/>
              </a:rPr>
              <a:t>Köszönöm a figyelmet!</a:t>
            </a:r>
            <a:endParaRPr lang="hu-HU" sz="4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Kinetikai differenciálegyenlet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</p:spPr>
            <p:txBody>
              <a:bodyPr>
                <a:normAutofit fontScale="85000" lnSpcReduction="10000"/>
              </a:bodyPr>
              <a:lstStyle/>
              <a:p>
                <a:pPr>
                  <a:spcAft>
                    <a:spcPts val="1200"/>
                  </a:spcAft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Reakciósebesség: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den>
                      </m:f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𝑑𝑛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𝜈</m:t>
                          </m:r>
                        </m:den>
                      </m:f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</m:oMath>
                  </m:oMathPara>
                </a14:m>
                <a:endParaRPr lang="hu-HU" b="0" dirty="0" smtClean="0">
                  <a:ea typeface="Cambria Math" panose="02040503050406030204" pitchFamily="18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Ez alapján a sebességi egyenlet más formalizmussal: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𝑑𝑐</m:t>
                          </m:r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nary>
                        <m:naryPr>
                          <m:chr m:val="∏"/>
                          <m:limLoc m:val="subSup"/>
                          <m:supHide m:val="on"/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9"/>
                            </m:rPr>
                            <a:rPr lang="hu-HU" b="0" i="1" smtClean="0">
                              <a:latin typeface="Cambria Math" panose="02040503050406030204" pitchFamily="18" charset="0"/>
                            </a:rPr>
                            <m:t>𝑗</m:t>
                          </m:r>
                        </m:sub>
                        <m:sup/>
                        <m:e>
                          <m:sSubSup>
                            <m:sSubSup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  <m:sup>
                              <m:sSub>
                                <m:sSubPr>
                                  <m:ctrlPr>
                                    <a:rPr lang="hu-H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  <m:sub>
                                  <m:r>
                                    <a:rPr lang="hu-HU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sup>
                          </m:sSubSup>
                        </m:e>
                      </m:nary>
                    </m:oMath>
                  </m:oMathPara>
                </a14:m>
                <a:endParaRPr lang="hu-HU" dirty="0" smtClean="0"/>
              </a:p>
              <a:p>
                <a:pPr>
                  <a:spcBef>
                    <a:spcPts val="1200"/>
                  </a:spcBef>
                </a:pPr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Egy differenciál egyenletet kaptunk, integrálással megkaphatjuk a koncentráció idő függvényét!</a:t>
                </a: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709120"/>
              </a:xfrm>
              <a:blipFill rotWithShape="0">
                <a:blip r:embed="rId2"/>
                <a:stretch>
                  <a:fillRect l="-1259" t="-207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03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ím 1"/>
              <p:cNvSpPr>
                <a:spLocks noGrp="1"/>
              </p:cNvSpPr>
              <p:nvPr>
                <p:ph type="title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Elsőrendű kinetika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32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  <m:r>
                          <a:rPr lang="hu-HU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=1</m:t>
                        </m:r>
                      </m:e>
                    </m:d>
                  </m:oMath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Cím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b="-7979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Reakcióegyenlet: A → P</a:t>
                </a:r>
              </a:p>
              <a:p>
                <a:pPr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Sebességi egyenlet: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hu-HU" b="0" i="0" smtClean="0">
                                  <a:latin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𝑘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12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Kezdeti feltétel: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 b="0" i="0" smtClean="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hu-HU" sz="2800" b="0" i="1" smtClean="0">
                            <a:latin typeface="Cambria Math" panose="02040503050406030204" pitchFamily="18" charset="0"/>
                          </a:rPr>
                          <m:t>,0</m:t>
                        </m:r>
                      </m:sub>
                    </m:sSub>
                  </m:oMath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spcBef>
                    <a:spcPts val="1200"/>
                  </a:spcBef>
                  <a:spcAft>
                    <a:spcPts val="2400"/>
                  </a:spcAft>
                </a:pPr>
                <a:r>
                  <a:rPr lang="hu-H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Integrálva kapjuk:</a:t>
                </a:r>
              </a:p>
              <a:p>
                <a:pPr marL="0" indent="0">
                  <a:spcBef>
                    <a:spcPts val="1200"/>
                  </a:spcBef>
                  <a:spcAft>
                    <a:spcPts val="12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d>
                        <m:d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 b="0" i="0" smtClean="0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333" t="-14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807804" y="5200243"/>
            <a:ext cx="3528392" cy="8969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8469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Felezési idő, átlagos élettartam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>
                              <a:latin typeface="Cambria Math" panose="02040503050406030204" pitchFamily="18" charset="0"/>
                            </a:rPr>
                            <m:t>A</m:t>
                          </m:r>
                        </m:sub>
                      </m:sSub>
                      <m:d>
                        <m:d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hu-HU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hu-HU">
                              <a:latin typeface="Cambria Math" panose="02040503050406030204" pitchFamily="18" charset="0"/>
                            </a:rPr>
                            <m:t>A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,0</m:t>
                          </m:r>
                        </m:sub>
                      </m:sSub>
                      <m:r>
                        <a:rPr lang="hu-HU" i="1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hu-H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hu-HU" i="1">
                              <a:latin typeface="Cambria Math" panose="02040503050406030204" pitchFamily="18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dirty="0" smtClean="0"/>
              </a:p>
              <a:p>
                <a:pPr>
                  <a:spcBef>
                    <a:spcPts val="1200"/>
                  </a:spcBef>
                </a:pPr>
                <a:r>
                  <a:rPr lang="hu-HU" sz="2800" dirty="0" smtClean="0"/>
                  <a:t>Felezési idő: mialatt megfeleződik az anyag, azaz az idő, amikor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</a:rPr>
                          <m:t>A</m:t>
                        </m:r>
                      </m:sub>
                    </m:sSub>
                    <m:d>
                      <m:d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hu-HU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hu-HU" sz="2800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hu-HU" sz="2800" i="1">
                            <a:latin typeface="Cambria Math" panose="02040503050406030204" pitchFamily="18" charset="0"/>
                          </a:rPr>
                          <m:t>,0</m:t>
                        </m:r>
                      </m:sub>
                    </m:sSub>
                    <m:r>
                      <a:rPr lang="hu-HU" sz="2800" b="0" i="1" smtClean="0">
                        <a:latin typeface="Cambria Math" panose="02040503050406030204" pitchFamily="18" charset="0"/>
                      </a:rPr>
                      <m:t>/2</m:t>
                    </m:r>
                  </m:oMath>
                </a14:m>
                <a:endParaRPr lang="hu-HU" sz="2800" dirty="0" smtClean="0"/>
              </a:p>
              <a:p>
                <a:pPr>
                  <a:spcBef>
                    <a:spcPts val="1200"/>
                  </a:spcBef>
                  <a:spcAft>
                    <a:spcPts val="18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hu-HU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hu-HU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e>
                              <m:sub>
                                <m:r>
                                  <m:rPr>
                                    <m:sty m:val="p"/>
                                  </m:rPr>
                                  <a:rPr lang="hu-HU">
                                    <a:latin typeface="Cambria Math" panose="02040503050406030204" pitchFamily="18" charset="0"/>
                                  </a:rPr>
                                  <m:t>A</m:t>
                                </m:r>
                                <m:r>
                                  <a:rPr lang="hu-HU" i="1">
                                    <a:latin typeface="Cambria Math" panose="02040503050406030204" pitchFamily="18" charset="0"/>
                                  </a:rPr>
                                  <m:t>,0</m:t>
                                </m:r>
                              </m:sub>
                            </m:sSub>
                          </m:num>
                          <m:den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num>
                      <m:den>
                        <m:sSub>
                          <m:sSubPr>
                            <m:ctrlPr>
                              <a:rPr lang="hu-HU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hu-HU">
                                <a:latin typeface="Cambria Math" panose="02040503050406030204" pitchFamily="18" charset="0"/>
                              </a:rPr>
                              <m:t>A</m:t>
                            </m:r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,0</m:t>
                            </m:r>
                          </m:sub>
                        </m:sSub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hu-HU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hu-HU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hu-HU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hu-HU" i="1">
                            <a:latin typeface="Cambria Math" panose="02040503050406030204" pitchFamily="18" charset="0"/>
                          </a:rPr>
                          <m:t>𝑘</m:t>
                        </m:r>
                        <m:sSub>
                          <m:sSubPr>
                            <m:ctrlPr>
                              <a:rPr lang="hu-HU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hu-HU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b>
                            <m:r>
                              <a:rPr lang="hu-HU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b>
                        </m:sSub>
                      </m:sup>
                    </m:sSup>
                    <m:r>
                      <a:rPr lang="hu-HU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hu-HU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hu-HU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→−</m:t>
                    </m:r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sSub>
                      <m:sSub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  <m:sub>
                        <m:f>
                          <m:fPr>
                            <m:ctrlP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b>
                    </m:sSub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f>
                          <m:fPr>
                            <m:ctrlP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hu-H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func>
                    <m:r>
                      <a:rPr lang="hu-H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func>
                      <m:funcPr>
                        <m:ctrlP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hu-HU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hu-H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endParaRPr lang="hu-HU" dirty="0" smtClean="0"/>
              </a:p>
              <a:p>
                <a:pPr marL="0" indent="0">
                  <a:spcBef>
                    <a:spcPts val="3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b>
                      </m:sSub>
                      <m:r>
                        <a:rPr lang="hu-HU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b="0" i="0" smtClean="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r>
                            <a:rPr lang="hu-HU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</m:oMath>
                  </m:oMathPara>
                </a14:m>
                <a:endParaRPr lang="hu-HU" dirty="0" smtClean="0"/>
              </a:p>
              <a:p>
                <a:pPr>
                  <a:spcBef>
                    <a:spcPts val="3600"/>
                  </a:spcBef>
                </a:pPr>
                <a:r>
                  <a:rPr lang="hu-HU" sz="2800" dirty="0" smtClean="0"/>
                  <a:t>Átlagos élettartam: </a:t>
                </a:r>
                <a14:m>
                  <m:oMath xmlns:m="http://schemas.openxmlformats.org/officeDocument/2006/math">
                    <m:r>
                      <a:rPr lang="hu-HU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=1/</m:t>
                    </m:r>
                    <m:r>
                      <a:rPr lang="hu-HU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endParaRPr lang="hu-HU" sz="2800" dirty="0"/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925144"/>
              </a:xfrm>
              <a:blipFill rotWithShape="0">
                <a:blip r:embed="rId2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3275856" y="4293096"/>
            <a:ext cx="2592288" cy="122413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403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 feladat</a:t>
            </a: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Pa izotóp felezési ideje 26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perc. Egy 32,5 </a:t>
            </a:r>
            <a:r>
              <a:rPr lang="hu-H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mmol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/dm</a:t>
            </a:r>
            <a:r>
              <a:rPr lang="hu-HU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koncentrációjú </a:t>
            </a:r>
            <a:r>
              <a:rPr lang="hu-HU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235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PaCl</a:t>
            </a:r>
            <a:r>
              <a:rPr lang="hu-HU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 oldatnak mennyi lesz a koncentrációja </a:t>
            </a: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hu-HU" sz="2400" dirty="0">
                <a:latin typeface="Arial" panose="020B0604020202020204" pitchFamily="34" charset="0"/>
                <a:cs typeface="Arial" panose="020B0604020202020204" pitchFamily="34" charset="0"/>
              </a:rPr>
              <a:t>óra múlva?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hu-H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b) Mennyi idő alatt csökken a koncentráció a kezdeti érték 1%-ára?</a:t>
            </a:r>
          </a:p>
          <a:p>
            <a:pPr marL="0" indent="0">
              <a:buNone/>
            </a:pPr>
            <a:endParaRPr lang="hu-H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765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 algn="just">
                  <a:buNone/>
                </a:pP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a) </a:t>
                </a:r>
                <a:r>
                  <a:rPr lang="hu-HU" sz="2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hu-HU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235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Pa izotóp felezési ideje 26 perc. Egy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32,5 </a:t>
                </a:r>
                <a:r>
                  <a:rPr lang="hu-HU" sz="24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mmol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/dm</a:t>
                </a:r>
                <a:r>
                  <a:rPr lang="hu-HU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3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koncentrációjú </a:t>
                </a:r>
                <a:r>
                  <a:rPr lang="hu-HU" sz="2400" baseline="30000" dirty="0">
                    <a:latin typeface="Arial" panose="020B0604020202020204" pitchFamily="34" charset="0"/>
                    <a:cs typeface="Arial" panose="020B0604020202020204" pitchFamily="34" charset="0"/>
                  </a:rPr>
                  <a:t>235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PaCl</a:t>
                </a:r>
                <a:r>
                  <a:rPr lang="hu-HU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oldatnak mennyi lesz a koncentrációja 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3 </a:t>
                </a: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óra múlva?</a:t>
                </a:r>
                <a:endParaRPr lang="en-US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1/2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min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=780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3 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=10800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b="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=0,0325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d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</m:t>
                          </m:r>
                        </m:e>
                        <m:sup>
                          <m: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1482" r="-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9408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spcAft>
                    <a:spcPts val="1800"/>
                  </a:spcAft>
                </a:pPr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1/2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𝑘</m:t>
                          </m:r>
                        </m:den>
                      </m:f>
                      <m:r>
                        <a:rPr lang="hu-HU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1/2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0,6931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780 </m:t>
                          </m:r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=8,887∙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hu-HU" sz="2800" b="0" dirty="0" smtClean="0">
                  <a:latin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spcAft>
                    <a:spcPts val="36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10800 </m:t>
                          </m:r>
                          <m:r>
                            <m:rPr>
                              <m:sty m:val="p"/>
                            </m:rPr>
                            <a:rPr lang="hu-HU" sz="280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s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=0,0325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mol</m:t>
                          </m:r>
                        </m:num>
                        <m:den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dm</m:t>
                              </m:r>
                            </m:e>
                            <m:sup>
                              <m: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8,887∙</m:t>
                          </m:r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8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sup>
                          </m:sSup>
                          <m:r>
                            <a:rPr lang="hu-HU" sz="2800" i="1"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hu-H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hu-HU" sz="280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e>
                            <m:sup>
                              <m:r>
                                <a:rPr lang="hu-HU" sz="280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  <m:r>
                            <a:rPr lang="hu-HU" sz="2800" b="0" i="1" smtClean="0">
                              <a:latin typeface="Cambria Math" panose="02040503050406030204" pitchFamily="18" charset="0"/>
                            </a:rPr>
                            <m:t>∙10800 </m:t>
                          </m:r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</a:rPr>
                            <m:t>s</m:t>
                          </m:r>
                        </m:sup>
                      </m:sSup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36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=2,206∙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−6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mol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dm</m:t>
                          </m:r>
                        </m:e>
                        <m:sup>
                          <m:r>
                            <a:rPr lang="hu-HU" sz="2800" b="0" i="0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333" t="-1482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2195736" y="5195936"/>
            <a:ext cx="4752528" cy="93610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2657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latin typeface="Arial" panose="020B0604020202020204" pitchFamily="34" charset="0"/>
                <a:cs typeface="Arial" panose="020B0604020202020204" pitchFamily="34" charset="0"/>
              </a:rPr>
              <a:t>Elsőrendű kinetika</a:t>
            </a:r>
            <a:endParaRPr lang="hu-H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36002"/>
                <a:ext cx="8229600" cy="5233358"/>
              </a:xfrm>
            </p:spPr>
            <p:txBody>
              <a:bodyPr>
                <a:normAutofit/>
              </a:bodyPr>
              <a:lstStyle/>
              <a:p>
                <a:r>
                  <a:rPr lang="hu-HU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feladat</a:t>
                </a:r>
              </a:p>
              <a:p>
                <a:pPr marL="0" indent="0" algn="just">
                  <a:buNone/>
                </a:pPr>
                <a:r>
                  <a:rPr lang="hu-HU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b) Mennyi idő alatt csökken a koncentráció a kezdeti érték 1%-ára</a:t>
                </a:r>
                <a:r>
                  <a:rPr lang="hu-HU" sz="2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>
                  <a:buNone/>
                </a:pPr>
                <a:endParaRPr lang="hu-HU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𝑐</m:t>
                      </m:r>
                      <m:d>
                        <m:d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𝑡</m:t>
                          </m:r>
                        </m:e>
                      </m:d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b>
                        <m:sSub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b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</m:e>
                        <m:sub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</m:t>
                          </m:r>
                        </m:sub>
                      </m:sSub>
                      <m:r>
                        <a:rPr lang="hu-HU" sz="28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</m:oMath>
                  </m:oMathPara>
                </a14:m>
                <a:endParaRPr lang="hu-HU" sz="2800" b="0" i="1" dirty="0" smtClean="0">
                  <a:latin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𝑐</m:t>
                          </m:r>
                          <m:d>
                            <m:d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b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=0,01=</m:t>
                      </m:r>
                      <m:sSup>
                        <m:sSup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𝑒</m:t>
                          </m:r>
                        </m:e>
                        <m:sup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𝑘𝑡</m:t>
                          </m:r>
                        </m:sup>
                      </m:sSup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→</m:t>
                      </m:r>
                      <m:func>
                        <m:func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hu-HU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ln</m:t>
                          </m:r>
                        </m:fName>
                        <m:e>
                          <m:r>
                            <a:rPr lang="hu-H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0,01</m:t>
                          </m:r>
                        </m:e>
                      </m:func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𝑘𝑡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Aft>
                    <a:spcPts val="1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hu-HU" sz="2800" b="0" i="0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0,01</m:t>
                              </m:r>
                            </m:e>
                          </m:func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𝑘</m:t>
                          </m:r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−4,605</m:t>
                          </m:r>
                        </m:num>
                        <m:den>
                          <m:r>
                            <a:rPr lang="hu-HU" sz="28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−8,887∙</m:t>
                          </m:r>
                          <m:sSup>
                            <m:sSupPr>
                              <m:ctrlP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hu-HU" sz="2800" b="0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−4</m:t>
                              </m:r>
                            </m:sup>
                          </m:sSup>
                        </m:den>
                      </m:f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=5182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s</m:t>
                      </m:r>
                    </m:oMath>
                  </m:oMathPara>
                </a14:m>
                <a:endParaRPr lang="hu-HU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spcBef>
                    <a:spcPts val="180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</m:t>
                      </m:r>
                      <m:r>
                        <a:rPr lang="hu-HU" sz="28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h</m:t>
                      </m:r>
                      <m: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26 </m:t>
                      </m:r>
                      <m:r>
                        <m:rPr>
                          <m:sty m:val="p"/>
                        </m:rPr>
                        <a:rPr lang="hu-HU" sz="2800" b="0" i="0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min</m:t>
                      </m:r>
                    </m:oMath>
                  </m:oMathPara>
                </a14:m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hu-H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36002"/>
                <a:ext cx="8229600" cy="5233358"/>
              </a:xfrm>
              <a:blipFill rotWithShape="0">
                <a:blip r:embed="rId2"/>
                <a:stretch>
                  <a:fillRect l="-1333" t="-1282" r="-1111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églalap 3"/>
          <p:cNvSpPr/>
          <p:nvPr/>
        </p:nvSpPr>
        <p:spPr>
          <a:xfrm>
            <a:off x="3275856" y="6021288"/>
            <a:ext cx="2520280" cy="50405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2732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1044</TotalTime>
  <Words>584</Words>
  <Application>Microsoft Office PowerPoint</Application>
  <PresentationFormat>Diavetítés a képernyőre (4:3 oldalarány)</PresentationFormat>
  <Paragraphs>170</Paragraphs>
  <Slides>25</Slides>
  <Notes>0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2</vt:i4>
      </vt:variant>
      <vt:variant>
        <vt:lpstr>Diacímek</vt:lpstr>
      </vt:variant>
      <vt:variant>
        <vt:i4>25</vt:i4>
      </vt:variant>
    </vt:vector>
  </HeadingPairs>
  <TitlesOfParts>
    <vt:vector size="31" baseType="lpstr">
      <vt:lpstr>Arial</vt:lpstr>
      <vt:lpstr>Calibri</vt:lpstr>
      <vt:lpstr>Cambria Math</vt:lpstr>
      <vt:lpstr>Office-téma</vt:lpstr>
      <vt:lpstr>Equation</vt:lpstr>
      <vt:lpstr>Microsoft Equation 3.0</vt:lpstr>
      <vt:lpstr>Fizikai kémia 2 – Reakciókinetika </vt:lpstr>
      <vt:lpstr>Reakciósebességi egyenlet</vt:lpstr>
      <vt:lpstr>Kinetikai differenciálegyenlet</vt:lpstr>
      <vt:lpstr>Elsőrendű kinetika (α=1)</vt:lpstr>
      <vt:lpstr>Felezési idő, átlagos élettartam</vt:lpstr>
      <vt:lpstr>Elsőrendű kinetika</vt:lpstr>
      <vt:lpstr>Elsőrendű kinetika</vt:lpstr>
      <vt:lpstr>Elsőrendű kinetika</vt:lpstr>
      <vt:lpstr>Elsőrendű kinetika</vt:lpstr>
      <vt:lpstr>Elsőrendű kinetika</vt:lpstr>
      <vt:lpstr>Elsőrendű kinetika</vt:lpstr>
      <vt:lpstr>Elsőrendű kinetika</vt:lpstr>
      <vt:lpstr>Másodrendű kinetika (α=2)</vt:lpstr>
      <vt:lpstr>Másodrendű kinetika</vt:lpstr>
      <vt:lpstr>Felezési idő</vt:lpstr>
      <vt:lpstr>Másodrendű kinetika</vt:lpstr>
      <vt:lpstr>Másodrendű kinetika</vt:lpstr>
      <vt:lpstr>Másodrendű kinetika</vt:lpstr>
      <vt:lpstr>Másodrendű kinetika</vt:lpstr>
      <vt:lpstr>Pszeudorendek</vt:lpstr>
      <vt:lpstr>Pszeudorendek</vt:lpstr>
      <vt:lpstr>Pszeudorendek</vt:lpstr>
      <vt:lpstr>Pszeudorendek</vt:lpstr>
      <vt:lpstr>Pszeudorendek</vt:lpstr>
      <vt:lpstr>Köszönöm a figyelmet!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Fizikai kémia 2 – Reakciókinetika</dc:title>
  <dc:creator>Samu Viktor</dc:creator>
  <cp:lastModifiedBy>Acer</cp:lastModifiedBy>
  <cp:revision>113</cp:revision>
  <dcterms:created xsi:type="dcterms:W3CDTF">2016-09-15T19:29:25Z</dcterms:created>
  <dcterms:modified xsi:type="dcterms:W3CDTF">2017-09-22T21:38:26Z</dcterms:modified>
</cp:coreProperties>
</file>