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6" r:id="rId4"/>
    <p:sldId id="291" r:id="rId5"/>
    <p:sldId id="261" r:id="rId6"/>
    <p:sldId id="262" r:id="rId7"/>
    <p:sldId id="264" r:id="rId8"/>
    <p:sldId id="263" r:id="rId9"/>
    <p:sldId id="265" r:id="rId10"/>
    <p:sldId id="267" r:id="rId11"/>
    <p:sldId id="268" r:id="rId12"/>
    <p:sldId id="269" r:id="rId13"/>
    <p:sldId id="292" r:id="rId14"/>
    <p:sldId id="270" r:id="rId15"/>
    <p:sldId id="271" r:id="rId16"/>
    <p:sldId id="277" r:id="rId17"/>
    <p:sldId id="278" r:id="rId18"/>
    <p:sldId id="279" r:id="rId19"/>
    <p:sldId id="276" r:id="rId20"/>
    <p:sldId id="281" r:id="rId21"/>
    <p:sldId id="285" r:id="rId22"/>
    <p:sldId id="286" r:id="rId23"/>
    <p:sldId id="293" r:id="rId24"/>
    <p:sldId id="294" r:id="rId25"/>
    <p:sldId id="287" r:id="rId26"/>
    <p:sldId id="288" r:id="rId27"/>
    <p:sldId id="290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CDC-FA26-4CCF-9347-BF46EC5C163F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CDC-FA26-4CCF-9347-BF46EC5C163F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CDC-FA26-4CCF-9347-BF46EC5C163F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CDC-FA26-4CCF-9347-BF46EC5C163F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CDC-FA26-4CCF-9347-BF46EC5C163F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CDC-FA26-4CCF-9347-BF46EC5C163F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CDC-FA26-4CCF-9347-BF46EC5C163F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CDC-FA26-4CCF-9347-BF46EC5C163F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CDC-FA26-4CCF-9347-BF46EC5C163F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CDC-FA26-4CCF-9347-BF46EC5C163F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CDC-FA26-4CCF-9347-BF46EC5C163F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B5CDC-FA26-4CCF-9347-BF46EC5C163F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5.bin"/><Relationship Id="rId10" Type="http://schemas.openxmlformats.org/officeDocument/2006/relationships/oleObject" Target="../embeddings/oleObject22.bin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4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6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424936" cy="1470025"/>
          </a:xfrm>
        </p:spPr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Fizikai kémia 2 – Reakciókinetika 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Számolási gyakorlat</a:t>
            </a:r>
            <a:endParaRPr lang="hu-H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Ütközési elmélet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91264" cy="4925144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1. feladat:</a:t>
            </a:r>
          </a:p>
          <a:p>
            <a:pPr marL="914400" lvl="1" indent="-457200" algn="just">
              <a:buAutoNum type="alphaLcParenR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4" name="Object 0"/>
          <p:cNvGraphicFramePr>
            <a:graphicFrameLocks noChangeAspect="1"/>
          </p:cNvGraphicFramePr>
          <p:nvPr/>
        </p:nvGraphicFramePr>
        <p:xfrm>
          <a:off x="1619672" y="1844824"/>
          <a:ext cx="5832648" cy="756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3" imgW="1866600" imgH="228600" progId="Equation.3">
                  <p:embed/>
                </p:oleObj>
              </mc:Choice>
              <mc:Fallback>
                <p:oleObj name="Equation" r:id="rId3" imgW="1866600" imgH="2286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844824"/>
                        <a:ext cx="5832648" cy="756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68446"/>
              </p:ext>
            </p:extLst>
          </p:nvPr>
        </p:nvGraphicFramePr>
        <p:xfrm>
          <a:off x="594019" y="3461010"/>
          <a:ext cx="26876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5" imgW="1307880" imgH="431640" progId="Equation.3">
                  <p:embed/>
                </p:oleObj>
              </mc:Choice>
              <mc:Fallback>
                <p:oleObj name="Equation" r:id="rId5" imgW="130788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9" y="3461010"/>
                        <a:ext cx="2687638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11560" y="4653136"/>
          <a:ext cx="76501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7" imgW="3340080" imgH="266400" progId="Equation.3">
                  <p:embed/>
                </p:oleObj>
              </mc:Choice>
              <mc:Fallback>
                <p:oleObj name="Equation" r:id="rId7" imgW="3340080" imgH="26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653136"/>
                        <a:ext cx="765016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83568" y="2708920"/>
          <a:ext cx="4464496" cy="506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9" imgW="2133360" imgH="228600" progId="Equation.3">
                  <p:embed/>
                </p:oleObj>
              </mc:Choice>
              <mc:Fallback>
                <p:oleObj name="Equation" r:id="rId9" imgW="21333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708920"/>
                        <a:ext cx="4464496" cy="506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71596"/>
              </p:ext>
            </p:extLst>
          </p:nvPr>
        </p:nvGraphicFramePr>
        <p:xfrm>
          <a:off x="2590800" y="5805488"/>
          <a:ext cx="388143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Equation" r:id="rId11" imgW="1346040" imgH="228600" progId="Equation.3">
                  <p:embed/>
                </p:oleObj>
              </mc:Choice>
              <mc:Fallback>
                <p:oleObj name="Equation" r:id="rId11" imgW="134604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805488"/>
                        <a:ext cx="3881438" cy="7000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72535"/>
              </p:ext>
            </p:extLst>
          </p:nvPr>
        </p:nvGraphicFramePr>
        <p:xfrm>
          <a:off x="3408132" y="3467690"/>
          <a:ext cx="5598720" cy="93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Equation" r:id="rId13" imgW="2666880" imgH="444240" progId="Equation.3">
                  <p:embed/>
                </p:oleObj>
              </mc:Choice>
              <mc:Fallback>
                <p:oleObj name="Equation" r:id="rId13" imgW="266688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08132" y="3467690"/>
                        <a:ext cx="5598720" cy="93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Ütközési elmélet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1. feladat:</a:t>
            </a:r>
          </a:p>
          <a:p>
            <a:pPr marL="914400" lvl="1" indent="-457200" algn="just">
              <a:buFont typeface="+mj-lt"/>
              <a:buAutoNum type="alphaLcParenR" startAt="2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A ütközések hányad része történik elegendő energiával ahhoz, hogy végbemenjen a reakció az adott hőmérsékleten, ha az aktiválási energia </a:t>
            </a:r>
            <a:br>
              <a:rPr lang="hu-HU" sz="2400" dirty="0" smtClean="0">
                <a:latin typeface="Arial" pitchFamily="34" charset="0"/>
                <a:cs typeface="Arial" pitchFamily="34" charset="0"/>
              </a:rPr>
            </a:br>
            <a:r>
              <a:rPr lang="hu-HU" sz="2400" dirty="0" smtClean="0">
                <a:latin typeface="Arial" pitchFamily="34" charset="0"/>
                <a:cs typeface="Arial" pitchFamily="34" charset="0"/>
              </a:rPr>
              <a:t>40 kJ/mol?</a:t>
            </a:r>
          </a:p>
          <a:p>
            <a:pPr marL="914400" lvl="1" indent="-457200" algn="just">
              <a:buNone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195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187052"/>
              </p:ext>
            </p:extLst>
          </p:nvPr>
        </p:nvGraphicFramePr>
        <p:xfrm>
          <a:off x="270129" y="4043610"/>
          <a:ext cx="1938337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3" imgW="749160" imgH="431640" progId="Equation.3">
                  <p:embed/>
                </p:oleObj>
              </mc:Choice>
              <mc:Fallback>
                <p:oleObj name="Equation" r:id="rId3" imgW="749160" imgH="4316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29" y="4043610"/>
                        <a:ext cx="1938337" cy="1182688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062095"/>
              </p:ext>
            </p:extLst>
          </p:nvPr>
        </p:nvGraphicFramePr>
        <p:xfrm>
          <a:off x="2227074" y="4043610"/>
          <a:ext cx="6692612" cy="117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5" imgW="2743200" imgH="482400" progId="Equation.3">
                  <p:embed/>
                </p:oleObj>
              </mc:Choice>
              <mc:Fallback>
                <p:oleObj name="Equation" r:id="rId5" imgW="274320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7074" y="4043610"/>
                        <a:ext cx="6692612" cy="1177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églalap 4"/>
          <p:cNvSpPr/>
          <p:nvPr/>
        </p:nvSpPr>
        <p:spPr>
          <a:xfrm>
            <a:off x="251520" y="3861048"/>
            <a:ext cx="8668165" cy="14930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Ütközési elmélet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1. feladat:</a:t>
            </a:r>
          </a:p>
          <a:p>
            <a:pPr marL="914400" lvl="1" indent="-457200" algn="just">
              <a:buFont typeface="+mj-lt"/>
              <a:buAutoNum type="alphaLcParenR" startAt="3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Határozzuk meg a reakció sebességi együtthatóját!</a:t>
            </a:r>
          </a:p>
          <a:p>
            <a:pPr marL="914400" lvl="1" indent="-457200" algn="just">
              <a:buAutoNum type="alphaLcParenR" startAt="3"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218" name="Object 0"/>
          <p:cNvGraphicFramePr>
            <a:graphicFrameLocks noChangeAspect="1"/>
          </p:cNvGraphicFramePr>
          <p:nvPr/>
        </p:nvGraphicFramePr>
        <p:xfrm>
          <a:off x="2339752" y="2736205"/>
          <a:ext cx="4478337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3" imgW="1447560" imgH="431640" progId="Equation.3">
                  <p:embed/>
                </p:oleObj>
              </mc:Choice>
              <mc:Fallback>
                <p:oleObj name="Equation" r:id="rId3" imgW="1447560" imgH="4316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736205"/>
                        <a:ext cx="4478337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331640" y="4293096"/>
          <a:ext cx="66611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tion" r:id="rId5" imgW="2908080" imgH="228600" progId="Equation.3">
                  <p:embed/>
                </p:oleObj>
              </mc:Choice>
              <mc:Fallback>
                <p:oleObj name="Equation" r:id="rId5" imgW="29080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293096"/>
                        <a:ext cx="666115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339752" y="5373216"/>
          <a:ext cx="4450548" cy="937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Equation" r:id="rId7" imgW="1346040" imgH="266400" progId="Equation.3">
                  <p:embed/>
                </p:oleObj>
              </mc:Choice>
              <mc:Fallback>
                <p:oleObj name="Equation" r:id="rId7" imgW="1346040" imgH="26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373216"/>
                        <a:ext cx="4450548" cy="9373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itchFamily="34" charset="0"/>
                <a:cs typeface="Arial" pitchFamily="34" charset="0"/>
              </a:rPr>
              <a:t>Átmenetiállapot-elmélet (TST)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417638"/>
            <a:ext cx="4320480" cy="528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Átmenetiállapot-elmélet (TST)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A termékek egy átmeneti állapoton keresztül keletkeznek</a:t>
            </a:r>
          </a:p>
          <a:p>
            <a:pPr lvl="1"/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Unimolekulás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reakció:  A        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        termékek</a:t>
            </a:r>
          </a:p>
          <a:p>
            <a:pPr lvl="1"/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Bimolekulás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reakció: A + B         AB         termékek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Az egyensúlyi állandók kanonikus kifejezése:</a:t>
            </a:r>
          </a:p>
          <a:p>
            <a:endParaRPr lang="hu-HU" sz="8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altLang="en-US" sz="2400" dirty="0" smtClean="0">
                <a:latin typeface="Arial" pitchFamily="34" charset="0"/>
                <a:cs typeface="Arial" pitchFamily="34" charset="0"/>
              </a:rPr>
              <a:t>       : i-edik anyagfajta molekuláris állapotösszege standard állapotban</a:t>
            </a:r>
          </a:p>
          <a:p>
            <a:r>
              <a:rPr lang="hu-HU" altLang="en-US" sz="2400" dirty="0" smtClean="0">
                <a:latin typeface="Arial" pitchFamily="34" charset="0"/>
                <a:cs typeface="Arial" pitchFamily="34" charset="0"/>
              </a:rPr>
              <a:t>      : i-edik anyagfajta </a:t>
            </a:r>
            <a:r>
              <a:rPr lang="hu-HU" altLang="en-US" sz="2400" dirty="0" err="1" smtClean="0">
                <a:latin typeface="Arial" pitchFamily="34" charset="0"/>
                <a:cs typeface="Arial" pitchFamily="34" charset="0"/>
              </a:rPr>
              <a:t>sztöchiometriai</a:t>
            </a:r>
            <a:r>
              <a:rPr lang="hu-HU" altLang="en-US" sz="2400" dirty="0" smtClean="0">
                <a:latin typeface="Arial" pitchFamily="34" charset="0"/>
                <a:cs typeface="Arial" pitchFamily="34" charset="0"/>
              </a:rPr>
              <a:t> száma</a:t>
            </a:r>
          </a:p>
          <a:p>
            <a:r>
              <a:rPr lang="hu-HU" altLang="en-US" sz="2400" dirty="0" smtClean="0">
                <a:latin typeface="Arial" pitchFamily="34" charset="0"/>
                <a:cs typeface="Arial" pitchFamily="34" charset="0"/>
              </a:rPr>
              <a:t>         : reakció energiaváltozása  0 K-en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47" name="Object 8"/>
          <p:cNvGraphicFramePr>
            <a:graphicFrameLocks noChangeAspect="1"/>
          </p:cNvGraphicFramePr>
          <p:nvPr/>
        </p:nvGraphicFramePr>
        <p:xfrm>
          <a:off x="5508104" y="1916832"/>
          <a:ext cx="216024" cy="455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1" name="Equation" r:id="rId3" imgW="88560" imgH="190440" progId="Equation.3">
                  <p:embed/>
                </p:oleObj>
              </mc:Choice>
              <mc:Fallback>
                <p:oleObj name="Equation" r:id="rId3" imgW="88560" imgH="1904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916832"/>
                        <a:ext cx="216024" cy="4551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17"/>
          <p:cNvGraphicFramePr>
            <a:graphicFrameLocks noChangeAspect="1"/>
          </p:cNvGraphicFramePr>
          <p:nvPr/>
        </p:nvGraphicFramePr>
        <p:xfrm>
          <a:off x="4716463" y="2132335"/>
          <a:ext cx="52228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" name="Equation" r:id="rId5" imgW="406080" imgH="228600" progId="Equation.3">
                  <p:embed/>
                </p:oleObj>
              </mc:Choice>
              <mc:Fallback>
                <p:oleObj name="Equation" r:id="rId5" imgW="40608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132335"/>
                        <a:ext cx="522287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7"/>
          <p:cNvGraphicFramePr>
            <a:graphicFrameLocks noChangeAspect="1"/>
          </p:cNvGraphicFramePr>
          <p:nvPr/>
        </p:nvGraphicFramePr>
        <p:xfrm>
          <a:off x="5724128" y="2204864"/>
          <a:ext cx="506413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" name="Equation" r:id="rId7" imgW="393480" imgH="203040" progId="Equation.3">
                  <p:embed/>
                </p:oleObj>
              </mc:Choice>
              <mc:Fallback>
                <p:oleObj name="Equation" r:id="rId7" imgW="39348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204864"/>
                        <a:ext cx="506413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7"/>
          <p:cNvGraphicFramePr>
            <a:graphicFrameLocks noChangeAspect="1"/>
          </p:cNvGraphicFramePr>
          <p:nvPr/>
        </p:nvGraphicFramePr>
        <p:xfrm>
          <a:off x="5004048" y="2564904"/>
          <a:ext cx="52228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" name="Equation" r:id="rId9" imgW="406080" imgH="228600" progId="Equation.3">
                  <p:embed/>
                </p:oleObj>
              </mc:Choice>
              <mc:Fallback>
                <p:oleObj name="Equation" r:id="rId9" imgW="40608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564904"/>
                        <a:ext cx="522287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8"/>
          <p:cNvGraphicFramePr>
            <a:graphicFrameLocks noChangeAspect="1"/>
          </p:cNvGraphicFramePr>
          <p:nvPr/>
        </p:nvGraphicFramePr>
        <p:xfrm>
          <a:off x="6012284" y="2397323"/>
          <a:ext cx="2159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5" name="Equation" r:id="rId10" imgW="88560" imgH="190440" progId="Equation.3">
                  <p:embed/>
                </p:oleObj>
              </mc:Choice>
              <mc:Fallback>
                <p:oleObj name="Equation" r:id="rId10" imgW="88560" imgH="1904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284" y="2397323"/>
                        <a:ext cx="2159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7"/>
          <p:cNvGraphicFramePr>
            <a:graphicFrameLocks noChangeAspect="1"/>
          </p:cNvGraphicFramePr>
          <p:nvPr/>
        </p:nvGraphicFramePr>
        <p:xfrm>
          <a:off x="6228184" y="2636912"/>
          <a:ext cx="506413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6" name="Equation" r:id="rId12" imgW="393480" imgH="203040" progId="Equation.3">
                  <p:embed/>
                </p:oleObj>
              </mc:Choice>
              <mc:Fallback>
                <p:oleObj name="Equation" r:id="rId12" imgW="393480" imgH="203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636912"/>
                        <a:ext cx="506413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0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996180"/>
              </p:ext>
            </p:extLst>
          </p:nvPr>
        </p:nvGraphicFramePr>
        <p:xfrm>
          <a:off x="2616200" y="3471863"/>
          <a:ext cx="354965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7" name="Equation" r:id="rId13" imgW="1536480" imgH="558720" progId="Equation.3">
                  <p:embed/>
                </p:oleObj>
              </mc:Choice>
              <mc:Fallback>
                <p:oleObj name="Equation" r:id="rId13" imgW="1536480" imgH="558720" progId="Equation.3">
                  <p:embed/>
                  <p:pic>
                    <p:nvPicPr>
                      <p:cNvPr id="0" name="Object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3471863"/>
                        <a:ext cx="3549650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837345"/>
              </p:ext>
            </p:extLst>
          </p:nvPr>
        </p:nvGraphicFramePr>
        <p:xfrm>
          <a:off x="900113" y="4784725"/>
          <a:ext cx="53181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8" name="Equation" r:id="rId15" imgW="253800" imgH="253800" progId="Equation.3">
                  <p:embed/>
                </p:oleObj>
              </mc:Choice>
              <mc:Fallback>
                <p:oleObj name="Equation" r:id="rId15" imgW="25380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784725"/>
                        <a:ext cx="531812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396173"/>
              </p:ext>
            </p:extLst>
          </p:nvPr>
        </p:nvGraphicFramePr>
        <p:xfrm>
          <a:off x="898823" y="5440833"/>
          <a:ext cx="5048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" name="Equation" r:id="rId17" imgW="114120" imgH="228600" progId="Equation.3">
                  <p:embed/>
                </p:oleObj>
              </mc:Choice>
              <mc:Fallback>
                <p:oleObj name="Equation" r:id="rId17" imgW="11412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823" y="5440833"/>
                        <a:ext cx="5048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647010"/>
              </p:ext>
            </p:extLst>
          </p:nvPr>
        </p:nvGraphicFramePr>
        <p:xfrm>
          <a:off x="915988" y="5864225"/>
          <a:ext cx="7207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" name="Equation" r:id="rId19" imgW="266400" imgH="228600" progId="Equation.3">
                  <p:embed/>
                </p:oleObj>
              </mc:Choice>
              <mc:Fallback>
                <p:oleObj name="Equation" r:id="rId19" imgW="266400" imgH="2286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5864225"/>
                        <a:ext cx="7207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Egyensúlyi állandók meghatározása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Ideális gázokban a molekuláris állapotösszegek felbonthatóak négy komponensre:</a:t>
            </a:r>
          </a:p>
          <a:p>
            <a:pPr lvl="1"/>
            <a:r>
              <a:rPr lang="hu-HU" sz="2400" dirty="0" smtClean="0">
                <a:latin typeface="Arial" pitchFamily="34" charset="0"/>
                <a:cs typeface="Arial" pitchFamily="34" charset="0"/>
              </a:rPr>
              <a:t>transzlációs</a:t>
            </a:r>
          </a:p>
          <a:p>
            <a:pPr lvl="1"/>
            <a:r>
              <a:rPr lang="hu-HU" sz="2400" dirty="0" smtClean="0">
                <a:latin typeface="Arial" pitchFamily="34" charset="0"/>
                <a:cs typeface="Arial" pitchFamily="34" charset="0"/>
              </a:rPr>
              <a:t>forgási </a:t>
            </a:r>
          </a:p>
          <a:p>
            <a:pPr lvl="1"/>
            <a:r>
              <a:rPr lang="hu-HU" sz="2400" dirty="0" smtClean="0">
                <a:latin typeface="Arial" pitchFamily="34" charset="0"/>
                <a:cs typeface="Arial" pitchFamily="34" charset="0"/>
              </a:rPr>
              <a:t>rezgési</a:t>
            </a:r>
          </a:p>
          <a:p>
            <a:pPr lvl="1"/>
            <a:r>
              <a:rPr lang="hu-HU" sz="2400" dirty="0" smtClean="0">
                <a:latin typeface="Arial" pitchFamily="34" charset="0"/>
                <a:cs typeface="Arial" pitchFamily="34" charset="0"/>
              </a:rPr>
              <a:t>elektronikus</a:t>
            </a: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2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699543"/>
              </p:ext>
            </p:extLst>
          </p:nvPr>
        </p:nvGraphicFramePr>
        <p:xfrm>
          <a:off x="3798888" y="4724400"/>
          <a:ext cx="42814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3" imgW="1358640" imgH="228600" progId="Equation.3">
                  <p:embed/>
                </p:oleObj>
              </mc:Choice>
              <mc:Fallback>
                <p:oleObj name="Equation" r:id="rId3" imgW="135864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4724400"/>
                        <a:ext cx="4281487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0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811687"/>
              </p:ext>
            </p:extLst>
          </p:nvPr>
        </p:nvGraphicFramePr>
        <p:xfrm>
          <a:off x="2761171" y="1870075"/>
          <a:ext cx="354965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5" imgW="1536480" imgH="558720" progId="Equation.3">
                  <p:embed/>
                </p:oleObj>
              </mc:Choice>
              <mc:Fallback>
                <p:oleObj name="Equation" r:id="rId5" imgW="153648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171" y="1870075"/>
                        <a:ext cx="3549650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dirty="0" smtClean="0">
                <a:latin typeface="Arial" pitchFamily="34" charset="0"/>
                <a:cs typeface="Arial" pitchFamily="34" charset="0"/>
              </a:rPr>
              <a:t>Transzlációs állapotösszeg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/>
            <a:r>
              <a:rPr lang="hu-HU" altLang="en-US" sz="2800" dirty="0" smtClean="0">
                <a:latin typeface="Arial" pitchFamily="34" charset="0"/>
                <a:cs typeface="Arial" pitchFamily="34" charset="0"/>
              </a:rPr>
              <a:t>Dobozba zárt részecskének megszámolva az állapotait:</a:t>
            </a:r>
          </a:p>
          <a:p>
            <a:pPr marL="0" eaLnBrk="1" hangingPunct="1">
              <a:buFont typeface="Arial" charset="0"/>
              <a:buNone/>
            </a:pPr>
            <a:endParaRPr lang="hu-HU" altLang="en-US" sz="2800" dirty="0" smtClean="0">
              <a:latin typeface="Arial" pitchFamily="34" charset="0"/>
              <a:cs typeface="Arial" pitchFamily="34" charset="0"/>
            </a:endParaRPr>
          </a:p>
          <a:p>
            <a:pPr marL="0" eaLnBrk="1" hangingPunct="1">
              <a:buFont typeface="Arial" charset="0"/>
              <a:buNone/>
            </a:pPr>
            <a:endParaRPr lang="hu-HU" altLang="en-US" sz="2800" dirty="0" smtClean="0">
              <a:latin typeface="Arial" pitchFamily="34" charset="0"/>
              <a:cs typeface="Arial" pitchFamily="34" charset="0"/>
            </a:endParaRPr>
          </a:p>
          <a:p>
            <a:pPr marL="0" eaLnBrk="1" hangingPunct="1">
              <a:buFont typeface="Arial" charset="0"/>
              <a:buNone/>
            </a:pPr>
            <a:endParaRPr lang="hu-HU" altLang="en-US" sz="2800" dirty="0" smtClean="0">
              <a:latin typeface="Arial" pitchFamily="34" charset="0"/>
              <a:cs typeface="Arial" pitchFamily="34" charset="0"/>
            </a:endParaRPr>
          </a:p>
          <a:p>
            <a:pPr marL="0" eaLnBrk="1" hangingPunct="1">
              <a:buFont typeface="Arial" charset="0"/>
              <a:buNone/>
            </a:pPr>
            <a:endParaRPr lang="hu-HU" altLang="en-US" sz="2800" dirty="0" smtClean="0">
              <a:latin typeface="Arial" pitchFamily="34" charset="0"/>
              <a:cs typeface="Arial" pitchFamily="34" charset="0"/>
            </a:endParaRPr>
          </a:p>
          <a:p>
            <a:pPr marL="114300" indent="-457200"/>
            <a:endParaRPr lang="hu-HU" altLang="en-US" sz="2800" i="1" dirty="0" smtClean="0">
              <a:latin typeface="Arial" pitchFamily="34" charset="0"/>
              <a:cs typeface="Arial" pitchFamily="34" charset="0"/>
            </a:endParaRPr>
          </a:p>
          <a:p>
            <a:pPr marL="114300" indent="-457200"/>
            <a:r>
              <a:rPr lang="hu-HU" altLang="en-US" sz="28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hu-HU" altLang="en-US" sz="2800" dirty="0" smtClean="0">
                <a:latin typeface="Arial" pitchFamily="34" charset="0"/>
                <a:cs typeface="Arial" pitchFamily="34" charset="0"/>
              </a:rPr>
              <a:t>: a molekula tömege</a:t>
            </a:r>
          </a:p>
          <a:p>
            <a:pPr marL="114300" indent="-457200"/>
            <a:r>
              <a:rPr lang="hu-HU" altLang="en-US" sz="2800" i="1" dirty="0">
                <a:latin typeface="Arial" pitchFamily="34" charset="0"/>
                <a:cs typeface="Arial" pitchFamily="34" charset="0"/>
              </a:rPr>
              <a:t>h</a:t>
            </a:r>
            <a:r>
              <a:rPr lang="hu-HU" alt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altLang="en-US" sz="2800" dirty="0" err="1" smtClean="0">
                <a:latin typeface="Arial" pitchFamily="34" charset="0"/>
                <a:cs typeface="Arial" pitchFamily="34" charset="0"/>
              </a:rPr>
              <a:t>Plack</a:t>
            </a:r>
            <a:r>
              <a:rPr lang="hu-HU" altLang="en-US" sz="2800" dirty="0" smtClean="0">
                <a:latin typeface="Arial" pitchFamily="34" charset="0"/>
                <a:cs typeface="Arial" pitchFamily="34" charset="0"/>
              </a:rPr>
              <a:t> állandó</a:t>
            </a:r>
          </a:p>
          <a:p>
            <a:pPr marL="114300" indent="-457200"/>
            <a:r>
              <a:rPr lang="hu-HU" altLang="en-US" sz="2800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hu-HU" altLang="en-US" sz="2800" dirty="0" smtClean="0">
                <a:latin typeface="Arial" pitchFamily="34" charset="0"/>
                <a:cs typeface="Arial" pitchFamily="34" charset="0"/>
              </a:rPr>
              <a:t>: az edény térfogata</a:t>
            </a:r>
            <a:endParaRPr lang="hu-HU" altLang="en-US" sz="2800" i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792600"/>
              </p:ext>
            </p:extLst>
          </p:nvPr>
        </p:nvGraphicFramePr>
        <p:xfrm>
          <a:off x="1204913" y="2870200"/>
          <a:ext cx="6784975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3" imgW="2336760" imgH="482400" progId="Equation.3">
                  <p:embed/>
                </p:oleObj>
              </mc:Choice>
              <mc:Fallback>
                <p:oleObj name="Equation" r:id="rId3" imgW="2336760" imgH="482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2870200"/>
                        <a:ext cx="6784975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dirty="0" smtClean="0">
                <a:latin typeface="Arial" pitchFamily="34" charset="0"/>
                <a:cs typeface="Arial" pitchFamily="34" charset="0"/>
              </a:rPr>
              <a:t>Forgási állapotösszeg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altLang="en-US" sz="2400" dirty="0" smtClean="0">
                <a:latin typeface="Arial" pitchFamily="34" charset="0"/>
                <a:cs typeface="Arial" pitchFamily="34" charset="0"/>
              </a:rPr>
              <a:t>Lineáris molekula esetén:</a:t>
            </a:r>
          </a:p>
          <a:p>
            <a:pPr eaLnBrk="1" hangingPunct="1">
              <a:buFont typeface="Arial" charset="0"/>
              <a:buNone/>
            </a:pPr>
            <a:endParaRPr lang="hu-HU" alt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</a:pPr>
            <a:endParaRPr lang="hu-HU" alt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</a:pPr>
            <a:endParaRPr lang="hu-HU" alt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hu-HU" altLang="en-US" sz="2400" dirty="0" smtClean="0">
                <a:latin typeface="Arial" pitchFamily="34" charset="0"/>
                <a:cs typeface="Arial" pitchFamily="34" charset="0"/>
              </a:rPr>
              <a:t>	ahol </a:t>
            </a:r>
            <a:r>
              <a:rPr lang="hu-HU" altLang="en-US" sz="24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hu-HU" altLang="en-US" sz="2400" dirty="0" smtClean="0">
                <a:latin typeface="Arial" pitchFamily="34" charset="0"/>
                <a:cs typeface="Arial" pitchFamily="34" charset="0"/>
              </a:rPr>
              <a:t> a forgási állandó</a:t>
            </a:r>
          </a:p>
          <a:p>
            <a:endParaRPr lang="hu-HU" alt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altLang="en-US" sz="2400" dirty="0" smtClean="0">
                <a:latin typeface="Arial" pitchFamily="34" charset="0"/>
                <a:cs typeface="Arial" pitchFamily="34" charset="0"/>
              </a:rPr>
              <a:t>Egyéb esetben bonyolultabb formula:</a:t>
            </a:r>
          </a:p>
          <a:p>
            <a:endParaRPr lang="hu-HU" altLang="en-US" sz="2400" dirty="0">
              <a:latin typeface="Arial" pitchFamily="34" charset="0"/>
              <a:cs typeface="Arial" pitchFamily="34" charset="0"/>
            </a:endParaRPr>
          </a:p>
          <a:p>
            <a:endParaRPr lang="hu-HU" altLang="en-US" sz="2400" dirty="0" smtClean="0">
              <a:latin typeface="Arial" pitchFamily="34" charset="0"/>
              <a:cs typeface="Arial" pitchFamily="34" charset="0"/>
            </a:endParaRPr>
          </a:p>
          <a:p>
            <a:endParaRPr lang="hu-HU" altLang="en-US" sz="2400" dirty="0" smtClean="0">
              <a:latin typeface="Arial" pitchFamily="34" charset="0"/>
              <a:cs typeface="Arial" pitchFamily="34" charset="0"/>
            </a:endParaRPr>
          </a:p>
          <a:p>
            <a:endParaRPr lang="hu-HU" alt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</a:pPr>
            <a:endParaRPr lang="hu-HU" altLang="en-US" sz="2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673864"/>
              </p:ext>
            </p:extLst>
          </p:nvPr>
        </p:nvGraphicFramePr>
        <p:xfrm>
          <a:off x="1187450" y="2149475"/>
          <a:ext cx="34163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3" imgW="1333440" imgH="419040" progId="Equation.3">
                  <p:embed/>
                </p:oleObj>
              </mc:Choice>
              <mc:Fallback>
                <p:oleObj name="Equation" r:id="rId3" imgW="1333440" imgH="4190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149475"/>
                        <a:ext cx="3416300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594882"/>
              </p:ext>
            </p:extLst>
          </p:nvPr>
        </p:nvGraphicFramePr>
        <p:xfrm>
          <a:off x="1130300" y="4797425"/>
          <a:ext cx="4175125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quation" r:id="rId5" imgW="1866600" imgH="533160" progId="Equation.3">
                  <p:embed/>
                </p:oleObj>
              </mc:Choice>
              <mc:Fallback>
                <p:oleObj name="Equation" r:id="rId5" imgW="1866600" imgH="53316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4797425"/>
                        <a:ext cx="4175125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dirty="0" smtClean="0">
                <a:latin typeface="Arial" pitchFamily="34" charset="0"/>
                <a:cs typeface="Arial" pitchFamily="34" charset="0"/>
              </a:rPr>
              <a:t>Rezgési állapotösszeg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u-HU" sz="2600" dirty="0" smtClean="0">
                <a:latin typeface="Arial" pitchFamily="34" charset="0"/>
                <a:cs typeface="Arial" pitchFamily="34" charset="0"/>
              </a:rPr>
              <a:t>Harmonikus rezgés esetén: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600" dirty="0" smtClean="0">
                <a:latin typeface="Arial" pitchFamily="34" charset="0"/>
                <a:cs typeface="Arial" pitchFamily="34" charset="0"/>
              </a:rPr>
              <a:t>	ahol </a:t>
            </a:r>
            <a:r>
              <a:rPr lang="hu-HU" sz="2600" i="1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hu-HU" sz="2600" dirty="0" smtClean="0">
                <a:latin typeface="Arial" pitchFamily="34" charset="0"/>
                <a:cs typeface="Arial" pitchFamily="34" charset="0"/>
              </a:rPr>
              <a:t> a harmonikus rezgés frekvenciája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600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defRPr/>
            </a:pPr>
            <a:r>
              <a:rPr lang="hu-HU" sz="2600" dirty="0" smtClean="0">
                <a:latin typeface="Arial" pitchFamily="34" charset="0"/>
                <a:cs typeface="Arial" pitchFamily="34" charset="0"/>
              </a:rPr>
              <a:t>Több rezgés esetén a különböző rezgések állapotösszegeit össze kell szorozni a molekuláris rezgési állapotösszeg kifejezéséhez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172861"/>
              </p:ext>
            </p:extLst>
          </p:nvPr>
        </p:nvGraphicFramePr>
        <p:xfrm>
          <a:off x="1116013" y="2170113"/>
          <a:ext cx="3455987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3" imgW="1218960" imgH="596880" progId="Equation.3">
                  <p:embed/>
                </p:oleObj>
              </mc:Choice>
              <mc:Fallback>
                <p:oleObj name="Equation" r:id="rId3" imgW="1218960" imgH="596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170113"/>
                        <a:ext cx="3455987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dirty="0" smtClean="0">
                <a:latin typeface="Arial" pitchFamily="34" charset="0"/>
                <a:cs typeface="Arial" pitchFamily="34" charset="0"/>
              </a:rPr>
              <a:t>Elektronikus állapotösszeg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hu-HU" altLang="en-US" sz="2600" dirty="0" smtClean="0">
                <a:latin typeface="Arial" pitchFamily="34" charset="0"/>
                <a:cs typeface="Arial" pitchFamily="34" charset="0"/>
              </a:rPr>
              <a:t>Szobahőmérsékleten ritka, hogy elektronikusan gerjesztődjön egy molekula, de lehet degenerált az alapállapot:</a:t>
            </a:r>
          </a:p>
          <a:p>
            <a:pPr>
              <a:buNone/>
              <a:defRPr/>
            </a:pPr>
            <a:endParaRPr lang="hu-HU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endParaRPr lang="hu-HU" sz="2600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hu-HU" sz="2600" dirty="0">
                <a:latin typeface="Arial" pitchFamily="34" charset="0"/>
                <a:cs typeface="Arial" pitchFamily="34" charset="0"/>
              </a:rPr>
              <a:t>	ahol </a:t>
            </a:r>
            <a:r>
              <a:rPr lang="hu-HU" altLang="en-US" sz="2600" i="1" noProof="1" smtClean="0">
                <a:latin typeface="Arial" pitchFamily="34" charset="0"/>
                <a:cs typeface="Arial" pitchFamily="34" charset="0"/>
              </a:rPr>
              <a:t>g</a:t>
            </a:r>
            <a:r>
              <a:rPr lang="hu-HU" altLang="en-US" sz="2600" i="1" baseline="-25000" noProof="1" smtClean="0">
                <a:latin typeface="Arial" pitchFamily="34" charset="0"/>
                <a:cs typeface="Arial" pitchFamily="34" charset="0"/>
              </a:rPr>
              <a:t>e</a:t>
            </a:r>
            <a:r>
              <a:rPr lang="hu-HU" altLang="en-US" sz="2600" noProof="1" smtClean="0">
                <a:latin typeface="Arial" pitchFamily="34" charset="0"/>
                <a:cs typeface="Arial" pitchFamily="34" charset="0"/>
              </a:rPr>
              <a:t> a </a:t>
            </a:r>
            <a:r>
              <a:rPr lang="hu-HU" altLang="en-US" sz="2600" noProof="1">
                <a:latin typeface="Arial" pitchFamily="34" charset="0"/>
                <a:cs typeface="Arial" pitchFamily="34" charset="0"/>
              </a:rPr>
              <a:t>degenerációfok</a:t>
            </a:r>
          </a:p>
          <a:p>
            <a:pPr>
              <a:buNone/>
              <a:defRPr/>
            </a:pPr>
            <a:endParaRPr lang="hu-HU" sz="2600" dirty="0" smtClean="0">
              <a:latin typeface="Arial" pitchFamily="34" charset="0"/>
              <a:cs typeface="Arial" pitchFamily="34" charset="0"/>
            </a:endParaRPr>
          </a:p>
          <a:p>
            <a:pPr marL="0"/>
            <a:r>
              <a:rPr lang="hu-HU" altLang="en-US" sz="2600" dirty="0" smtClean="0">
                <a:latin typeface="Arial" pitchFamily="34" charset="0"/>
                <a:cs typeface="Arial" pitchFamily="34" charset="0"/>
              </a:rPr>
              <a:t>Amennyiben van elérhető gerjesztett szint:</a:t>
            </a:r>
          </a:p>
          <a:p>
            <a:pPr marL="0" eaLnBrk="1" hangingPunct="1">
              <a:buFont typeface="Arial" charset="0"/>
              <a:buNone/>
            </a:pPr>
            <a:endParaRPr lang="hu-HU" altLang="en-US" sz="26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13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976553"/>
              </p:ext>
            </p:extLst>
          </p:nvPr>
        </p:nvGraphicFramePr>
        <p:xfrm>
          <a:off x="1060450" y="2997200"/>
          <a:ext cx="17446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3" imgW="596880" imgH="241200" progId="Equation.3">
                  <p:embed/>
                </p:oleObj>
              </mc:Choice>
              <mc:Fallback>
                <p:oleObj name="Equation" r:id="rId3" imgW="596880" imgH="241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2997200"/>
                        <a:ext cx="17446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983694"/>
              </p:ext>
            </p:extLst>
          </p:nvPr>
        </p:nvGraphicFramePr>
        <p:xfrm>
          <a:off x="1214438" y="5373688"/>
          <a:ext cx="42672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5" imgW="1968480" imgH="431640" progId="Equation.3">
                  <p:embed/>
                </p:oleObj>
              </mc:Choice>
              <mc:Fallback>
                <p:oleObj name="Equation" r:id="rId5" imgW="196848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5373688"/>
                        <a:ext cx="4267200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Számolási gyakorlat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hu-HU" sz="2800" dirty="0" smtClean="0">
                <a:latin typeface="Arial" pitchFamily="34" charset="0"/>
                <a:cs typeface="Arial" pitchFamily="34" charset="0"/>
              </a:rPr>
              <a:t>Házi feladatok, vetített diasorok, házi feladatok és zárthelyik eredményei:</a:t>
            </a:r>
          </a:p>
          <a:p>
            <a:pPr lvl="1"/>
            <a:r>
              <a:rPr lang="hu-HU" sz="2400" b="1" dirty="0" err="1">
                <a:latin typeface="Arial" pitchFamily="34" charset="0"/>
                <a:cs typeface="Arial" pitchFamily="34" charset="0"/>
              </a:rPr>
              <a:t>g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arfield.chem.elte.hu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kovacsmarton</a:t>
            </a:r>
            <a:endParaRPr lang="hu-H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800" dirty="0" smtClean="0">
                <a:latin typeface="Arial" pitchFamily="34" charset="0"/>
                <a:cs typeface="Arial" pitchFamily="34" charset="0"/>
              </a:rPr>
              <a:t>Házi feladatok:</a:t>
            </a:r>
          </a:p>
          <a:p>
            <a:pPr lvl="1"/>
            <a:r>
              <a:rPr lang="hu-HU" sz="2400" dirty="0">
                <a:latin typeface="Arial" pitchFamily="34" charset="0"/>
                <a:cs typeface="Arial" pitchFamily="34" charset="0"/>
              </a:rPr>
              <a:t>ö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sszesen kb. 10-12 feladat, beadás papír alapon, </a:t>
            </a:r>
          </a:p>
          <a:p>
            <a:pPr lvl="1"/>
            <a:r>
              <a:rPr lang="hu-HU" sz="2400" dirty="0" smtClean="0">
                <a:latin typeface="Arial" pitchFamily="34" charset="0"/>
                <a:cs typeface="Arial" pitchFamily="34" charset="0"/>
              </a:rPr>
              <a:t>beküldési határidő a feladatnál jelzett péntek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:00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hu-HU" sz="2800" dirty="0" smtClean="0">
                <a:latin typeface="Arial" pitchFamily="34" charset="0"/>
                <a:cs typeface="Arial" pitchFamily="34" charset="0"/>
              </a:rPr>
              <a:t>Konzultáció:</a:t>
            </a:r>
          </a:p>
          <a:p>
            <a:pPr lvl="1"/>
            <a:r>
              <a:rPr lang="hu-HU" sz="2400" dirty="0" smtClean="0">
                <a:latin typeface="Arial" pitchFamily="34" charset="0"/>
                <a:cs typeface="Arial" pitchFamily="34" charset="0"/>
              </a:rPr>
              <a:t>Péntek 13:00-14:00</a:t>
            </a:r>
          </a:p>
          <a:p>
            <a:pPr lvl="1"/>
            <a:r>
              <a:rPr lang="hu-HU" sz="2400" dirty="0" smtClean="0">
                <a:latin typeface="Arial" pitchFamily="34" charset="0"/>
                <a:cs typeface="Arial" pitchFamily="34" charset="0"/>
              </a:rPr>
              <a:t>kmarci95@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hotmail.com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en-US" dirty="0" smtClean="0">
                <a:latin typeface="Arial" pitchFamily="34" charset="0"/>
                <a:cs typeface="Arial" pitchFamily="34" charset="0"/>
              </a:rPr>
              <a:t>Sebességi együttható számítása</a:t>
            </a:r>
            <a:br>
              <a:rPr lang="hu-HU" altLang="en-US" dirty="0" smtClean="0">
                <a:latin typeface="Arial" pitchFamily="34" charset="0"/>
                <a:cs typeface="Arial" pitchFamily="34" charset="0"/>
              </a:rPr>
            </a:br>
            <a:r>
              <a:rPr lang="hu-HU" altLang="en-US" dirty="0" smtClean="0">
                <a:latin typeface="Arial" pitchFamily="34" charset="0"/>
                <a:cs typeface="Arial" pitchFamily="34" charset="0"/>
              </a:rPr>
              <a:t> átmenetiállapot-elmélet alapján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/>
            <a:r>
              <a:rPr lang="hu-HU" altLang="en-US" sz="2600" dirty="0" smtClean="0">
                <a:latin typeface="Arial" pitchFamily="34" charset="0"/>
                <a:cs typeface="Arial" pitchFamily="34" charset="0"/>
              </a:rPr>
              <a:t>Sebességi együttható kanonikus sokaságon:</a:t>
            </a:r>
            <a:endParaRPr lang="hu-HU" altLang="en-US" sz="2600" dirty="0">
              <a:latin typeface="Arial" pitchFamily="34" charset="0"/>
              <a:cs typeface="Arial" pitchFamily="34" charset="0"/>
            </a:endParaRPr>
          </a:p>
          <a:p>
            <a:pPr marL="400050" lvl="1" indent="457200"/>
            <a:r>
              <a:rPr lang="hu-HU" altLang="en-US" sz="2600" dirty="0" err="1" smtClean="0">
                <a:latin typeface="Arial" pitchFamily="34" charset="0"/>
                <a:cs typeface="Arial" pitchFamily="34" charset="0"/>
              </a:rPr>
              <a:t>Unimolekulás</a:t>
            </a:r>
            <a:r>
              <a:rPr lang="hu-HU" altLang="en-US" sz="2600" dirty="0" smtClean="0">
                <a:latin typeface="Arial" pitchFamily="34" charset="0"/>
                <a:cs typeface="Arial" pitchFamily="34" charset="0"/>
              </a:rPr>
              <a:t> reakcióra:</a:t>
            </a:r>
          </a:p>
          <a:p>
            <a:pPr marL="400050" lvl="1" indent="457200"/>
            <a:endParaRPr lang="hu-HU" altLang="en-US" sz="2600" dirty="0" smtClean="0">
              <a:latin typeface="Arial" pitchFamily="34" charset="0"/>
              <a:cs typeface="Arial" pitchFamily="34" charset="0"/>
            </a:endParaRPr>
          </a:p>
          <a:p>
            <a:pPr marL="400050" lvl="1" indent="457200"/>
            <a:endParaRPr lang="hu-HU" altLang="en-US" sz="2600" dirty="0" smtClean="0">
              <a:latin typeface="Arial" pitchFamily="34" charset="0"/>
              <a:cs typeface="Arial" pitchFamily="34" charset="0"/>
            </a:endParaRPr>
          </a:p>
          <a:p>
            <a:pPr marL="400050" lvl="1" indent="457200"/>
            <a:endParaRPr lang="hu-HU" altLang="en-US" sz="2600" dirty="0" smtClean="0">
              <a:latin typeface="Arial" pitchFamily="34" charset="0"/>
              <a:cs typeface="Arial" pitchFamily="34" charset="0"/>
            </a:endParaRPr>
          </a:p>
          <a:p>
            <a:pPr marL="400050" lvl="1" indent="457200"/>
            <a:endParaRPr lang="hu-HU" altLang="en-US" sz="2600" dirty="0" smtClean="0">
              <a:latin typeface="Arial" pitchFamily="34" charset="0"/>
              <a:cs typeface="Arial" pitchFamily="34" charset="0"/>
            </a:endParaRPr>
          </a:p>
          <a:p>
            <a:pPr marL="400050" lvl="1" indent="457200"/>
            <a:r>
              <a:rPr lang="hu-HU" altLang="en-US" sz="2600" dirty="0" err="1" smtClean="0">
                <a:latin typeface="Arial" pitchFamily="34" charset="0"/>
                <a:cs typeface="Arial" pitchFamily="34" charset="0"/>
              </a:rPr>
              <a:t>Bimolekulás</a:t>
            </a:r>
            <a:r>
              <a:rPr lang="hu-HU" altLang="en-US" sz="2600" dirty="0" smtClean="0">
                <a:latin typeface="Arial" pitchFamily="34" charset="0"/>
                <a:cs typeface="Arial" pitchFamily="34" charset="0"/>
              </a:rPr>
              <a:t> reakcióra: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716442"/>
              </p:ext>
            </p:extLst>
          </p:nvPr>
        </p:nvGraphicFramePr>
        <p:xfrm>
          <a:off x="984250" y="2852738"/>
          <a:ext cx="3538538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1" name="Equation" r:id="rId3" imgW="1434960" imgH="583920" progId="Equation.3">
                  <p:embed/>
                </p:oleObj>
              </mc:Choice>
              <mc:Fallback>
                <p:oleObj name="Equation" r:id="rId3" imgW="1434960" imgH="5839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2852738"/>
                        <a:ext cx="3538538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222053"/>
              </p:ext>
            </p:extLst>
          </p:nvPr>
        </p:nvGraphicFramePr>
        <p:xfrm>
          <a:off x="1045576" y="5157192"/>
          <a:ext cx="3837872" cy="1367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2" name="Equation" r:id="rId5" imgW="1638000" imgH="583920" progId="Equation.3">
                  <p:embed/>
                </p:oleObj>
              </mc:Choice>
              <mc:Fallback>
                <p:oleObj name="Equation" r:id="rId5" imgW="1638000" imgH="5839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576" y="5157192"/>
                        <a:ext cx="3837872" cy="1367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5976664" y="2220158"/>
            <a:ext cx="320384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u-HU" altLang="en-US" sz="2100" dirty="0" err="1">
                <a:latin typeface="Arial" pitchFamily="34" charset="0"/>
                <a:cs typeface="Arial" pitchFamily="34" charset="0"/>
              </a:rPr>
              <a:t>reaktáns</a:t>
            </a:r>
            <a:r>
              <a:rPr lang="hu-HU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en-US" sz="2100" dirty="0" smtClean="0">
                <a:latin typeface="Arial" pitchFamily="34" charset="0"/>
                <a:cs typeface="Arial" pitchFamily="34" charset="0"/>
              </a:rPr>
              <a:t>molekuláris állapotösszege standard állapot esetén</a:t>
            </a:r>
            <a:endParaRPr lang="hu-HU" alt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5976664" y="3429000"/>
            <a:ext cx="316733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u-HU" altLang="en-US" sz="2100" dirty="0">
                <a:latin typeface="Arial" pitchFamily="34" charset="0"/>
                <a:cs typeface="Arial" pitchFamily="34" charset="0"/>
              </a:rPr>
              <a:t>átmeneti állapot </a:t>
            </a:r>
            <a:r>
              <a:rPr lang="hu-HU" altLang="en-US" sz="2100" dirty="0" smtClean="0">
                <a:latin typeface="Arial" pitchFamily="34" charset="0"/>
                <a:cs typeface="Arial" pitchFamily="34" charset="0"/>
              </a:rPr>
              <a:t>standard molekuláris állapotösszege</a:t>
            </a:r>
            <a:r>
              <a:rPr lang="hu-HU" altLang="en-US" sz="2100" dirty="0">
                <a:latin typeface="Arial" pitchFamily="34" charset="0"/>
                <a:cs typeface="Arial" pitchFamily="34" charset="0"/>
              </a:rPr>
              <a:t>, a reakciókoordináta menti rezgés </a:t>
            </a:r>
            <a:r>
              <a:rPr lang="hu-HU" altLang="en-US" sz="2100" dirty="0" smtClean="0">
                <a:latin typeface="Arial" pitchFamily="34" charset="0"/>
                <a:cs typeface="Arial" pitchFamily="34" charset="0"/>
              </a:rPr>
              <a:t>nélkül</a:t>
            </a:r>
            <a:endParaRPr lang="hu-HU" altLang="en-US" sz="2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497884"/>
              </p:ext>
            </p:extLst>
          </p:nvPr>
        </p:nvGraphicFramePr>
        <p:xfrm>
          <a:off x="5340648" y="5157192"/>
          <a:ext cx="67151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3" name="Equation" r:id="rId7" imgW="342720" imgH="253800" progId="Equation.3">
                  <p:embed/>
                </p:oleObj>
              </mc:Choice>
              <mc:Fallback>
                <p:oleObj name="Equation" r:id="rId7" imgW="342720" imgH="253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648" y="5157192"/>
                        <a:ext cx="671512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Rectangle 12"/>
          <p:cNvSpPr>
            <a:spLocks noChangeArrowheads="1"/>
          </p:cNvSpPr>
          <p:nvPr/>
        </p:nvSpPr>
        <p:spPr bwMode="auto">
          <a:xfrm>
            <a:off x="5976664" y="5229200"/>
            <a:ext cx="3167336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u-HU" altLang="en-US" sz="2100" dirty="0" err="1">
                <a:latin typeface="Arial" pitchFamily="34" charset="0"/>
                <a:cs typeface="Arial" pitchFamily="34" charset="0"/>
              </a:rPr>
              <a:t>r</a:t>
            </a:r>
            <a:r>
              <a:rPr lang="hu-HU" altLang="en-US" sz="2100" dirty="0" err="1" smtClean="0">
                <a:latin typeface="Arial" pitchFamily="34" charset="0"/>
                <a:cs typeface="Arial" pitchFamily="34" charset="0"/>
              </a:rPr>
              <a:t>eaktáns</a:t>
            </a:r>
            <a:r>
              <a:rPr lang="hu-HU" altLang="en-US" sz="2100" dirty="0" smtClean="0">
                <a:latin typeface="Arial" pitchFamily="34" charset="0"/>
                <a:cs typeface="Arial" pitchFamily="34" charset="0"/>
              </a:rPr>
              <a:t>(ok</a:t>
            </a:r>
            <a:r>
              <a:rPr lang="hu-HU" altLang="en-US" sz="2100" dirty="0">
                <a:latin typeface="Arial" pitchFamily="34" charset="0"/>
                <a:cs typeface="Arial" pitchFamily="34" charset="0"/>
              </a:rPr>
              <a:t>) és az átmeneti </a:t>
            </a:r>
            <a:r>
              <a:rPr lang="hu-HU" altLang="en-US" sz="2100" dirty="0" smtClean="0">
                <a:latin typeface="Arial" pitchFamily="34" charset="0"/>
                <a:cs typeface="Arial" pitchFamily="34" charset="0"/>
              </a:rPr>
              <a:t>állapot </a:t>
            </a:r>
            <a:r>
              <a:rPr lang="hu-HU" altLang="en-US" sz="2100" dirty="0">
                <a:latin typeface="Arial" pitchFamily="34" charset="0"/>
                <a:cs typeface="Arial" pitchFamily="34" charset="0"/>
              </a:rPr>
              <a:t>közötti </a:t>
            </a:r>
            <a:r>
              <a:rPr lang="hu-HU" altLang="en-US" sz="2100" dirty="0" smtClean="0">
                <a:latin typeface="Arial" pitchFamily="34" charset="0"/>
                <a:cs typeface="Arial" pitchFamily="34" charset="0"/>
              </a:rPr>
              <a:t>energiakülönbség 0K-en</a:t>
            </a:r>
            <a:endParaRPr lang="hu-HU" altLang="en-US" sz="2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44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564141"/>
              </p:ext>
            </p:extLst>
          </p:nvPr>
        </p:nvGraphicFramePr>
        <p:xfrm>
          <a:off x="5516289" y="2301651"/>
          <a:ext cx="4238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4" name="Equation" r:id="rId9" imgW="203040" imgH="228600" progId="Equation.3">
                  <p:embed/>
                </p:oleObj>
              </mc:Choice>
              <mc:Fallback>
                <p:oleObj name="Equation" r:id="rId9" imgW="20304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289" y="2301651"/>
                        <a:ext cx="42386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860746"/>
              </p:ext>
            </p:extLst>
          </p:nvPr>
        </p:nvGraphicFramePr>
        <p:xfrm>
          <a:off x="5436914" y="3356992"/>
          <a:ext cx="50323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" name="Equation" r:id="rId11" imgW="241200" imgH="266400" progId="Equation.3">
                  <p:embed/>
                </p:oleObj>
              </mc:Choice>
              <mc:Fallback>
                <p:oleObj name="Equation" r:id="rId11" imgW="241200" imgH="2664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914" y="3356992"/>
                        <a:ext cx="503238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Átmenetiállapot-elmélet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r>
              <a:rPr lang="hu-HU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. feladat:</a:t>
            </a:r>
          </a:p>
          <a:p>
            <a:pPr marL="457200" lvl="1" indent="0" algn="just"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Határozzuk meg a </a:t>
            </a:r>
          </a:p>
          <a:p>
            <a:pPr marL="914400" lvl="1" indent="-457200" algn="just">
              <a:buNone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 algn="just">
              <a:buNone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reakció sebességi együtthatóját 300 K hőmérsékleten és 1 bar nyomáson, amennyiben ismert a I</a:t>
            </a:r>
            <a:r>
              <a:rPr lang="hu-HU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-molekula rezgési frekvencia hullámszámban </a:t>
            </a:r>
            <a:r>
              <a:rPr lang="hu-H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 = 213,54 cm</a:t>
            </a:r>
            <a:r>
              <a:rPr lang="hu-HU" sz="2400" baseline="30000" dirty="0" smtClean="0">
                <a:latin typeface="Arial" pitchFamily="34" charset="0"/>
                <a:cs typeface="Arial" pitchFamily="34" charset="0"/>
              </a:rPr>
              <a:t>−1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és forgási állandója </a:t>
            </a:r>
            <a:r>
              <a:rPr lang="hu-HU" sz="24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= 0,0373 cm</a:t>
            </a:r>
            <a:r>
              <a:rPr lang="hu-HU" sz="2400" baseline="30000" dirty="0" smtClean="0">
                <a:latin typeface="Arial" pitchFamily="34" charset="0"/>
                <a:cs typeface="Arial" pitchFamily="34" charset="0"/>
              </a:rPr>
              <a:t>−1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az átmeneti állapot forgási állandója </a:t>
            </a:r>
            <a:r>
              <a:rPr lang="hu-HU" sz="24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= 0,0364 cm</a:t>
            </a:r>
            <a:r>
              <a:rPr lang="hu-HU" sz="2400" baseline="30000" dirty="0" smtClean="0">
                <a:latin typeface="Arial" pitchFamily="34" charset="0"/>
                <a:cs typeface="Arial" pitchFamily="34" charset="0"/>
              </a:rPr>
              <a:t>−1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és a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reaktáns</a:t>
            </a:r>
            <a:r>
              <a:rPr lang="hu-HU" altLang="en-US" sz="2400" dirty="0" smtClean="0">
                <a:latin typeface="Arial" pitchFamily="34" charset="0"/>
                <a:cs typeface="Arial" pitchFamily="34" charset="0"/>
              </a:rPr>
              <a:t> és az átmeneti állapot közötti energiakülönbség 0 K-en </a:t>
            </a:r>
          </a:p>
          <a:p>
            <a:pPr marL="457200" lvl="1" indent="0" algn="just"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205 kJ/mol.</a:t>
            </a:r>
            <a:endParaRPr lang="hu-HU" sz="2400" dirty="0">
              <a:latin typeface="Arial" pitchFamily="34" charset="0"/>
              <a:cs typeface="Arial" pitchFamily="34" charset="0"/>
            </a:endParaRPr>
          </a:p>
          <a:p>
            <a:pPr marL="914400" lvl="1" indent="-457200" algn="just">
              <a:buNone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 algn="just">
              <a:buNone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650740"/>
              </p:ext>
            </p:extLst>
          </p:nvPr>
        </p:nvGraphicFramePr>
        <p:xfrm>
          <a:off x="4176924" y="2636912"/>
          <a:ext cx="1187164" cy="504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Equation" r:id="rId3" imgW="507960" imgH="215640" progId="Equation.3">
                  <p:embed/>
                </p:oleObj>
              </mc:Choice>
              <mc:Fallback>
                <p:oleObj name="Equation" r:id="rId3" imgW="50796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924" y="2636912"/>
                        <a:ext cx="1187164" cy="504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073001"/>
              </p:ext>
            </p:extLst>
          </p:nvPr>
        </p:nvGraphicFramePr>
        <p:xfrm>
          <a:off x="7716838" y="5157788"/>
          <a:ext cx="9826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Equation" r:id="rId5" imgW="507960" imgH="253800" progId="Equation.3">
                  <p:embed/>
                </p:oleObj>
              </mc:Choice>
              <mc:Fallback>
                <p:oleObj name="Equation" r:id="rId5" imgW="507960" imgH="253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6838" y="5157788"/>
                        <a:ext cx="982662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8"/>
          <p:cNvGraphicFramePr>
            <a:graphicFrameLocks noChangeAspect="1"/>
          </p:cNvGraphicFramePr>
          <p:nvPr/>
        </p:nvGraphicFramePr>
        <p:xfrm>
          <a:off x="5926226" y="4134762"/>
          <a:ext cx="301958" cy="37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Equation" r:id="rId7" imgW="139680" imgH="177480" progId="Equation.3">
                  <p:embed/>
                </p:oleObj>
              </mc:Choice>
              <mc:Fallback>
                <p:oleObj name="Equation" r:id="rId7" imgW="13968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226" y="4134762"/>
                        <a:ext cx="301958" cy="3743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Átmenetiállapot-elmélet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r>
              <a:rPr lang="hu-HU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. feladat:</a:t>
            </a:r>
          </a:p>
          <a:p>
            <a:pPr marL="457200" lvl="1" indent="0">
              <a:buNone/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Határozzuk meg a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hu-HU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	 2 I reakció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sebességi együtthatóját 300 K hőmérsékleten és 1 bar nyomáson</a:t>
            </a:r>
            <a:endParaRPr lang="hu-HU" sz="2400" b="1" dirty="0" smtClean="0">
              <a:latin typeface="Arial" pitchFamily="34" charset="0"/>
              <a:cs typeface="Arial" pitchFamily="34" charset="0"/>
            </a:endParaRPr>
          </a:p>
          <a:p>
            <a:pPr marL="0" lvl="1" indent="0" algn="just"/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 algn="just">
              <a:buNone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75084"/>
              </p:ext>
            </p:extLst>
          </p:nvPr>
        </p:nvGraphicFramePr>
        <p:xfrm>
          <a:off x="1187624" y="3073970"/>
          <a:ext cx="3540125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3" name="Equation" r:id="rId3" imgW="1434960" imgH="583920" progId="Equation.3">
                  <p:embed/>
                </p:oleObj>
              </mc:Choice>
              <mc:Fallback>
                <p:oleObj name="Equation" r:id="rId3" imgW="143496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073970"/>
                        <a:ext cx="3540125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815323"/>
              </p:ext>
            </p:extLst>
          </p:nvPr>
        </p:nvGraphicFramePr>
        <p:xfrm>
          <a:off x="643253" y="4848075"/>
          <a:ext cx="3024188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4" name="Equation" r:id="rId5" imgW="1371600" imgH="609480" progId="Equation.3">
                  <p:embed/>
                </p:oleObj>
              </mc:Choice>
              <mc:Fallback>
                <p:oleObj name="Equation" r:id="rId5" imgW="13716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3" y="4848075"/>
                        <a:ext cx="3024188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Egyenes összekötő nyíllal 4"/>
          <p:cNvCxnSpPr/>
          <p:nvPr/>
        </p:nvCxnSpPr>
        <p:spPr>
          <a:xfrm>
            <a:off x="3851920" y="227687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773238"/>
              </p:ext>
            </p:extLst>
          </p:nvPr>
        </p:nvGraphicFramePr>
        <p:xfrm>
          <a:off x="3680178" y="4909987"/>
          <a:ext cx="5204522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" name="Equation" r:id="rId7" imgW="2476440" imgH="609480" progId="Equation.3">
                  <p:embed/>
                </p:oleObj>
              </mc:Choice>
              <mc:Fallback>
                <p:oleObj name="Equation" r:id="rId7" imgW="247644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80178" y="4909987"/>
                        <a:ext cx="5204522" cy="128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Átmenetiállapot-elmélet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r>
              <a:rPr lang="hu-HU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. feladat:</a:t>
            </a:r>
          </a:p>
          <a:p>
            <a:pPr marL="457200" lvl="1" indent="0" algn="just"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Nem érdemes külön-külön kiszámolni az egyes állapotösszegeket, helyette számítsuk ki azok arányait!</a:t>
            </a:r>
          </a:p>
          <a:p>
            <a:pPr marL="457200" lvl="1" indent="0" algn="just">
              <a:buNone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0" lvl="1" indent="0" algn="just"/>
            <a:r>
              <a:rPr lang="hu-HU" sz="2400" dirty="0" smtClean="0">
                <a:latin typeface="Arial" pitchFamily="34" charset="0"/>
                <a:cs typeface="Arial" pitchFamily="34" charset="0"/>
              </a:rPr>
              <a:t> transzlációs állapotösszeg:</a:t>
            </a:r>
          </a:p>
          <a:p>
            <a:pPr marL="0" lvl="1" indent="0" algn="just"/>
            <a:endParaRPr lang="hu-HU" sz="2400" dirty="0">
              <a:latin typeface="Arial" pitchFamily="34" charset="0"/>
              <a:cs typeface="Arial" pitchFamily="34" charset="0"/>
            </a:endParaRPr>
          </a:p>
          <a:p>
            <a:pPr marL="0" lvl="1" indent="0" algn="just"/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0" lvl="1" indent="0" algn="just">
              <a:buNone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 algn="just">
              <a:buNone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6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801677"/>
              </p:ext>
            </p:extLst>
          </p:nvPr>
        </p:nvGraphicFramePr>
        <p:xfrm>
          <a:off x="1597025" y="5073650"/>
          <a:ext cx="2274888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Equation" r:id="rId3" imgW="965160" imgH="558720" progId="Equation.3">
                  <p:embed/>
                </p:oleObj>
              </mc:Choice>
              <mc:Fallback>
                <p:oleObj name="Equation" r:id="rId3" imgW="9651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5073650"/>
                        <a:ext cx="2274888" cy="131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34909"/>
              </p:ext>
            </p:extLst>
          </p:nvPr>
        </p:nvGraphicFramePr>
        <p:xfrm>
          <a:off x="1749280" y="3774740"/>
          <a:ext cx="4205280" cy="1166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Equation" r:id="rId5" imgW="1739880" imgH="482400" progId="Equation.3">
                  <p:embed/>
                </p:oleObj>
              </mc:Choice>
              <mc:Fallback>
                <p:oleObj name="Equation" r:id="rId5" imgW="173988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9280" y="3774740"/>
                        <a:ext cx="4205280" cy="1166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6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Átmenetiállapot-elmélet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r>
              <a:rPr lang="hu-HU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. feladat:</a:t>
            </a:r>
            <a:endParaRPr lang="hu-HU" sz="2400" dirty="0">
              <a:latin typeface="Arial" pitchFamily="34" charset="0"/>
              <a:cs typeface="Arial" pitchFamily="34" charset="0"/>
            </a:endParaRPr>
          </a:p>
          <a:p>
            <a:pPr marL="0" lvl="1" indent="0" algn="just"/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0" lvl="1" indent="0" algn="just"/>
            <a:r>
              <a:rPr lang="hu-HU" sz="2400" dirty="0" smtClean="0">
                <a:latin typeface="Arial" pitchFamily="34" charset="0"/>
                <a:cs typeface="Arial" pitchFamily="34" charset="0"/>
              </a:rPr>
              <a:t> forgási állapotösszeg:</a:t>
            </a:r>
          </a:p>
          <a:p>
            <a:pPr marL="0" lvl="1" indent="0" algn="just"/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 algn="just">
              <a:buNone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6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454902"/>
              </p:ext>
            </p:extLst>
          </p:nvPr>
        </p:nvGraphicFramePr>
        <p:xfrm>
          <a:off x="1779588" y="4721225"/>
          <a:ext cx="4138612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Equation" r:id="rId3" imgW="1815840" imgH="558720" progId="Equation.3">
                  <p:embed/>
                </p:oleObj>
              </mc:Choice>
              <mc:Fallback>
                <p:oleObj name="Equation" r:id="rId3" imgW="18158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8" y="4721225"/>
                        <a:ext cx="4138612" cy="12747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61375"/>
              </p:ext>
            </p:extLst>
          </p:nvPr>
        </p:nvGraphicFramePr>
        <p:xfrm>
          <a:off x="1751987" y="3284984"/>
          <a:ext cx="2177032" cy="121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Equation" r:id="rId5" imgW="749160" imgH="419040" progId="Equation.3">
                  <p:embed/>
                </p:oleObj>
              </mc:Choice>
              <mc:Fallback>
                <p:oleObj name="Equation" r:id="rId5" imgW="7491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1987" y="3284984"/>
                        <a:ext cx="2177032" cy="121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281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Átmenetiállapot-elmélet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r>
              <a:rPr lang="hu-HU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. feladat: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0" lvl="1" indent="0" algn="just"/>
            <a:r>
              <a:rPr lang="hu-HU" sz="2400" dirty="0" smtClean="0">
                <a:latin typeface="Arial" pitchFamily="34" charset="0"/>
                <a:cs typeface="Arial" pitchFamily="34" charset="0"/>
              </a:rPr>
              <a:t> rezgési állapotösszeg:</a:t>
            </a:r>
          </a:p>
          <a:p>
            <a:pPr marL="0" lvl="1" indent="0" algn="just">
              <a:buNone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0" lvl="1" indent="0" algn="just">
              <a:buNone/>
            </a:pPr>
            <a:endParaRPr lang="hu-HU" sz="2400" dirty="0">
              <a:latin typeface="Arial" pitchFamily="34" charset="0"/>
              <a:cs typeface="Arial" pitchFamily="34" charset="0"/>
            </a:endParaRPr>
          </a:p>
          <a:p>
            <a:pPr marL="0" lvl="1" indent="0" algn="just">
              <a:buNone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0" lvl="1" indent="0" algn="just"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az átmeneti állapot elveszíti a reakciókoordináta menti rezgési szabadsági fokát, ezért lesz a számláló értéke 1</a:t>
            </a:r>
          </a:p>
          <a:p>
            <a:pPr marL="0" lvl="1" indent="0" algn="just">
              <a:buNone/>
            </a:pPr>
            <a:endParaRPr lang="hu-HU" sz="2400" dirty="0">
              <a:latin typeface="Arial" pitchFamily="34" charset="0"/>
              <a:cs typeface="Arial" pitchFamily="34" charset="0"/>
            </a:endParaRPr>
          </a:p>
          <a:p>
            <a:pPr marL="0" lvl="1" indent="0" algn="just"/>
            <a:r>
              <a:rPr lang="hu-HU" sz="2400" dirty="0" smtClean="0">
                <a:latin typeface="Arial" pitchFamily="34" charset="0"/>
                <a:cs typeface="Arial" pitchFamily="34" charset="0"/>
              </a:rPr>
              <a:t> elektronikus állapotösszeg:</a:t>
            </a:r>
          </a:p>
          <a:p>
            <a:pPr marL="914400" lvl="1" indent="-457200" algn="just">
              <a:buNone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907867"/>
              </p:ext>
            </p:extLst>
          </p:nvPr>
        </p:nvGraphicFramePr>
        <p:xfrm>
          <a:off x="4178300" y="1989138"/>
          <a:ext cx="4421188" cy="171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Equation" r:id="rId3" imgW="2133360" imgH="825480" progId="Equation.3">
                  <p:embed/>
                </p:oleObj>
              </mc:Choice>
              <mc:Fallback>
                <p:oleObj name="Equation" r:id="rId3" imgW="2133360" imgH="825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1989138"/>
                        <a:ext cx="4421188" cy="171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875898"/>
              </p:ext>
            </p:extLst>
          </p:nvPr>
        </p:nvGraphicFramePr>
        <p:xfrm>
          <a:off x="4586288" y="5099050"/>
          <a:ext cx="1766887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name="Equation" r:id="rId5" imgW="749160" imgH="558720" progId="Equation.3">
                  <p:embed/>
                </p:oleObj>
              </mc:Choice>
              <mc:Fallback>
                <p:oleObj name="Equation" r:id="rId5" imgW="749160" imgH="558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5099050"/>
                        <a:ext cx="1766887" cy="1319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Átmenetiállapot-elmélet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r>
              <a:rPr lang="hu-HU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. feladat: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None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708398"/>
              </p:ext>
            </p:extLst>
          </p:nvPr>
        </p:nvGraphicFramePr>
        <p:xfrm>
          <a:off x="482600" y="3860800"/>
          <a:ext cx="8301038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Equation" r:id="rId3" imgW="3632040" imgH="457200" progId="Equation.3">
                  <p:embed/>
                </p:oleObj>
              </mc:Choice>
              <mc:Fallback>
                <p:oleObj name="Equation" r:id="rId3" imgW="363204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3860800"/>
                        <a:ext cx="8301038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516314"/>
              </p:ext>
            </p:extLst>
          </p:nvPr>
        </p:nvGraphicFramePr>
        <p:xfrm>
          <a:off x="2824163" y="5589588"/>
          <a:ext cx="36036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Equation" r:id="rId5" imgW="1143000" imgH="228600" progId="Equation.3">
                  <p:embed/>
                </p:oleObj>
              </mc:Choice>
              <mc:Fallback>
                <p:oleObj name="Equation" r:id="rId5" imgW="1143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5589588"/>
                        <a:ext cx="3603625" cy="7191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852061"/>
              </p:ext>
            </p:extLst>
          </p:nvPr>
        </p:nvGraphicFramePr>
        <p:xfrm>
          <a:off x="478209" y="2206101"/>
          <a:ext cx="3024188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name="Equation" r:id="rId7" imgW="1371600" imgH="609480" progId="Equation.3">
                  <p:embed/>
                </p:oleObj>
              </mc:Choice>
              <mc:Fallback>
                <p:oleObj name="Equation" r:id="rId7" imgW="13716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209" y="2206101"/>
                        <a:ext cx="3024188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016371"/>
              </p:ext>
            </p:extLst>
          </p:nvPr>
        </p:nvGraphicFramePr>
        <p:xfrm>
          <a:off x="3515134" y="2268013"/>
          <a:ext cx="5204522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name="Equation" r:id="rId9" imgW="2476440" imgH="609480" progId="Equation.3">
                  <p:embed/>
                </p:oleObj>
              </mc:Choice>
              <mc:Fallback>
                <p:oleObj name="Equation" r:id="rId9" imgW="247644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15134" y="2268013"/>
                        <a:ext cx="5204522" cy="128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latin typeface="Arial" pitchFamily="34" charset="0"/>
                <a:cs typeface="Arial" pitchFamily="34" charset="0"/>
              </a:rPr>
              <a:t>Köszönöm a figyelmet!</a:t>
            </a:r>
            <a:endParaRPr lang="hu-HU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Ütközési elmélet, átmenetiállapot-elmélet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1. gyakorlat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itchFamily="34" charset="0"/>
                <a:cs typeface="Arial" pitchFamily="34" charset="0"/>
              </a:rPr>
              <a:t>Ütközési elmélet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55" y="1916832"/>
            <a:ext cx="6880889" cy="38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Ütközési elmélet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Feltétel: merev gömbök ütközése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Sebességi együttható számítása:</a:t>
            </a:r>
          </a:p>
          <a:p>
            <a:pPr>
              <a:buNone/>
            </a:pPr>
            <a:endParaRPr lang="hu-HU" sz="10800" dirty="0">
              <a:latin typeface="Arial" pitchFamily="34" charset="0"/>
              <a:cs typeface="Arial" pitchFamily="34" charset="0"/>
            </a:endParaRPr>
          </a:p>
          <a:p>
            <a:r>
              <a:rPr lang="hu-HU" sz="2400" i="1" dirty="0">
                <a:latin typeface="Arial" pitchFamily="34" charset="0"/>
                <a:cs typeface="Arial" pitchFamily="34" charset="0"/>
              </a:rPr>
              <a:t>k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 sebességi együttható</a:t>
            </a:r>
          </a:p>
          <a:p>
            <a:r>
              <a:rPr lang="hu-HU" sz="24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 gömbszerű részecskék (A és B) sugarának összege</a:t>
            </a:r>
          </a:p>
          <a:p>
            <a:r>
              <a:rPr lang="hu-HU" sz="24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 hőmérséklet</a:t>
            </a:r>
          </a:p>
          <a:p>
            <a:r>
              <a:rPr lang="hu-HU" sz="2400" i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 redukált tömeg</a:t>
            </a:r>
          </a:p>
          <a:p>
            <a:r>
              <a:rPr lang="hu-HU" sz="2400" i="1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hu-HU" sz="2400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 aktiválási energia</a:t>
            </a: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7" name="Object 0"/>
          <p:cNvGraphicFramePr>
            <a:graphicFrameLocks noChangeAspect="1"/>
          </p:cNvGraphicFramePr>
          <p:nvPr/>
        </p:nvGraphicFramePr>
        <p:xfrm>
          <a:off x="1907704" y="2537776"/>
          <a:ext cx="5184999" cy="1539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1676160" imgH="469800" progId="Equation.3">
                  <p:embed/>
                </p:oleObj>
              </mc:Choice>
              <mc:Fallback>
                <p:oleObj name="Equation" r:id="rId3" imgW="1676160" imgH="4698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537776"/>
                        <a:ext cx="5184999" cy="1539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0"/>
          <p:cNvGraphicFramePr>
            <a:graphicFrameLocks noChangeAspect="1"/>
          </p:cNvGraphicFramePr>
          <p:nvPr/>
        </p:nvGraphicFramePr>
        <p:xfrm>
          <a:off x="4716016" y="5176507"/>
          <a:ext cx="1944216" cy="1060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838080" imgH="431640" progId="Equation.3">
                  <p:embed/>
                </p:oleObj>
              </mc:Choice>
              <mc:Fallback>
                <p:oleObj name="Equation" r:id="rId5" imgW="83808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176507"/>
                        <a:ext cx="1944216" cy="10608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Sebességi együttható meghatározása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10800" dirty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7" name="Object 0"/>
          <p:cNvGraphicFramePr>
            <a:graphicFrameLocks noChangeAspect="1"/>
          </p:cNvGraphicFramePr>
          <p:nvPr/>
        </p:nvGraphicFramePr>
        <p:xfrm>
          <a:off x="1711325" y="1844675"/>
          <a:ext cx="5578475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3" imgW="1803240" imgH="469800" progId="Equation.3">
                  <p:embed/>
                </p:oleObj>
              </mc:Choice>
              <mc:Fallback>
                <p:oleObj name="Equation" r:id="rId3" imgW="1803240" imgH="4698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1844675"/>
                        <a:ext cx="5578475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gyenes összekötő nyíllal 6"/>
          <p:cNvCxnSpPr/>
          <p:nvPr/>
        </p:nvCxnSpPr>
        <p:spPr>
          <a:xfrm flipV="1">
            <a:off x="2339752" y="3068960"/>
            <a:ext cx="504056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3779912" y="3501008"/>
            <a:ext cx="216024" cy="108012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 flipV="1">
            <a:off x="6084168" y="3543399"/>
            <a:ext cx="720080" cy="122413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467544" y="4005064"/>
            <a:ext cx="300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hatáskeresztmetszet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979712" y="4695527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Arial" pitchFamily="34" charset="0"/>
                <a:cs typeface="Arial" pitchFamily="34" charset="0"/>
              </a:rPr>
              <a:t>á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tlagsebesség (  )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2" name="Object 0"/>
          <p:cNvGraphicFramePr>
            <a:graphicFrameLocks noChangeAspect="1"/>
          </p:cNvGraphicFramePr>
          <p:nvPr/>
        </p:nvGraphicFramePr>
        <p:xfrm>
          <a:off x="4139952" y="4697740"/>
          <a:ext cx="332799" cy="459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5" imgW="126720" imgH="164880" progId="Equation.3">
                  <p:embed/>
                </p:oleObj>
              </mc:Choice>
              <mc:Fallback>
                <p:oleObj name="Equation" r:id="rId5" imgW="12672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697740"/>
                        <a:ext cx="332799" cy="4594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Jobb oldali kapcsos zárójel 22"/>
          <p:cNvSpPr/>
          <p:nvPr/>
        </p:nvSpPr>
        <p:spPr>
          <a:xfrm rot="5400000">
            <a:off x="2303748" y="3248980"/>
            <a:ext cx="792088" cy="4464496"/>
          </a:xfrm>
          <a:prstGeom prst="rightBrace">
            <a:avLst>
              <a:gd name="adj1" fmla="val 38636"/>
              <a:gd name="adj2" fmla="val 50000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doboz 23"/>
          <p:cNvSpPr txBox="1"/>
          <p:nvPr/>
        </p:nvSpPr>
        <p:spPr>
          <a:xfrm>
            <a:off x="1403648" y="599167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ütközési faktor (</a:t>
            </a:r>
            <a:r>
              <a:rPr lang="hu-HU" sz="2400" i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5724128" y="4911551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Boltzmann-faktor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rtalom helye 2"/>
          <p:cNvSpPr txBox="1">
            <a:spLocks/>
          </p:cNvSpPr>
          <p:nvPr/>
        </p:nvSpPr>
        <p:spPr>
          <a:xfrm>
            <a:off x="467544" y="1556792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Az üt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közések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száma: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sz="900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hu-HU" sz="2400" b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</a:t>
            </a:r>
            <a:r>
              <a:rPr kumimoji="0" lang="hu-HU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az A részecskék száma egységnyi térfogatban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Ütközések száma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7" name="Object 0"/>
          <p:cNvGraphicFramePr>
            <a:graphicFrameLocks noChangeAspect="1"/>
          </p:cNvGraphicFramePr>
          <p:nvPr/>
        </p:nvGraphicFramePr>
        <p:xfrm>
          <a:off x="1691680" y="2117383"/>
          <a:ext cx="5688632" cy="1311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2158920" imgH="469800" progId="Equation.3">
                  <p:embed/>
                </p:oleObj>
              </mc:Choice>
              <mc:Fallback>
                <p:oleObj name="Equation" r:id="rId3" imgW="2158920" imgH="4698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117383"/>
                        <a:ext cx="5688632" cy="1311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Ütközési elmélet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1. feladat:</a:t>
            </a:r>
          </a:p>
          <a:p>
            <a:pPr marL="914400" lvl="1" indent="-457200" algn="just">
              <a:buAutoNum type="alphaLcParenR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Számítsuk ki az A és B molekulák közötti ütközések számát, ha mind az A, mind a B molekula parciális nyomása 100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torr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300 K hőmérsékleten, az A molekula átmérője 0,3 nm, a B molekuláé 0,4 nm, a részecskék átlagos sebessége pedig 5∙10</a:t>
            </a:r>
            <a:r>
              <a:rPr lang="hu-HU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m/s ezen a hőmérsékleten.</a:t>
            </a:r>
          </a:p>
          <a:p>
            <a:pPr marL="914400" lvl="1" indent="-457200" algn="just">
              <a:buAutoNum type="alphaLcParenR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A ütközések hányad része történik elegendő energiával ahhoz, hogy végbemenjen a reakció az adott hőmérsékleten, ha az aktiválási energia </a:t>
            </a:r>
            <a:br>
              <a:rPr lang="hu-HU" sz="2400" dirty="0" smtClean="0">
                <a:latin typeface="Arial" pitchFamily="34" charset="0"/>
                <a:cs typeface="Arial" pitchFamily="34" charset="0"/>
              </a:rPr>
            </a:br>
            <a:r>
              <a:rPr lang="hu-HU" sz="2400" dirty="0" smtClean="0">
                <a:latin typeface="Arial" pitchFamily="34" charset="0"/>
                <a:cs typeface="Arial" pitchFamily="34" charset="0"/>
              </a:rPr>
              <a:t>40 kJ/mol?</a:t>
            </a:r>
          </a:p>
          <a:p>
            <a:pPr marL="914400" lvl="1" indent="-457200" algn="just">
              <a:buAutoNum type="alphaLcParenR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Határozzuk meg a reakció sebességi együtthatóját!</a:t>
            </a:r>
          </a:p>
          <a:p>
            <a:pPr marL="914400" lvl="1" indent="-457200" algn="just">
              <a:buAutoNum type="alphaLcParenR"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Ütközési elmélet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91264" cy="4925144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1. feladat:</a:t>
            </a:r>
          </a:p>
          <a:p>
            <a:pPr marL="914400" lvl="1" indent="-457200" algn="just">
              <a:buAutoNum type="alphaLcParenR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Számítsuk ki A és B molekula között az ütközések számát, ha mind az A, mind a B parciális nyomása 100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torr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300 K hőmérsékleten, az A molekula átmérője 0,3 nm, B molekuláé 0,4 nm, a részecskék átlagos sebessége pedig 5∙10</a:t>
            </a:r>
            <a:r>
              <a:rPr lang="hu-HU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m/s ezen a hőmérsékleten.</a:t>
            </a:r>
          </a:p>
          <a:p>
            <a:pPr marL="914400" lvl="1" indent="-457200" algn="just">
              <a:buAutoNum type="alphaLcParenR"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4" name="Object 0"/>
          <p:cNvGraphicFramePr>
            <a:graphicFrameLocks noChangeAspect="1"/>
          </p:cNvGraphicFramePr>
          <p:nvPr/>
        </p:nvGraphicFramePr>
        <p:xfrm>
          <a:off x="1043608" y="4437112"/>
          <a:ext cx="721306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3" imgW="1866600" imgH="228600" progId="Equation.3">
                  <p:embed/>
                </p:oleObj>
              </mc:Choice>
              <mc:Fallback>
                <p:oleObj name="Equation" r:id="rId3" imgW="1866600" imgH="2286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437112"/>
                        <a:ext cx="721306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618</Words>
  <Application>Microsoft Office PowerPoint</Application>
  <PresentationFormat>Diavetítés a képernyőre (4:3 oldalarány)</PresentationFormat>
  <Paragraphs>166</Paragraphs>
  <Slides>27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1" baseType="lpstr">
      <vt:lpstr>Arial</vt:lpstr>
      <vt:lpstr>Calibri</vt:lpstr>
      <vt:lpstr>Office-téma</vt:lpstr>
      <vt:lpstr>Equation</vt:lpstr>
      <vt:lpstr>Fizikai kémia 2 – Reakciókinetika </vt:lpstr>
      <vt:lpstr>Számolási gyakorlat</vt:lpstr>
      <vt:lpstr>Ütközési elmélet, átmenetiállapot-elmélet</vt:lpstr>
      <vt:lpstr>Ütközési elmélet</vt:lpstr>
      <vt:lpstr>Ütközési elmélet</vt:lpstr>
      <vt:lpstr>Sebességi együttható meghatározása</vt:lpstr>
      <vt:lpstr>Ütközések száma</vt:lpstr>
      <vt:lpstr>Ütközési elmélet</vt:lpstr>
      <vt:lpstr>Ütközési elmélet</vt:lpstr>
      <vt:lpstr>Ütközési elmélet</vt:lpstr>
      <vt:lpstr>Ütközési elmélet</vt:lpstr>
      <vt:lpstr>Ütközési elmélet</vt:lpstr>
      <vt:lpstr>Átmenetiállapot-elmélet (TST)</vt:lpstr>
      <vt:lpstr>Átmenetiállapot-elmélet (TST)</vt:lpstr>
      <vt:lpstr>Egyensúlyi állandók meghatározása</vt:lpstr>
      <vt:lpstr>Transzlációs állapotösszeg</vt:lpstr>
      <vt:lpstr>Forgási állapotösszeg</vt:lpstr>
      <vt:lpstr>Rezgési állapotösszeg</vt:lpstr>
      <vt:lpstr>Elektronikus állapotösszeg</vt:lpstr>
      <vt:lpstr>Sebességi együttható számítása  átmenetiállapot-elmélet alapján</vt:lpstr>
      <vt:lpstr>Átmenetiállapot-elmélet</vt:lpstr>
      <vt:lpstr>Átmenetiállapot-elmélet</vt:lpstr>
      <vt:lpstr>Átmenetiállapot-elmélet</vt:lpstr>
      <vt:lpstr>Átmenetiállapot-elmélet</vt:lpstr>
      <vt:lpstr>Átmenetiállapot-elmélet</vt:lpstr>
      <vt:lpstr>Átmenetiállapot-elmélet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Fizikai kémia 2 – Reakciókinetika</dc:title>
  <dc:creator>Samu Viktor</dc:creator>
  <cp:lastModifiedBy>kovacsmarton</cp:lastModifiedBy>
  <cp:revision>59</cp:revision>
  <dcterms:created xsi:type="dcterms:W3CDTF">2016-09-15T19:29:25Z</dcterms:created>
  <dcterms:modified xsi:type="dcterms:W3CDTF">2017-09-22T08:36:11Z</dcterms:modified>
</cp:coreProperties>
</file>