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92" r:id="rId4"/>
    <p:sldId id="293" r:id="rId5"/>
    <p:sldId id="302" r:id="rId6"/>
    <p:sldId id="306" r:id="rId7"/>
    <p:sldId id="303" r:id="rId8"/>
    <p:sldId id="274" r:id="rId9"/>
    <p:sldId id="258" r:id="rId10"/>
    <p:sldId id="259" r:id="rId11"/>
    <p:sldId id="260" r:id="rId12"/>
    <p:sldId id="305" r:id="rId13"/>
    <p:sldId id="307" r:id="rId14"/>
    <p:sldId id="291" r:id="rId15"/>
  </p:sldIdLst>
  <p:sldSz cx="9144000" cy="6858000" type="screen4x3"/>
  <p:notesSz cx="7315200" cy="96012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660066"/>
    <a:srgbClr val="0099CC"/>
    <a:srgbClr val="9900CC"/>
    <a:srgbClr val="FF00FF"/>
    <a:srgbClr val="990099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0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461210D-7A71-409F-B1EE-14C262110717}" type="datetimeFigureOut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F235000-C4EA-495E-A8C5-B1FC31976B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0505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hangingPunct="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hangingPunct="1">
              <a:defRPr sz="1300">
                <a:cs typeface="Arial" charset="0"/>
              </a:defRPr>
            </a:lvl1pPr>
          </a:lstStyle>
          <a:p>
            <a:pPr>
              <a:defRPr/>
            </a:pPr>
            <a:fld id="{00719F5E-8C00-46FC-98B3-B89D44FED78C}" type="datetimeFigureOut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hangingPunct="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7B1E084C-D90E-4519-B056-D6E03521366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1174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EC85-38C9-465B-BD8B-83157A63E678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8E63C-37C2-4208-86C6-9F53E1E2796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36306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3156-69A3-42A8-AFCA-847131D7E6AA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03D9B-07A7-451A-BC09-243CC468B7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7908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AD0E9-F09E-4385-8E86-EC50F8A33463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16786-111D-484F-9C6D-C83B059EBA8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4118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BDCAC-4D4D-47E9-B807-47AD70217BF8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6913A-C6CC-4D38-992D-6F5AFCDDC9A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3025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C368A-F967-4728-83B5-2A6561D47F34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D1626-7CDF-4D01-BBA1-2592C1E4D9F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0595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6C87C-1297-451E-BC79-6A9A7238A398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6F0C-282B-457A-A44A-2F08AF82358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8816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A2BA1-A29C-4142-8B1F-FB158D58B75B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79734-B58F-46C9-A313-8D5A3E57E6B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1948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8E6CD-9FDC-4B1E-9066-377F8FCFE36B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9557C-B416-4168-B4F0-73ED465683C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0896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00406-C8BE-4B6C-85B1-57F0B69F3C66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65208-48CD-4F42-9A93-E00E171D9A9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2326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962A9-8CCA-47DB-BC3D-A8F913E0BFA9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C0137-6BCC-49CB-9661-6714BBADBF2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6270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E082-D9D7-4034-8ED9-4F8A720AB628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24020-E524-4C12-880B-AB20532D4FF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43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FF08B4-FE61-4DAE-B6BA-3FD8C9F9B77F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B1BBE11-72ED-41FB-AF1E-A64B2C4D138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10.m4a"/><Relationship Id="rId7" Type="http://schemas.openxmlformats.org/officeDocument/2006/relationships/image" Target="../media/image17.wmf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4a"/><Relationship Id="rId7" Type="http://schemas.openxmlformats.org/officeDocument/2006/relationships/image" Target="../media/image9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7.m4a"/><Relationship Id="rId7" Type="http://schemas.openxmlformats.org/officeDocument/2006/relationships/image" Target="../media/image10.w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7.m4a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8.m4a"/><Relationship Id="rId7" Type="http://schemas.openxmlformats.org/officeDocument/2006/relationships/image" Target="../media/image16.jpeg"/><Relationship Id="rId12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jpeg"/><Relationship Id="rId11" Type="http://schemas.openxmlformats.org/officeDocument/2006/relationships/image" Target="../media/image14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6.bin"/><Relationship Id="rId4" Type="http://schemas.openxmlformats.org/officeDocument/2006/relationships/audio" Target="../media/media8.m4a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Fázisok</a:t>
            </a:r>
            <a:endParaRPr lang="en-GB" altLang="en-US" sz="20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1754278" y="3197225"/>
            <a:ext cx="51939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>
                <a:solidFill>
                  <a:srgbClr val="0000CC"/>
                </a:solidFill>
              </a:rPr>
              <a:t>Fizikai kémia </a:t>
            </a:r>
            <a:r>
              <a:rPr lang="hu-HU" altLang="en-US" sz="2800" b="1" dirty="0" smtClean="0">
                <a:solidFill>
                  <a:srgbClr val="0000CC"/>
                </a:solidFill>
              </a:rPr>
              <a:t>hangos előadások </a:t>
            </a:r>
            <a:r>
              <a:rPr lang="hu-HU" altLang="en-US" sz="2800" b="1" dirty="0">
                <a:solidFill>
                  <a:srgbClr val="0000CC"/>
                </a:solidFill>
              </a:rPr>
              <a:t>4</a:t>
            </a:r>
            <a:r>
              <a:rPr lang="hu-HU" altLang="en-US" sz="2800" b="1" dirty="0" smtClean="0">
                <a:solidFill>
                  <a:srgbClr val="0000CC"/>
                </a:solidFill>
              </a:rPr>
              <a:t>.</a:t>
            </a:r>
            <a:endParaRPr lang="hu-HU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4100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81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107950" y="4752975"/>
            <a:ext cx="9144000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bomlékony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anyagot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kívánunk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forralással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elpárologtatni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csökkentjük a nyomást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vákuumdesztilláció</a:t>
            </a:r>
            <a:r>
              <a:rPr lang="hu-H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hu-HU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rota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endParaRPr lang="hu-HU" sz="2000" dirty="0" smtClean="0">
              <a:solidFill>
                <a:srgbClr val="0000CC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Zárt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nyomásálló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berendezésekben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folyadékok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légköri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nyomáshoz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tartozó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forráspontjuknál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magasabb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hőfokon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forrnak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kuktafazék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9"/>
          <p:cNvSpPr txBox="1">
            <a:spLocks noChangeArrowheads="1"/>
          </p:cNvSpPr>
          <p:nvPr/>
        </p:nvSpPr>
        <p:spPr bwMode="auto">
          <a:xfrm>
            <a:off x="107950" y="2376488"/>
            <a:ext cx="9144000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A Clausius-Clapeyron-egyenlet arra (is) jó, hogy ha egyik nyomáson ismerjük a forráspontot, akkor azt egy másik nyomáson is kiszámítsuk.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000" b="1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 i="1">
                <a:solidFill>
                  <a:srgbClr val="0000CC"/>
                </a:solidFill>
                <a:latin typeface="Arial" panose="020B0604020202020204" pitchFamily="34" charset="0"/>
              </a:rPr>
              <a:t>Mivel a párolgási entalpia mindig negatív, emiatt: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Nagyobb nyomáshoz magasabb forráspont tartozik.</a:t>
            </a:r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- Kise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bb nyomáshoz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alacsony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abb forráspont tartozik.</a:t>
            </a:r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Forráspont változása a nyomással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317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A5515E-2A97-4009-92C8-D92B3E89E67B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3318" name="Szövegdoboz 4"/>
          <p:cNvSpPr txBox="1">
            <a:spLocks noChangeArrowheads="1"/>
          </p:cNvSpPr>
          <p:nvPr/>
        </p:nvSpPr>
        <p:spPr bwMode="auto">
          <a:xfrm>
            <a:off x="107950" y="620713"/>
            <a:ext cx="4897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a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H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vap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&gt; 0 moláris párolgási entalpia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nem változik a hőmérséklettel,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akkor az integrált alak: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319" name="Objektum 5"/>
          <p:cNvGraphicFramePr>
            <a:graphicFrameLocks noChangeAspect="1"/>
          </p:cNvGraphicFramePr>
          <p:nvPr/>
        </p:nvGraphicFramePr>
        <p:xfrm>
          <a:off x="5245100" y="752475"/>
          <a:ext cx="328771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6" imgW="1612900" imgH="482600" progId="Equation.3">
                  <p:embed/>
                </p:oleObj>
              </mc:Choice>
              <mc:Fallback>
                <p:oleObj name="Equation" r:id="rId6" imgW="1612900" imgH="482600" progId="Equation.3">
                  <p:embed/>
                  <p:pic>
                    <p:nvPicPr>
                      <p:cNvPr id="0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100" y="752475"/>
                        <a:ext cx="3287713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7" descr=" -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157788"/>
            <a:ext cx="19510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9" descr="http://www.complexlab.hu/pictures/products/47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074988"/>
            <a:ext cx="2274887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39040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2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4288" y="44450"/>
            <a:ext cx="9144001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CO</a:t>
            </a:r>
            <a:r>
              <a:rPr lang="hu-HU" sz="2800" b="1" kern="0" baseline="-25000" dirty="0">
                <a:solidFill>
                  <a:srgbClr val="CC0099"/>
                </a:solidFill>
                <a:latin typeface="Arial" pitchFamily="34" charset="0"/>
              </a:rPr>
              <a:t>2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fázisdiagramja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243" name="Rectangle 9"/>
          <p:cNvSpPr txBox="1">
            <a:spLocks noChangeArrowheads="1"/>
          </p:cNvSpPr>
          <p:nvPr/>
        </p:nvSpPr>
        <p:spPr bwMode="auto">
          <a:xfrm>
            <a:off x="107950" y="538163"/>
            <a:ext cx="91440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sz="2000" b="1" dirty="0" smtClean="0">
                <a:solidFill>
                  <a:srgbClr val="FF0000"/>
                </a:solidFill>
              </a:rPr>
              <a:t>DEF</a:t>
            </a:r>
            <a:r>
              <a:rPr lang="hu-HU" sz="2000" dirty="0" smtClean="0">
                <a:solidFill>
                  <a:srgbClr val="C00000"/>
                </a:solidFill>
              </a:rPr>
              <a:t> </a:t>
            </a:r>
            <a:r>
              <a:rPr lang="en-GB" sz="2000" u="sng" dirty="0" err="1" smtClean="0">
                <a:solidFill>
                  <a:srgbClr val="C00000"/>
                </a:solidFill>
              </a:rPr>
              <a:t>F</a:t>
            </a:r>
            <a:r>
              <a:rPr lang="en-GB" sz="2000" u="words" dirty="0" err="1" smtClean="0">
                <a:solidFill>
                  <a:srgbClr val="C00000"/>
                </a:solidFill>
              </a:rPr>
              <a:t>ázisdiagram</a:t>
            </a:r>
            <a:r>
              <a:rPr lang="en-GB" sz="2000" dirty="0" smtClean="0">
                <a:solidFill>
                  <a:srgbClr val="C00000"/>
                </a:solidFill>
              </a:rPr>
              <a:t>: </a:t>
            </a:r>
            <a:r>
              <a:rPr lang="hu-HU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azo</a:t>
            </a:r>
            <a:r>
              <a:rPr lang="hu-HU" sz="2000" dirty="0" smtClean="0">
                <a:solidFill>
                  <a:srgbClr val="C00000"/>
                </a:solidFill>
              </a:rPr>
              <a:t>n</a:t>
            </a:r>
            <a:r>
              <a:rPr lang="en-GB" sz="2000" dirty="0" smtClean="0">
                <a:solidFill>
                  <a:srgbClr val="C00000"/>
                </a:solidFill>
              </a:rPr>
              <a:t> a </a:t>
            </a:r>
            <a:r>
              <a:rPr lang="en-GB" sz="2000" dirty="0" err="1" smtClean="0">
                <a:solidFill>
                  <a:srgbClr val="C00000"/>
                </a:solidFill>
              </a:rPr>
              <a:t>hőmérséklet</a:t>
            </a:r>
            <a:r>
              <a:rPr lang="hu-HU" sz="2000" dirty="0" smtClean="0">
                <a:solidFill>
                  <a:srgbClr val="C00000"/>
                </a:solidFill>
              </a:rPr>
              <a:t>-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és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nyomástartományok</a:t>
            </a:r>
            <a:r>
              <a:rPr lang="hu-HU" sz="2000" dirty="0" smtClean="0">
                <a:solidFill>
                  <a:srgbClr val="C00000"/>
                </a:solidFill>
              </a:rPr>
              <a:t> ábrázolása</a:t>
            </a:r>
            <a:r>
              <a:rPr lang="en-GB" sz="2000" dirty="0" smtClean="0">
                <a:solidFill>
                  <a:srgbClr val="C00000"/>
                </a:solidFill>
              </a:rPr>
              <a:t>, </a:t>
            </a:r>
            <a:r>
              <a:rPr lang="hu-HU" sz="2000" dirty="0" smtClean="0">
                <a:solidFill>
                  <a:srgbClr val="C00000"/>
                </a:solidFill>
              </a:rPr>
              <a:t/>
            </a:r>
            <a:br>
              <a:rPr lang="hu-HU" sz="2000" dirty="0" smtClean="0">
                <a:solidFill>
                  <a:srgbClr val="C00000"/>
                </a:solidFill>
              </a:rPr>
            </a:br>
            <a:r>
              <a:rPr lang="hu-HU" sz="2000" dirty="0" smtClean="0">
                <a:solidFill>
                  <a:srgbClr val="C00000"/>
                </a:solidFill>
              </a:rPr>
              <a:t>                                  </a:t>
            </a:r>
            <a:r>
              <a:rPr lang="en-GB" sz="2000" dirty="0" err="1" smtClean="0">
                <a:solidFill>
                  <a:srgbClr val="C00000"/>
                </a:solidFill>
              </a:rPr>
              <a:t>ahol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az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egyes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fázisok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termodinamikailag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stabilak</a:t>
            </a:r>
            <a:r>
              <a:rPr lang="en-GB" sz="2000" dirty="0" smtClean="0">
                <a:solidFill>
                  <a:srgbClr val="C00000"/>
                </a:solidFill>
              </a:rPr>
              <a:t>.</a:t>
            </a:r>
            <a:endParaRPr lang="hu-HU" sz="2000" dirty="0" smtClean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340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3B65F5-BA43-41EE-997D-768CDF62A993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4341" name="Rectangle 9"/>
          <p:cNvSpPr txBox="1">
            <a:spLocks noChangeArrowheads="1"/>
          </p:cNvSpPr>
          <p:nvPr/>
        </p:nvSpPr>
        <p:spPr bwMode="auto">
          <a:xfrm>
            <a:off x="-36513" y="4221163"/>
            <a:ext cx="9144001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</a:rPr>
              <a:t>CO</a:t>
            </a:r>
            <a:r>
              <a:rPr lang="en-GB" altLang="en-US" sz="2000" baseline="-25000">
                <a:solidFill>
                  <a:srgbClr val="0000CC"/>
                </a:solidFill>
              </a:rPr>
              <a:t>2</a:t>
            </a:r>
            <a:r>
              <a:rPr lang="en-GB" altLang="en-US" sz="2000">
                <a:solidFill>
                  <a:srgbClr val="0000CC"/>
                </a:solidFill>
              </a:rPr>
              <a:t> fázisdiagramja. </a:t>
            </a:r>
            <a:r>
              <a:rPr lang="en-GB" altLang="en-US" sz="2000" b="1">
                <a:solidFill>
                  <a:srgbClr val="0000CC"/>
                </a:solidFill>
              </a:rPr>
              <a:t>A</a:t>
            </a:r>
            <a:r>
              <a:rPr lang="en-GB" altLang="en-US" sz="2000">
                <a:solidFill>
                  <a:srgbClr val="0000CC"/>
                </a:solidFill>
              </a:rPr>
              <a:t>: szublimációs görbe;	 </a:t>
            </a:r>
            <a:r>
              <a:rPr lang="en-GB" altLang="en-US" sz="2000" b="1">
                <a:solidFill>
                  <a:srgbClr val="0000CC"/>
                </a:solidFill>
              </a:rPr>
              <a:t>B</a:t>
            </a:r>
            <a:r>
              <a:rPr lang="en-GB" altLang="en-US" sz="2000">
                <a:solidFill>
                  <a:srgbClr val="0000CC"/>
                </a:solidFill>
              </a:rPr>
              <a:t>: tenziógörbe; </a:t>
            </a:r>
            <a:r>
              <a:rPr lang="en-GB" altLang="en-US" sz="2000" b="1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olvadáspont‑görbe; </a:t>
            </a:r>
            <a:r>
              <a:rPr lang="hu-HU" altLang="en-US" sz="2000">
                <a:solidFill>
                  <a:srgbClr val="0000CC"/>
                </a:solidFill>
              </a:rPr>
              <a:t/>
            </a:r>
            <a:br>
              <a:rPr lang="hu-HU" altLang="en-US" sz="2000">
                <a:solidFill>
                  <a:srgbClr val="0000CC"/>
                </a:solidFill>
              </a:rPr>
            </a:br>
            <a:r>
              <a:rPr lang="en-GB" altLang="en-US" sz="2000" b="1">
                <a:solidFill>
                  <a:srgbClr val="0000CC"/>
                </a:solidFill>
              </a:rPr>
              <a:t>D</a:t>
            </a:r>
            <a:r>
              <a:rPr lang="en-GB" altLang="en-US" sz="2000">
                <a:solidFill>
                  <a:srgbClr val="0000CC"/>
                </a:solidFill>
              </a:rPr>
              <a:t>: hármaspont; </a:t>
            </a:r>
            <a:r>
              <a:rPr lang="en-GB" altLang="en-US" sz="2000" b="1" i="1">
                <a:solidFill>
                  <a:srgbClr val="0000CC"/>
                </a:solidFill>
              </a:rPr>
              <a:t>T</a:t>
            </a:r>
            <a:r>
              <a:rPr lang="en-GB" altLang="en-US" sz="2000" b="1" baseline="-25000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kritikus hőmérséklet</a:t>
            </a:r>
            <a:r>
              <a:rPr lang="hu-HU" altLang="en-US" sz="2000">
                <a:solidFill>
                  <a:srgbClr val="0000CC"/>
                </a:solidFill>
              </a:rPr>
              <a:t>; </a:t>
            </a:r>
            <a:r>
              <a:rPr lang="hu-HU" altLang="en-US" sz="2000" b="1" i="1">
                <a:solidFill>
                  <a:srgbClr val="0000CC"/>
                </a:solidFill>
              </a:rPr>
              <a:t>p</a:t>
            </a:r>
            <a:r>
              <a:rPr lang="en-GB" altLang="en-US" sz="2000" b="1" baseline="-25000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kritikus </a:t>
            </a:r>
            <a:r>
              <a:rPr lang="hu-HU" altLang="en-US" sz="2000">
                <a:solidFill>
                  <a:srgbClr val="0000CC"/>
                </a:solidFill>
              </a:rPr>
              <a:t>nyomás</a:t>
            </a:r>
            <a:r>
              <a:rPr lang="en-GB" altLang="en-US" sz="2000">
                <a:solidFill>
                  <a:srgbClr val="0000CC"/>
                </a:solidFill>
              </a:rPr>
              <a:t>.</a:t>
            </a:r>
            <a:endParaRPr lang="hu-HU" altLang="en-US" sz="2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</a:rPr>
              <a:t> </a:t>
            </a:r>
            <a:endParaRPr lang="hu-HU" altLang="en-US" sz="2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i="1">
                <a:solidFill>
                  <a:srgbClr val="9900CC"/>
                </a:solidFill>
              </a:rPr>
              <a:t>	</a:t>
            </a:r>
            <a:r>
              <a:rPr lang="en-GB" altLang="en-US" sz="2000" i="1">
                <a:solidFill>
                  <a:srgbClr val="9900CC"/>
                </a:solidFill>
              </a:rPr>
              <a:t>p</a:t>
            </a:r>
            <a:r>
              <a:rPr lang="en-GB" altLang="en-US" sz="2000">
                <a:solidFill>
                  <a:srgbClr val="9900CC"/>
                </a:solidFill>
              </a:rPr>
              <a:t>/atm	</a:t>
            </a:r>
            <a:r>
              <a:rPr lang="hu-HU" altLang="en-US" sz="2000">
                <a:solidFill>
                  <a:srgbClr val="9900CC"/>
                </a:solidFill>
              </a:rPr>
              <a:t>	</a:t>
            </a:r>
            <a:r>
              <a:rPr lang="en-GB" altLang="en-US" sz="2000" i="1">
                <a:solidFill>
                  <a:srgbClr val="9900CC"/>
                </a:solidFill>
              </a:rPr>
              <a:t>T</a:t>
            </a:r>
            <a:r>
              <a:rPr lang="en-GB" altLang="en-US" sz="2000">
                <a:solidFill>
                  <a:srgbClr val="9900CC"/>
                </a:solidFill>
              </a:rPr>
              <a:t>/K		t/</a:t>
            </a:r>
            <a:r>
              <a:rPr lang="en-GB" altLang="en-US" sz="2000">
                <a:solidFill>
                  <a:srgbClr val="9900CC"/>
                </a:solidFill>
                <a:sym typeface="Symbol" panose="05050102010706020507" pitchFamily="18" charset="2"/>
              </a:rPr>
              <a:t></a:t>
            </a:r>
            <a:r>
              <a:rPr lang="en-GB" altLang="en-US" sz="2000">
                <a:solidFill>
                  <a:srgbClr val="9900CC"/>
                </a:solidFill>
              </a:rPr>
              <a:t>C		</a:t>
            </a:r>
            <a:r>
              <a:rPr lang="en-GB" altLang="en-US" sz="2000">
                <a:solidFill>
                  <a:srgbClr val="006600"/>
                </a:solidFill>
              </a:rPr>
              <a:t>megjegyzés</a:t>
            </a:r>
            <a:endParaRPr lang="hu-HU" altLang="en-US" sz="200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 	  1,0		194,7		-78,5		légköri nyomás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</a:rPr>
              <a:t>	  </a:t>
            </a:r>
            <a:r>
              <a:rPr lang="en-GB" altLang="en-US" sz="2000">
                <a:solidFill>
                  <a:srgbClr val="9900CC"/>
                </a:solidFill>
              </a:rPr>
              <a:t>5,11		216,8		-56,3		hármaspont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	67,0		298,15		 25,0		szobahőmérséklet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	72,9		304,2		 31,0		kritikus pont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 </a:t>
            </a:r>
            <a:endParaRPr lang="hu-HU" altLang="en-US" sz="2000">
              <a:solidFill>
                <a:srgbClr val="9900CC"/>
              </a:solidFill>
            </a:endParaRPr>
          </a:p>
        </p:txBody>
      </p:sp>
      <p:sp>
        <p:nvSpPr>
          <p:cNvPr id="1434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344" name="Picture 17" descr="http://www.teamonslaught.fsnet.co.uk/co2%20phase%20diagram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276350"/>
            <a:ext cx="45720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Szövegdoboz 8"/>
          <p:cNvSpPr txBox="1">
            <a:spLocks noChangeArrowheads="1"/>
          </p:cNvSpPr>
          <p:nvPr/>
        </p:nvSpPr>
        <p:spPr bwMode="auto">
          <a:xfrm>
            <a:off x="2184400" y="1628775"/>
            <a:ext cx="37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rgbClr val="0000CC"/>
                </a:solidFill>
              </a:rPr>
              <a:t>p</a:t>
            </a:r>
            <a:r>
              <a:rPr lang="hu-HU" altLang="en-US" sz="1800" b="1" baseline="-25000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4346" name="Szövegdoboz 9"/>
          <p:cNvSpPr txBox="1">
            <a:spLocks noChangeArrowheads="1"/>
          </p:cNvSpPr>
          <p:nvPr/>
        </p:nvSpPr>
        <p:spPr bwMode="auto">
          <a:xfrm>
            <a:off x="5422900" y="3868738"/>
            <a:ext cx="393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rgbClr val="0000CC"/>
                </a:solidFill>
              </a:rPr>
              <a:t>T</a:t>
            </a:r>
            <a:r>
              <a:rPr lang="hu-HU" altLang="en-US" sz="18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4347" name="Szövegdoboz 10"/>
          <p:cNvSpPr txBox="1">
            <a:spLocks noChangeArrowheads="1"/>
          </p:cNvSpPr>
          <p:nvPr/>
        </p:nvSpPr>
        <p:spPr bwMode="auto">
          <a:xfrm>
            <a:off x="3821113" y="3392488"/>
            <a:ext cx="33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14348" name="Szövegdoboz 11"/>
          <p:cNvSpPr txBox="1">
            <a:spLocks noChangeArrowheads="1"/>
          </p:cNvSpPr>
          <p:nvPr/>
        </p:nvSpPr>
        <p:spPr bwMode="auto">
          <a:xfrm>
            <a:off x="3059113" y="3492500"/>
            <a:ext cx="331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14349" name="Szövegdoboz 12"/>
          <p:cNvSpPr txBox="1">
            <a:spLocks noChangeArrowheads="1"/>
          </p:cNvSpPr>
          <p:nvPr/>
        </p:nvSpPr>
        <p:spPr bwMode="auto">
          <a:xfrm>
            <a:off x="3694113" y="1893888"/>
            <a:ext cx="306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4350" name="Szövegdoboz 13"/>
          <p:cNvSpPr txBox="1">
            <a:spLocks noChangeArrowheads="1"/>
          </p:cNvSpPr>
          <p:nvPr/>
        </p:nvSpPr>
        <p:spPr bwMode="auto">
          <a:xfrm>
            <a:off x="5148263" y="2209800"/>
            <a:ext cx="32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B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8214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4288" y="44450"/>
            <a:ext cx="9144001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H</a:t>
            </a:r>
            <a:r>
              <a:rPr lang="hu-HU" sz="2800" b="1" kern="0" baseline="-25000" dirty="0">
                <a:solidFill>
                  <a:srgbClr val="CC0099"/>
                </a:solidFill>
                <a:latin typeface="Arial" pitchFamily="34" charset="0"/>
              </a:rPr>
              <a:t>2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O fázisdiagramja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5363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4C826F-A7B6-4ACE-AB53-FA18945B561E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6" name="Rectangle 9"/>
          <p:cNvSpPr txBox="1">
            <a:spLocks noChangeArrowheads="1"/>
          </p:cNvSpPr>
          <p:nvPr/>
        </p:nvSpPr>
        <p:spPr bwMode="auto">
          <a:xfrm>
            <a:off x="-36513" y="4221163"/>
            <a:ext cx="9144001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</a:rPr>
              <a:t>H</a:t>
            </a:r>
            <a:r>
              <a:rPr lang="en-GB" altLang="en-US" sz="2000" baseline="-25000">
                <a:solidFill>
                  <a:srgbClr val="0000CC"/>
                </a:solidFill>
              </a:rPr>
              <a:t>2</a:t>
            </a:r>
            <a:r>
              <a:rPr lang="hu-HU" altLang="en-US" sz="2000">
                <a:solidFill>
                  <a:srgbClr val="0000CC"/>
                </a:solidFill>
              </a:rPr>
              <a:t>O </a:t>
            </a:r>
            <a:r>
              <a:rPr lang="en-GB" altLang="en-US" sz="2000">
                <a:solidFill>
                  <a:srgbClr val="0000CC"/>
                </a:solidFill>
              </a:rPr>
              <a:t>fázisdiagramja. </a:t>
            </a:r>
            <a:r>
              <a:rPr lang="en-GB" altLang="en-US" sz="2000" b="1">
                <a:solidFill>
                  <a:srgbClr val="0000CC"/>
                </a:solidFill>
              </a:rPr>
              <a:t>A</a:t>
            </a:r>
            <a:r>
              <a:rPr lang="en-GB" altLang="en-US" sz="2000">
                <a:solidFill>
                  <a:srgbClr val="0000CC"/>
                </a:solidFill>
              </a:rPr>
              <a:t>: szublimációs görbe;	 </a:t>
            </a:r>
            <a:r>
              <a:rPr lang="en-GB" altLang="en-US" sz="2000" b="1">
                <a:solidFill>
                  <a:srgbClr val="0000CC"/>
                </a:solidFill>
              </a:rPr>
              <a:t>B</a:t>
            </a:r>
            <a:r>
              <a:rPr lang="en-GB" altLang="en-US" sz="2000">
                <a:solidFill>
                  <a:srgbClr val="0000CC"/>
                </a:solidFill>
              </a:rPr>
              <a:t>: tenziógörbe; </a:t>
            </a:r>
            <a:r>
              <a:rPr lang="en-GB" altLang="en-US" sz="2000" b="1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olvadáspont‑görbe; </a:t>
            </a:r>
            <a:r>
              <a:rPr lang="hu-HU" altLang="en-US" sz="2000">
                <a:solidFill>
                  <a:srgbClr val="0000CC"/>
                </a:solidFill>
              </a:rPr>
              <a:t/>
            </a:r>
            <a:br>
              <a:rPr lang="hu-HU" altLang="en-US" sz="2000">
                <a:solidFill>
                  <a:srgbClr val="0000CC"/>
                </a:solidFill>
              </a:rPr>
            </a:br>
            <a:r>
              <a:rPr lang="en-GB" altLang="en-US" sz="2000" b="1">
                <a:solidFill>
                  <a:srgbClr val="0000CC"/>
                </a:solidFill>
              </a:rPr>
              <a:t>D</a:t>
            </a:r>
            <a:r>
              <a:rPr lang="en-GB" altLang="en-US" sz="2000">
                <a:solidFill>
                  <a:srgbClr val="0000CC"/>
                </a:solidFill>
              </a:rPr>
              <a:t>: hármaspont; </a:t>
            </a:r>
            <a:r>
              <a:rPr lang="en-GB" altLang="en-US" sz="2000" b="1" i="1">
                <a:solidFill>
                  <a:srgbClr val="0000CC"/>
                </a:solidFill>
              </a:rPr>
              <a:t>T</a:t>
            </a:r>
            <a:r>
              <a:rPr lang="en-GB" altLang="en-US" sz="2000" b="1" baseline="-25000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kritikus hőmérséklet</a:t>
            </a:r>
            <a:r>
              <a:rPr lang="hu-HU" altLang="en-US" sz="2000">
                <a:solidFill>
                  <a:srgbClr val="0000CC"/>
                </a:solidFill>
              </a:rPr>
              <a:t>; </a:t>
            </a:r>
            <a:r>
              <a:rPr lang="hu-HU" altLang="en-US" sz="2000" b="1" i="1">
                <a:solidFill>
                  <a:srgbClr val="0000CC"/>
                </a:solidFill>
              </a:rPr>
              <a:t>p</a:t>
            </a:r>
            <a:r>
              <a:rPr lang="en-GB" altLang="en-US" sz="2000" b="1" baseline="-25000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kritikus </a:t>
            </a:r>
            <a:r>
              <a:rPr lang="hu-HU" altLang="en-US" sz="2000">
                <a:solidFill>
                  <a:srgbClr val="0000CC"/>
                </a:solidFill>
              </a:rPr>
              <a:t>nyomás</a:t>
            </a:r>
            <a:r>
              <a:rPr lang="en-GB" altLang="en-US" sz="2000">
                <a:solidFill>
                  <a:srgbClr val="0000CC"/>
                </a:solidFill>
              </a:rPr>
              <a:t>.</a:t>
            </a:r>
            <a:endParaRPr lang="hu-HU" altLang="en-US" sz="2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</a:rPr>
              <a:t> </a:t>
            </a:r>
            <a:endParaRPr lang="hu-HU" altLang="en-US" sz="2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i="1">
                <a:solidFill>
                  <a:srgbClr val="9900CC"/>
                </a:solidFill>
              </a:rPr>
              <a:t>	</a:t>
            </a:r>
            <a:r>
              <a:rPr lang="en-GB" altLang="en-US" sz="2000" i="1">
                <a:solidFill>
                  <a:srgbClr val="9900CC"/>
                </a:solidFill>
              </a:rPr>
              <a:t>p</a:t>
            </a:r>
            <a:r>
              <a:rPr lang="en-GB" altLang="en-US" sz="2000">
                <a:solidFill>
                  <a:srgbClr val="9900CC"/>
                </a:solidFill>
              </a:rPr>
              <a:t>/atm	</a:t>
            </a:r>
            <a:r>
              <a:rPr lang="hu-HU" altLang="en-US" sz="2000">
                <a:solidFill>
                  <a:srgbClr val="9900CC"/>
                </a:solidFill>
              </a:rPr>
              <a:t>	</a:t>
            </a:r>
            <a:r>
              <a:rPr lang="en-GB" altLang="en-US" sz="2000" i="1">
                <a:solidFill>
                  <a:srgbClr val="9900CC"/>
                </a:solidFill>
              </a:rPr>
              <a:t>T</a:t>
            </a:r>
            <a:r>
              <a:rPr lang="en-GB" altLang="en-US" sz="2000">
                <a:solidFill>
                  <a:srgbClr val="9900CC"/>
                </a:solidFill>
              </a:rPr>
              <a:t>/K		t/</a:t>
            </a:r>
            <a:r>
              <a:rPr lang="en-GB" altLang="en-US" sz="2000">
                <a:solidFill>
                  <a:srgbClr val="9900CC"/>
                </a:solidFill>
                <a:sym typeface="Symbol" panose="05050102010706020507" pitchFamily="18" charset="2"/>
              </a:rPr>
              <a:t></a:t>
            </a:r>
            <a:r>
              <a:rPr lang="en-GB" altLang="en-US" sz="2000">
                <a:solidFill>
                  <a:srgbClr val="9900CC"/>
                </a:solidFill>
              </a:rPr>
              <a:t>C		</a:t>
            </a:r>
            <a:r>
              <a:rPr lang="en-GB" altLang="en-US" sz="2000">
                <a:solidFill>
                  <a:srgbClr val="006600"/>
                </a:solidFill>
              </a:rPr>
              <a:t>megjegyzés</a:t>
            </a:r>
            <a:endParaRPr lang="hu-HU" altLang="en-US" sz="200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 	  1,0		</a:t>
            </a:r>
            <a:r>
              <a:rPr lang="hu-HU" altLang="en-US" sz="2000">
                <a:solidFill>
                  <a:srgbClr val="9900CC"/>
                </a:solidFill>
              </a:rPr>
              <a:t>373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15	</a:t>
            </a:r>
            <a:r>
              <a:rPr lang="en-GB" altLang="en-US" sz="2000">
                <a:solidFill>
                  <a:srgbClr val="9900CC"/>
                </a:solidFill>
              </a:rPr>
              <a:t>	</a:t>
            </a:r>
            <a:r>
              <a:rPr lang="hu-HU" altLang="en-US" sz="2000">
                <a:solidFill>
                  <a:srgbClr val="9900CC"/>
                </a:solidFill>
              </a:rPr>
              <a:t>100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0</a:t>
            </a:r>
            <a:r>
              <a:rPr lang="en-GB" altLang="en-US" sz="2000">
                <a:solidFill>
                  <a:srgbClr val="9900CC"/>
                </a:solidFill>
              </a:rPr>
              <a:t>		légköri nyomás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</a:rPr>
              <a:t>	  0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006</a:t>
            </a:r>
            <a:r>
              <a:rPr lang="en-GB" altLang="en-US" sz="2000">
                <a:solidFill>
                  <a:srgbClr val="9900CC"/>
                </a:solidFill>
              </a:rPr>
              <a:t>		2</a:t>
            </a:r>
            <a:r>
              <a:rPr lang="hu-HU" altLang="en-US" sz="2000">
                <a:solidFill>
                  <a:srgbClr val="9900CC"/>
                </a:solidFill>
              </a:rPr>
              <a:t>73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16</a:t>
            </a:r>
            <a:r>
              <a:rPr lang="en-GB" altLang="en-US" sz="2000">
                <a:solidFill>
                  <a:srgbClr val="9900CC"/>
                </a:solidFill>
              </a:rPr>
              <a:t>		</a:t>
            </a:r>
            <a:r>
              <a:rPr lang="hu-HU" altLang="en-US" sz="2000">
                <a:solidFill>
                  <a:srgbClr val="9900CC"/>
                </a:solidFill>
              </a:rPr>
              <a:t>   0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01</a:t>
            </a:r>
            <a:r>
              <a:rPr lang="en-GB" altLang="en-US" sz="2000">
                <a:solidFill>
                  <a:srgbClr val="9900CC"/>
                </a:solidFill>
              </a:rPr>
              <a:t>		hármaspont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	</a:t>
            </a:r>
            <a:r>
              <a:rPr lang="hu-HU" altLang="en-US" sz="2000">
                <a:solidFill>
                  <a:srgbClr val="9900CC"/>
                </a:solidFill>
              </a:rPr>
              <a:t>  0</a:t>
            </a:r>
            <a:r>
              <a:rPr lang="en-GB" altLang="en-US" sz="2000">
                <a:solidFill>
                  <a:srgbClr val="9900CC"/>
                </a:solidFill>
              </a:rPr>
              <a:t>,0</a:t>
            </a:r>
            <a:r>
              <a:rPr lang="hu-HU" altLang="en-US" sz="2000">
                <a:solidFill>
                  <a:srgbClr val="9900CC"/>
                </a:solidFill>
              </a:rPr>
              <a:t>32</a:t>
            </a:r>
            <a:r>
              <a:rPr lang="en-GB" altLang="en-US" sz="2000">
                <a:solidFill>
                  <a:srgbClr val="9900CC"/>
                </a:solidFill>
              </a:rPr>
              <a:t>		298,15		 25,0		szobahőmérséklet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</a:rPr>
              <a:t>              217,5</a:t>
            </a:r>
            <a:r>
              <a:rPr lang="en-GB" altLang="en-US" sz="2000">
                <a:solidFill>
                  <a:srgbClr val="9900CC"/>
                </a:solidFill>
              </a:rPr>
              <a:t>		</a:t>
            </a:r>
            <a:r>
              <a:rPr lang="hu-HU" altLang="en-US" sz="2000">
                <a:solidFill>
                  <a:srgbClr val="9900CC"/>
                </a:solidFill>
              </a:rPr>
              <a:t>647,15</a:t>
            </a:r>
            <a:r>
              <a:rPr lang="en-GB" altLang="en-US" sz="2000">
                <a:solidFill>
                  <a:srgbClr val="9900CC"/>
                </a:solidFill>
              </a:rPr>
              <a:t>	</a:t>
            </a:r>
            <a:r>
              <a:rPr lang="hu-HU" altLang="en-US" sz="2000">
                <a:solidFill>
                  <a:srgbClr val="9900CC"/>
                </a:solidFill>
              </a:rPr>
              <a:t>               </a:t>
            </a:r>
            <a:r>
              <a:rPr lang="en-GB" altLang="en-US" sz="2000">
                <a:solidFill>
                  <a:srgbClr val="9900CC"/>
                </a:solidFill>
              </a:rPr>
              <a:t>3</a:t>
            </a:r>
            <a:r>
              <a:rPr lang="hu-HU" altLang="en-US" sz="2000">
                <a:solidFill>
                  <a:srgbClr val="9900CC"/>
                </a:solidFill>
              </a:rPr>
              <a:t>74</a:t>
            </a:r>
            <a:r>
              <a:rPr lang="en-GB" altLang="en-US" sz="2000">
                <a:solidFill>
                  <a:srgbClr val="9900CC"/>
                </a:solidFill>
              </a:rPr>
              <a:t>,0		kritikus pont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 </a:t>
            </a:r>
            <a:endParaRPr lang="hu-HU" altLang="en-US" sz="2000">
              <a:solidFill>
                <a:srgbClr val="9900CC"/>
              </a:solidFill>
            </a:endParaRPr>
          </a:p>
        </p:txBody>
      </p:sp>
      <p:pic>
        <p:nvPicPr>
          <p:cNvPr id="15367" name="Picture 5" descr="http://serc.carleton.edu/images/research_education/equilibria/h2o_phase_diagram_-_color.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34975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Szövegdoboz 3"/>
          <p:cNvSpPr txBox="1">
            <a:spLocks noChangeArrowheads="1"/>
          </p:cNvSpPr>
          <p:nvPr/>
        </p:nvSpPr>
        <p:spPr bwMode="auto">
          <a:xfrm>
            <a:off x="3779838" y="2924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15369" name="Szövegdoboz 8"/>
          <p:cNvSpPr txBox="1">
            <a:spLocks noChangeArrowheads="1"/>
          </p:cNvSpPr>
          <p:nvPr/>
        </p:nvSpPr>
        <p:spPr bwMode="auto">
          <a:xfrm>
            <a:off x="3167063" y="3203575"/>
            <a:ext cx="32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15370" name="Szövegdoboz 9"/>
          <p:cNvSpPr txBox="1">
            <a:spLocks noChangeArrowheads="1"/>
          </p:cNvSpPr>
          <p:nvPr/>
        </p:nvSpPr>
        <p:spPr bwMode="auto">
          <a:xfrm>
            <a:off x="5327650" y="1557338"/>
            <a:ext cx="32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B</a:t>
            </a:r>
          </a:p>
        </p:txBody>
      </p:sp>
      <p:sp>
        <p:nvSpPr>
          <p:cNvPr id="15371" name="Szövegdoboz 10"/>
          <p:cNvSpPr txBox="1">
            <a:spLocks noChangeArrowheads="1"/>
          </p:cNvSpPr>
          <p:nvPr/>
        </p:nvSpPr>
        <p:spPr bwMode="auto">
          <a:xfrm>
            <a:off x="3492500" y="1125538"/>
            <a:ext cx="306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5372" name="Szövegdoboz 11"/>
          <p:cNvSpPr txBox="1">
            <a:spLocks noChangeArrowheads="1"/>
          </p:cNvSpPr>
          <p:nvPr/>
        </p:nvSpPr>
        <p:spPr bwMode="auto">
          <a:xfrm>
            <a:off x="5969000" y="3924300"/>
            <a:ext cx="395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rgbClr val="0000CC"/>
                </a:solidFill>
              </a:rPr>
              <a:t>T</a:t>
            </a:r>
            <a:r>
              <a:rPr lang="hu-HU" altLang="en-US" sz="18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5373" name="Szövegdoboz 12"/>
          <p:cNvSpPr txBox="1">
            <a:spLocks noChangeArrowheads="1"/>
          </p:cNvSpPr>
          <p:nvPr/>
        </p:nvSpPr>
        <p:spPr bwMode="auto">
          <a:xfrm>
            <a:off x="1979613" y="836613"/>
            <a:ext cx="371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rgbClr val="0000CC"/>
                </a:solidFill>
              </a:rPr>
              <a:t>p</a:t>
            </a:r>
            <a:r>
              <a:rPr lang="hu-HU" altLang="en-US" sz="1800" b="1" baseline="-25000">
                <a:solidFill>
                  <a:srgbClr val="0000CC"/>
                </a:solidFill>
              </a:rPr>
              <a:t>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407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3D fázisdiagram</a:t>
            </a:r>
          </a:p>
        </p:txBody>
      </p:sp>
      <p:sp>
        <p:nvSpPr>
          <p:cNvPr id="16387" name="Rectangle 9"/>
          <p:cNvSpPr txBox="1">
            <a:spLocks noChangeArrowheads="1"/>
          </p:cNvSpPr>
          <p:nvPr/>
        </p:nvSpPr>
        <p:spPr bwMode="auto">
          <a:xfrm>
            <a:off x="2268538" y="5589588"/>
            <a:ext cx="5256212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Ez a 3D valóság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változik,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rögzített)</a:t>
            </a:r>
          </a:p>
        </p:txBody>
      </p:sp>
      <p:sp>
        <p:nvSpPr>
          <p:cNvPr id="16388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B0B7C3-AD48-4186-90B6-5E0C86ADD0C8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pic>
        <p:nvPicPr>
          <p:cNvPr id="16389" name="Picture 10" descr="http://www.geology.iastate.edu/gccourse/hydro/aspects/images/diagr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90663"/>
            <a:ext cx="582453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9"/>
          <p:cNvSpPr txBox="1">
            <a:spLocks noChangeArrowheads="1"/>
          </p:cNvSpPr>
          <p:nvPr/>
        </p:nvSpPr>
        <p:spPr bwMode="auto">
          <a:xfrm>
            <a:off x="-36513" y="1916113"/>
            <a:ext cx="194468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most tanult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fázisdiagram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változik, 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hu-HU" altLang="en-US" sz="2000" i="1" baseline="-2500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rögzített)</a:t>
            </a:r>
          </a:p>
        </p:txBody>
      </p:sp>
      <p:sp>
        <p:nvSpPr>
          <p:cNvPr id="16391" name="Rectangle 9"/>
          <p:cNvSpPr txBox="1">
            <a:spLocks noChangeArrowheads="1"/>
          </p:cNvSpPr>
          <p:nvPr/>
        </p:nvSpPr>
        <p:spPr bwMode="auto">
          <a:xfrm>
            <a:off x="7380288" y="1773238"/>
            <a:ext cx="19446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A gázoknál tanult</a:t>
            </a:r>
            <a:b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fázisdiagram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(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V</a:t>
            </a:r>
            <a:r>
              <a:rPr lang="hu-HU" altLang="en-US" sz="2000" i="1" baseline="-25000">
                <a:solidFill>
                  <a:srgbClr val="006600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 változik, </a:t>
            </a:r>
            <a:b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</a:b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66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 rögzített)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6439"/>
      </p:ext>
    </p:extLst>
  </p:cSld>
  <p:clrMapOvr>
    <a:masterClrMapping/>
  </p:clrMapOvr>
  <p:transition spd="slow" advTm="16677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 smtClean="0">
                <a:solidFill>
                  <a:srgbClr val="C00000"/>
                </a:solidFill>
                <a:latin typeface="Arial" panose="020B0604020202020204" pitchFamily="34" charset="0"/>
              </a:rPr>
              <a:t>Fázisok</a:t>
            </a:r>
            <a:endParaRPr lang="hu-HU" altLang="en-US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6600" b="1" dirty="0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6F9A5A-F67E-494A-A830-4557B20BD0A3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pic>
        <p:nvPicPr>
          <p:cNvPr id="18436" name="Picture 6" descr="http://www.bunker.si/slo/wp-content/uploads/2009/10/the-end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3284538"/>
            <a:ext cx="5143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69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Fázisok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5123" name="Rectangle 9"/>
          <p:cNvSpPr txBox="1">
            <a:spLocks noChangeArrowheads="1"/>
          </p:cNvSpPr>
          <p:nvPr/>
        </p:nvSpPr>
        <p:spPr bwMode="auto">
          <a:xfrm>
            <a:off x="107950" y="1052513"/>
            <a:ext cx="89281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egy rendszer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homogén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, ha </a:t>
            </a:r>
            <a:b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(1) nincsenek benne makroszkopikus határfelülettel elválasztott részek és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(2) az intenzív állapotjelzők értéke a rendszer minden pontjában ugyanaz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egy rendszer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inhomogén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, ha nem homogén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egy rendszer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heterogén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, ha vannak benne fázisok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fázis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 makroszkopikus határfelülettel elválasztott homogén részek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Példák tiszta (= kémiailag egyfajta) anyagok fázisaira: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különféle halmazállapotok (szilárd, folyadék, gőz)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allotróp módosulatok (elemek különböző kristályként): 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szürke ón–fehér ón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polimorf módosulatok (vegyületek különböző kristályként)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 kalcit–aragonit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634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Fázisegyensúlyok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9"/>
          <p:cNvSpPr txBox="1">
            <a:spLocks noChangeArrowheads="1"/>
          </p:cNvSpPr>
          <p:nvPr/>
        </p:nvSpPr>
        <p:spPr bwMode="auto">
          <a:xfrm>
            <a:off x="107950" y="549275"/>
            <a:ext cx="84963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fázisegyensúly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zárt rendszerben tiszta anyag különféle fázisai közötti egyensúly.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olvadási egyensúly: 		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szilárd–folyadék egyensúly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párolgási egyensúly: 		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folyadék–gőz egyensúly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szublimációs egyensúly: 	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szilárd–gőz egyensúly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Allotróp átalakulási egyensúlyok: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gyémánt–grafit, szürke ón–fehér ón,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rombos kén–monoklin kén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Polimorf átalakulási egyensúlyok:  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kalcit–aragonit (CaCO</a:t>
            </a:r>
            <a:r>
              <a:rPr lang="hu-HU" altLang="en-US" sz="2000" baseline="-25000">
                <a:solidFill>
                  <a:srgbClr val="00B050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),  glicin kristályok (          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Egyensúlyban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állandó nyomáson és hőmérsékleten (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állandó) 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rendszer teljes szabadentalpiája a legkisebb értékét veszi fel.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00" name="Szövegdoboz 1"/>
          <p:cNvSpPr txBox="1">
            <a:spLocks noChangeArrowheads="1"/>
          </p:cNvSpPr>
          <p:nvPr/>
        </p:nvSpPr>
        <p:spPr bwMode="auto">
          <a:xfrm>
            <a:off x="1258888" y="5797550"/>
            <a:ext cx="645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660066"/>
                </a:solidFill>
                <a:latin typeface="Arial" panose="020B0604020202020204" pitchFamily="34" charset="0"/>
              </a:rPr>
              <a:t>Ezt nem mindig könnyű számolni/mérni,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660066"/>
                </a:solidFill>
                <a:latin typeface="Arial" panose="020B0604020202020204" pitchFamily="34" charset="0"/>
              </a:rPr>
              <a:t>de egy jobban alkalmazható elvet is használhatunk,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660066"/>
                </a:solidFill>
                <a:latin typeface="Arial" panose="020B0604020202020204" pitchFamily="34" charset="0"/>
              </a:rPr>
              <a:t>ami a moláris szabadentalpiákon alapul.</a:t>
            </a:r>
          </a:p>
        </p:txBody>
      </p:sp>
      <p:pic>
        <p:nvPicPr>
          <p:cNvPr id="6149" name="Picture 7" descr="Full-size image (77 K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9138"/>
            <a:ext cx="21018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Fájl:Glycine-3D-vd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4384675"/>
            <a:ext cx="62388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885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4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egyensúly 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 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baseline="-25000" dirty="0">
                <a:solidFill>
                  <a:srgbClr val="CC0099"/>
                </a:solidFill>
                <a:latin typeface="Arial" pitchFamily="34" charset="0"/>
              </a:rPr>
              <a:t>m1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= 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baseline="-25000" dirty="0">
                <a:solidFill>
                  <a:srgbClr val="CC0099"/>
                </a:solidFill>
                <a:latin typeface="Arial" pitchFamily="34" charset="0"/>
              </a:rPr>
              <a:t>m2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1" name="Rectangle 9"/>
          <p:cNvSpPr txBox="1">
            <a:spLocks noChangeArrowheads="1"/>
          </p:cNvSpPr>
          <p:nvPr/>
        </p:nvSpPr>
        <p:spPr bwMode="auto">
          <a:xfrm>
            <a:off x="179388" y="476250"/>
            <a:ext cx="84963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Két fázis 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egyensúlyban van 	(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állandó)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a tiszta anyag moláris szabadentalpiája a két fázisban ugyanaz.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	Ha nem így lenne, akkor a teljes rendszer a kisebbik moláris 	szabadentalpiával jellemzett fázisba menne át.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179388" y="2016125"/>
            <a:ext cx="84963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Bizonyítása (nem kell tudni!):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1. fázis: moláris szabadentalpia:	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; 	anyagmennyiség: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	 </a:t>
            </a:r>
            <a:r>
              <a:rPr lang="hu-HU" altLang="en-US" sz="2000">
                <a:solidFill>
                  <a:srgbClr val="FF00FF"/>
                </a:solidFill>
                <a:latin typeface="Arial" panose="020B0604020202020204" pitchFamily="34" charset="0"/>
              </a:rPr>
              <a:t>„jég”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2. fázis: moláris szabadentalpia:	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; 	anyagmennyiség: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	</a:t>
            </a:r>
            <a:r>
              <a:rPr lang="hu-HU" altLang="en-US" sz="2000">
                <a:solidFill>
                  <a:srgbClr val="FF00FF"/>
                </a:solidFill>
                <a:latin typeface="Arial" panose="020B0604020202020204" pitchFamily="34" charset="0"/>
              </a:rPr>
              <a:t> „víz”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összes szabadentalpia:	  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szabadentalpia megváltozása:	  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250825" y="3816350"/>
            <a:ext cx="84963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az 1. fázis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mólja átalakul a 2. fázissá </a:t>
            </a:r>
            <a:r>
              <a:rPr lang="hu-HU" altLang="en-US" sz="2000">
                <a:solidFill>
                  <a:srgbClr val="FF00FF"/>
                </a:solidFill>
                <a:latin typeface="Arial" panose="020B0604020202020204" pitchFamily="34" charset="0"/>
              </a:rPr>
              <a:t>(pl. jég elolvad)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-d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és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+d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252413" y="4724400"/>
            <a:ext cx="8496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szabadentalpia megváltozása: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-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=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-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250825" y="5759450"/>
            <a:ext cx="84963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negatív (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csökken) csak akkor, ha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&lt;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Ha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="1" i="1" baseline="-2500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="1" i="1" baseline="-2500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nem változik 	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nincs fázisátalakulás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6125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Clapeyron-egyenlet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9"/>
          <p:cNvSpPr txBox="1">
            <a:spLocks noChangeArrowheads="1"/>
          </p:cNvSpPr>
          <p:nvPr/>
        </p:nvSpPr>
        <p:spPr bwMode="auto">
          <a:xfrm>
            <a:off x="107950" y="90805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Beállt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fázisegyensúly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nyomáson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hőmérsékleten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Megváltoztatjuk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értékkel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(l. 2. előadás, </a:t>
            </a:r>
            <a:r>
              <a:rPr lang="hu-HU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bevezetése) </a:t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új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egyensúly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áll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be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szabadentalpiák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újra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egyenlőek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lesznek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szabadentalpiák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azonos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mértékben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változnak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meg: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</a:t>
            </a:r>
            <a:r>
              <a:rPr lang="en-GB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és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= 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endParaRPr lang="hu-HU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Ebből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átrendezéssel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kapjuk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u="words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Clapeyron‑egyenletet</a:t>
            </a:r>
            <a:r>
              <a:rPr lang="en-GB" sz="2000" u="word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ahol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i="1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GB" sz="2000" i="1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/T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és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GB" sz="2000" i="1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u="words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u="word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u="words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átalakulási</a:t>
            </a:r>
            <a:r>
              <a:rPr lang="en-GB" sz="2000" u="word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u="words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entalpia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fázisátmenetnél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felszabaduló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vagy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elnyelt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hőt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jelenti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1E0F36-5F1E-40BF-8FDA-F33120514364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199" name="Objektum 4"/>
          <p:cNvGraphicFramePr>
            <a:graphicFrameLocks noChangeAspect="1"/>
          </p:cNvGraphicFramePr>
          <p:nvPr/>
        </p:nvGraphicFramePr>
        <p:xfrm>
          <a:off x="158750" y="4724400"/>
          <a:ext cx="34766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5" imgW="1955800" imgH="431800" progId="Equation.3">
                  <p:embed/>
                </p:oleObj>
              </mc:Choice>
              <mc:Fallback>
                <p:oleObj name="Equation" r:id="rId5" imgW="1955800" imgH="431800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24400"/>
                        <a:ext cx="3476625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201" name="Picture 16" descr="http://theory.ph.man.ac.uk/~judith/stat_therm/img27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34290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792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Clapeyron-egyenlet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9219" name="Rectangle 9"/>
          <p:cNvSpPr txBox="1">
            <a:spLocks noChangeArrowheads="1"/>
          </p:cNvSpPr>
          <p:nvPr/>
        </p:nvSpPr>
        <p:spPr bwMode="auto">
          <a:xfrm>
            <a:off x="107950" y="1341438"/>
            <a:ext cx="91440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en-US" sz="2000" i="1">
              <a:solidFill>
                <a:srgbClr val="0000CC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= 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‑ 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H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= H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‑ H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S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= S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‑ S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000" i="1" baseline="-25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Ez tehát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H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S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mennyiségek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megváltozása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fázisváltozáskor.</a:t>
            </a:r>
          </a:p>
        </p:txBody>
      </p:sp>
      <p:sp>
        <p:nvSpPr>
          <p:cNvPr id="9220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07ECD6-D10B-4215-91FA-96BDD76A9D51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Rectangle 9"/>
          <p:cNvSpPr txBox="1">
            <a:spLocks noChangeArrowheads="1"/>
          </p:cNvSpPr>
          <p:nvPr/>
        </p:nvSpPr>
        <p:spPr bwMode="auto">
          <a:xfrm>
            <a:off x="5940425" y="5084763"/>
            <a:ext cx="34480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Benoît Paul Émile Clapeyron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1799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–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1864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) 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francia mérnök</a:t>
            </a:r>
          </a:p>
        </p:txBody>
      </p:sp>
      <p:pic>
        <p:nvPicPr>
          <p:cNvPr id="9223" name="Picture 10" descr="http://www.annales.org/archives/images/pierre-dominique-baza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797050"/>
            <a:ext cx="2547938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http://upload.wikimedia.org/wikipedia/commons/f/f0/Tour_eiffel_savants_nord_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1075" y="5970588"/>
            <a:ext cx="29146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zis 3"/>
          <p:cNvSpPr/>
          <p:nvPr/>
        </p:nvSpPr>
        <p:spPr>
          <a:xfrm>
            <a:off x="34925" y="5927725"/>
            <a:ext cx="194468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pic>
        <p:nvPicPr>
          <p:cNvPr id="9226" name="Picture 16" descr="http://theory.ph.man.ac.uk/~judith/stat_therm/img27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03400"/>
            <a:ext cx="34290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7" name="Objektum 4"/>
          <p:cNvGraphicFramePr>
            <a:graphicFrameLocks noChangeAspect="1"/>
          </p:cNvGraphicFramePr>
          <p:nvPr/>
        </p:nvGraphicFramePr>
        <p:xfrm>
          <a:off x="242888" y="4735513"/>
          <a:ext cx="21685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9" imgW="1218671" imgH="431613" progId="Equation.3">
                  <p:embed/>
                </p:oleObj>
              </mc:Choice>
              <mc:Fallback>
                <p:oleObj name="Equation" r:id="rId9" imgW="1218671" imgH="431613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4735513"/>
                        <a:ext cx="2168525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0021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Clapeyron-egyenlet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3.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8195" name="Rectangle 9"/>
          <p:cNvSpPr txBox="1">
            <a:spLocks noChangeArrowheads="1"/>
          </p:cNvSpPr>
          <p:nvPr/>
        </p:nvSpPr>
        <p:spPr bwMode="auto">
          <a:xfrm>
            <a:off x="107950" y="1916113"/>
            <a:ext cx="9144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víz esete: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Olvad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shoz hők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ö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zl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 kell: 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GB" altLang="en-US" sz="2000" i="1" baseline="-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&gt; 0</a:t>
            </a:r>
            <a:endParaRPr lang="hu-HU" altLang="en-US" sz="1000" i="1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 i="1" u="sng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Víz esetén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a térfogatváltozás az olvadásnál: 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en-GB" altLang="en-US" sz="2000" i="1" baseline="-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&lt; 0</a:t>
            </a:r>
            <a:r>
              <a:rPr lang="hu-HU" altLang="en-US" sz="1000" i="1">
                <a:solidFill>
                  <a:srgbClr val="0000CC"/>
                </a:solidFill>
                <a:sym typeface="Symbol" panose="05050102010706020507" pitchFamily="18" charset="2"/>
              </a:rPr>
              <a:t>                  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/d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&lt; 0 </a:t>
            </a:r>
            <a:endParaRPr lang="hu-HU" altLang="en-US" sz="1000" i="1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nyom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 n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ö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vel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vel 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&gt; 0) az olvadáspont csökken (d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&lt; 0). </a:t>
            </a:r>
            <a:endParaRPr lang="hu-HU" altLang="en-US" sz="1000" i="1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4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FA772C-3237-4309-861A-F09DCEC6CD96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7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48" name="Objektum 7"/>
          <p:cNvGraphicFramePr>
            <a:graphicFrameLocks noChangeAspect="1"/>
          </p:cNvGraphicFramePr>
          <p:nvPr/>
        </p:nvGraphicFramePr>
        <p:xfrm>
          <a:off x="5867400" y="757238"/>
          <a:ext cx="286702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Equation" r:id="rId6" imgW="1295400" imgH="431800" progId="Equation.3">
                  <p:embed/>
                </p:oleObj>
              </mc:Choice>
              <mc:Fallback>
                <p:oleObj name="Equation" r:id="rId6" imgW="1295400" imgH="431800" progId="Equation.3">
                  <p:embed/>
                  <p:pic>
                    <p:nvPicPr>
                      <p:cNvPr id="0" name="Objektum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757238"/>
                        <a:ext cx="2867025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3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50" name="Rectangle 9"/>
          <p:cNvSpPr txBox="1">
            <a:spLocks noChangeArrowheads="1"/>
          </p:cNvSpPr>
          <p:nvPr/>
        </p:nvSpPr>
        <p:spPr bwMode="auto">
          <a:xfrm>
            <a:off x="252413" y="765175"/>
            <a:ext cx="9144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Clapeyron‑egyenlet integrált alakja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 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GB" altLang="en-US" sz="2000" baseline="-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/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en-GB" altLang="en-US" sz="2000" baseline="-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 nem változik a hőmérséklettel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hu-HU" altLang="en-US" sz="1000">
              <a:solidFill>
                <a:srgbClr val="0000CC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	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203" name="Objektum 9"/>
          <p:cNvGraphicFramePr>
            <a:graphicFrameLocks noChangeAspect="1"/>
          </p:cNvGraphicFramePr>
          <p:nvPr/>
        </p:nvGraphicFramePr>
        <p:xfrm>
          <a:off x="6804025" y="2276475"/>
          <a:ext cx="137795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Equation" r:id="rId8" imgW="774364" imgH="431613" progId="Equation.3">
                  <p:embed/>
                </p:oleObj>
              </mc:Choice>
              <mc:Fallback>
                <p:oleObj name="Equation" r:id="rId8" imgW="774364" imgH="431613" progId="Equation.3">
                  <p:embed/>
                  <p:pic>
                    <p:nvPicPr>
                      <p:cNvPr id="0" name="Objektum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2276475"/>
                        <a:ext cx="137795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Rectangle 9"/>
          <p:cNvSpPr txBox="1">
            <a:spLocks noChangeArrowheads="1"/>
          </p:cNvSpPr>
          <p:nvPr/>
        </p:nvSpPr>
        <p:spPr bwMode="auto">
          <a:xfrm>
            <a:off x="34925" y="4248150"/>
            <a:ext cx="91440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Látványos kísérlet: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v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kony dr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ó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tsz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lra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felf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ü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ggesztett s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ú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lyok hat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dr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ó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tsz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gja mag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 a j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ú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don. </a:t>
            </a:r>
            <a:endParaRPr lang="hu-HU" altLang="en-US" sz="1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 szál felülete kicsi 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j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ú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 adott hely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 nagy nyom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hu-HU" altLang="en-US" sz="1000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ott az olvadáspont lecsökken, a jég megolvad</a:t>
            </a:r>
            <a:endParaRPr lang="hu-HU" altLang="en-US" sz="1000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felette a nyomás újra 1 atm, ott a víz újra megfagy.</a:t>
            </a:r>
            <a:endParaRPr lang="hu-HU" altLang="en-US" sz="1000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hu-HU" altLang="en-US" sz="1000">
              <a:solidFill>
                <a:srgbClr val="0000CC"/>
              </a:solidFill>
              <a:sym typeface="Symbol" panose="05050102010706020507" pitchFamily="18" charset="2"/>
            </a:endParaRPr>
          </a:p>
        </p:txBody>
      </p:sp>
      <p:pic>
        <p:nvPicPr>
          <p:cNvPr id="8205" name="Picture 12" descr="http://chestofbooks.com/crafts/popular-mechanics/The-Boy-Mechanic-700-Things-for-Boys-to-Do/images/Experiment-with-A-Block-of-Ic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391025"/>
            <a:ext cx="47529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7002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195" grpId="0"/>
      <p:bldP spid="82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Clausius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Clapeyron-egyenlet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267" name="Rectangle 9"/>
          <p:cNvSpPr txBox="1">
            <a:spLocks noChangeArrowheads="1"/>
          </p:cNvSpPr>
          <p:nvPr/>
        </p:nvSpPr>
        <p:spPr bwMode="auto">
          <a:xfrm>
            <a:off x="107950" y="836613"/>
            <a:ext cx="70564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Mit jelent térfogatváltozásban, ha víz 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elpárolog 20 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C-on?</a:t>
            </a: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800" i="1" dirty="0">
                <a:solidFill>
                  <a:srgbClr val="660066"/>
                </a:solidFill>
                <a:latin typeface="Arial" panose="020B0604020202020204" pitchFamily="34" charset="0"/>
              </a:rPr>
              <a:t>n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= 1 mol víz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de-DE" altLang="en-US" sz="1800" i="1" dirty="0">
                <a:solidFill>
                  <a:srgbClr val="660066"/>
                </a:solidFill>
                <a:latin typeface="Arial" panose="020B0604020202020204" pitchFamily="34" charset="0"/>
              </a:rPr>
              <a:t>m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= 18 g víz </a:t>
            </a: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de-DE" altLang="en-US" sz="1800" i="1" dirty="0">
                <a:solidFill>
                  <a:srgbClr val="660066"/>
                </a:solidFill>
                <a:latin typeface="Arial" panose="020B0604020202020204" pitchFamily="34" charset="0"/>
              </a:rPr>
              <a:t>V</a:t>
            </a:r>
            <a:r>
              <a:rPr lang="de-DE" altLang="en-US" sz="1800" baseline="-25000" dirty="0">
                <a:solidFill>
                  <a:srgbClr val="660066"/>
                </a:solidFill>
                <a:latin typeface="Arial" panose="020B0604020202020204" pitchFamily="34" charset="0"/>
              </a:rPr>
              <a:t>folyadék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= 18 cm</a:t>
            </a:r>
            <a:r>
              <a:rPr lang="de-DE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de-DE" altLang="en-US" sz="1800" i="1" dirty="0">
                <a:solidFill>
                  <a:srgbClr val="660066"/>
                </a:solidFill>
                <a:latin typeface="Arial" panose="020B0604020202020204" pitchFamily="34" charset="0"/>
              </a:rPr>
              <a:t>V</a:t>
            </a:r>
            <a:r>
              <a:rPr lang="de-DE" altLang="en-US" sz="1800" baseline="-25000" dirty="0">
                <a:solidFill>
                  <a:srgbClr val="660066"/>
                </a:solidFill>
                <a:latin typeface="Arial" panose="020B0604020202020204" pitchFamily="34" charset="0"/>
              </a:rPr>
              <a:t>gőz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= </a:t>
            </a:r>
            <a:r>
              <a:rPr lang="de-DE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4</a:t>
            </a:r>
            <a:r>
              <a:rPr lang="de-DE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000 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cm</a:t>
            </a:r>
            <a:r>
              <a:rPr lang="de-DE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1800" i="1" dirty="0" err="1" smtClean="0">
                <a:solidFill>
                  <a:srgbClr val="660066"/>
                </a:solidFill>
                <a:latin typeface="Arial" panose="020B0604020202020204" pitchFamily="34" charset="0"/>
              </a:rPr>
              <a:t>V</a:t>
            </a:r>
            <a:r>
              <a:rPr lang="en-GB" altLang="en-US" sz="1800" baseline="-25000" dirty="0" err="1" smtClean="0">
                <a:solidFill>
                  <a:srgbClr val="660066"/>
                </a:solidFill>
                <a:latin typeface="Arial" panose="020B0604020202020204" pitchFamily="34" charset="0"/>
              </a:rPr>
              <a:t>m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=2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4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000-18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cm</a:t>
            </a:r>
            <a:r>
              <a:rPr lang="en-GB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=</a:t>
            </a:r>
            <a:r>
              <a:rPr lang="hu-HU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982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cm</a:t>
            </a:r>
            <a:r>
              <a:rPr lang="en-GB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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4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000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cm</a:t>
            </a:r>
            <a:r>
              <a:rPr lang="en-GB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(az eltérés </a:t>
            </a:r>
            <a:r>
              <a:rPr lang="hu-HU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0,0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75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 %)</a:t>
            </a: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Rectangle 9"/>
          <p:cNvSpPr txBox="1">
            <a:spLocks noChangeArrowheads="1"/>
          </p:cNvSpPr>
          <p:nvPr/>
        </p:nvSpPr>
        <p:spPr bwMode="auto">
          <a:xfrm>
            <a:off x="107950" y="2420938"/>
            <a:ext cx="91440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Két egyszerűsítő feltételezés a </a:t>
            </a:r>
            <a:r>
              <a:rPr lang="hu-HU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Clapeyron-egyenlethez</a:t>
            </a:r>
            <a:r>
              <a:rPr lang="hu-H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defRPr/>
            </a:pPr>
            <a:r>
              <a:rPr lang="hu-H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(1)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gőz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moláris térfogatához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képest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kondenzált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fázis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(szilárd vagy folyadék)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térfogata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elhanyagolható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2m </a:t>
            </a:r>
            <a:endParaRPr lang="hu-HU" sz="2000" baseline="-25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(2) </a:t>
            </a:r>
            <a:r>
              <a:rPr lang="hu-H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GB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gőz</a:t>
            </a:r>
            <a:r>
              <a:rPr lang="en-GB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térfogata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az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általános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gáztörvénnyel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közelíthető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                           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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2m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</a:t>
            </a:r>
            <a:endParaRPr lang="hu-HU" sz="2000" i="1" dirty="0" smtClean="0">
              <a:solidFill>
                <a:srgbClr val="0000CC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Így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kapjuk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Clausius</a:t>
            </a:r>
            <a:r>
              <a:rPr lang="en-GB" sz="2000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GB" sz="2000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Clapeyron‑egyenlet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	 	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átrendezve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9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347A0D-AEF0-41FB-83E9-E4AEDBC191CF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pic>
        <p:nvPicPr>
          <p:cNvPr id="11270" name="Picture 10" descr="http://www.annales.org/archives/images/pierre-dominique-baza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644900"/>
            <a:ext cx="174307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9"/>
          <p:cNvSpPr txBox="1">
            <a:spLocks noChangeArrowheads="1"/>
          </p:cNvSpPr>
          <p:nvPr/>
        </p:nvSpPr>
        <p:spPr bwMode="auto">
          <a:xfrm>
            <a:off x="6380163" y="5949950"/>
            <a:ext cx="34480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B. P. É. Clapeyron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1799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–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1864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) 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francia mérnök</a:t>
            </a:r>
          </a:p>
        </p:txBody>
      </p:sp>
      <p:pic>
        <p:nvPicPr>
          <p:cNvPr id="11272" name="Picture 11" descr="http://www.invata-mate.info/history/photos/Clausius_2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692150"/>
            <a:ext cx="16891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9"/>
          <p:cNvSpPr txBox="1">
            <a:spLocks noChangeArrowheads="1"/>
          </p:cNvSpPr>
          <p:nvPr/>
        </p:nvSpPr>
        <p:spPr bwMode="auto">
          <a:xfrm>
            <a:off x="7019925" y="2708275"/>
            <a:ext cx="20891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R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J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E.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Clausius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(1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822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–18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88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) 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német fizikus</a:t>
            </a:r>
          </a:p>
        </p:txBody>
      </p:sp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5" name="Rectangle 9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2" name="Objektum 11"/>
          <p:cNvGraphicFramePr>
            <a:graphicFrameLocks noChangeAspect="1"/>
          </p:cNvGraphicFramePr>
          <p:nvPr/>
        </p:nvGraphicFramePr>
        <p:xfrm>
          <a:off x="1027113" y="5661025"/>
          <a:ext cx="16002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Equation" r:id="rId8" imgW="939392" imgH="444307" progId="Equation.3">
                  <p:embed/>
                </p:oleObj>
              </mc:Choice>
              <mc:Fallback>
                <p:oleObj name="Equation" r:id="rId8" imgW="939392" imgH="444307" progId="Equation.3">
                  <p:embed/>
                  <p:pic>
                    <p:nvPicPr>
                      <p:cNvPr id="0" name="Objektum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5661025"/>
                        <a:ext cx="16002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8" name="Rectangle 12"/>
          <p:cNvSpPr>
            <a:spLocks noChangeArrowheads="1"/>
          </p:cNvSpPr>
          <p:nvPr/>
        </p:nvSpPr>
        <p:spPr bwMode="auto">
          <a:xfrm>
            <a:off x="0" y="752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5" name="Objektum 14"/>
          <p:cNvGraphicFramePr>
            <a:graphicFrameLocks noChangeAspect="1"/>
          </p:cNvGraphicFramePr>
          <p:nvPr/>
        </p:nvGraphicFramePr>
        <p:xfrm>
          <a:off x="4541838" y="5719763"/>
          <a:ext cx="16859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Equation" r:id="rId10" imgW="965200" imgH="419100" progId="Equation.3">
                  <p:embed/>
                </p:oleObj>
              </mc:Choice>
              <mc:Fallback>
                <p:oleObj name="Equation" r:id="rId10" imgW="965200" imgH="419100" progId="Equation.3">
                  <p:embed/>
                  <p:pic>
                    <p:nvPicPr>
                      <p:cNvPr id="0" name="Objektum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838" y="5719763"/>
                        <a:ext cx="1685925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1" name="Rectangle 15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248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17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Forráspont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291" name="Rectangle 9"/>
          <p:cNvSpPr txBox="1">
            <a:spLocks noChangeArrowheads="1"/>
          </p:cNvSpPr>
          <p:nvPr/>
        </p:nvSpPr>
        <p:spPr bwMode="auto">
          <a:xfrm>
            <a:off x="34925" y="476250"/>
            <a:ext cx="9144000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forráspont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az a hőmérséklet, ahol a folyadék belsejében lévő buborékokban a gőznyomás megegyezik a külső nyomás értékével.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normális forráspont: a forrási hőmérséklet 1 atm külső nyomáson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	(1 atm = 101325 Pa), (víz esetén: 100,0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standard forráspont: a forrási hőmérséklet 1 bar külső nyomáson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	(1 bar = 100000 Pa), (víz esetén: 99,6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</a:p>
        </p:txBody>
      </p:sp>
      <p:sp>
        <p:nvSpPr>
          <p:cNvPr id="12292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9AE76B-CF9C-4C45-9CE8-21F6CAA9D9AE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34925" y="2708275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olvadáspont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az a hőmérséklet, ahol adott nyomáson a szilárd és a folyadék fázis egyensúlyban van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normális olvadáspont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olvadási hőmérséklet 1 atm külső nyomáson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standard olvadáspont: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olvadási hőmérséklet 1 bar külső nyomáson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36513" y="4373563"/>
            <a:ext cx="914400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hármaspont: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1.	olvadási hőmérséklet a saját gőznyomásán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2.	az az adott anyagra jellemző hőmérséklet és nyomás, ahol a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szilárd-, folyadék-, és gőzfázis egyensúlyban van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víz esetén: 	273,16 K (+0,01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 	és 6,11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10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-3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bar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CO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esetén: 	216,8 K (-56,4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 	és 5,11 bar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755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|111.3|46.3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8.3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9|9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9|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|100.5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9278</TotalTime>
  <Words>484</Words>
  <Application>Microsoft Office PowerPoint</Application>
  <PresentationFormat>On-screen Show (4:3)</PresentationFormat>
  <Paragraphs>196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Algerian</vt:lpstr>
      <vt:lpstr>Arial</vt:lpstr>
      <vt:lpstr>Calibri</vt:lpstr>
      <vt:lpstr>Symbol</vt:lpstr>
      <vt:lpstr>Times New Roman</vt:lpstr>
      <vt:lpstr>Office-téma</vt:lpstr>
      <vt:lpstr>Equation</vt:lpstr>
      <vt:lpstr>Fázisok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Ideális gáz és reális gázok</dc:title>
  <dc:creator>Turányi</dc:creator>
  <cp:lastModifiedBy>Lenovo</cp:lastModifiedBy>
  <cp:revision>211</cp:revision>
  <cp:lastPrinted>2017-11-05T17:14:10Z</cp:lastPrinted>
  <dcterms:created xsi:type="dcterms:W3CDTF">2012-11-02T06:34:35Z</dcterms:created>
  <dcterms:modified xsi:type="dcterms:W3CDTF">2020-05-16T09:27:02Z</dcterms:modified>
</cp:coreProperties>
</file>