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440" r:id="rId2"/>
    <p:sldId id="409" r:id="rId3"/>
    <p:sldId id="460" r:id="rId4"/>
    <p:sldId id="461" r:id="rId5"/>
    <p:sldId id="463" r:id="rId6"/>
    <p:sldId id="451" r:id="rId7"/>
    <p:sldId id="452" r:id="rId8"/>
    <p:sldId id="453" r:id="rId9"/>
    <p:sldId id="455" r:id="rId10"/>
    <p:sldId id="482" r:id="rId11"/>
    <p:sldId id="483" r:id="rId12"/>
    <p:sldId id="456" r:id="rId13"/>
    <p:sldId id="484" r:id="rId14"/>
    <p:sldId id="465" r:id="rId15"/>
    <p:sldId id="457" r:id="rId16"/>
    <p:sldId id="458" r:id="rId17"/>
    <p:sldId id="477" r:id="rId18"/>
    <p:sldId id="487" r:id="rId19"/>
    <p:sldId id="488" r:id="rId20"/>
    <p:sldId id="489" r:id="rId21"/>
    <p:sldId id="490" r:id="rId22"/>
    <p:sldId id="467" r:id="rId23"/>
    <p:sldId id="459" r:id="rId24"/>
    <p:sldId id="468" r:id="rId25"/>
    <p:sldId id="469" r:id="rId26"/>
    <p:sldId id="470" r:id="rId27"/>
    <p:sldId id="485" r:id="rId28"/>
    <p:sldId id="486" r:id="rId29"/>
    <p:sldId id="472" r:id="rId30"/>
    <p:sldId id="473" r:id="rId31"/>
    <p:sldId id="474" r:id="rId32"/>
    <p:sldId id="475" r:id="rId33"/>
    <p:sldId id="476" r:id="rId34"/>
    <p:sldId id="355" r:id="rId35"/>
    <p:sldId id="442" r:id="rId36"/>
  </p:sldIdLst>
  <p:sldSz cx="9144000" cy="6858000" type="screen4x3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8000"/>
    <a:srgbClr val="009900"/>
    <a:srgbClr val="000099"/>
    <a:srgbClr val="FFFFFF"/>
    <a:srgbClr val="FFCCFF"/>
    <a:srgbClr val="FF99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726" autoAdjust="0"/>
  </p:normalViewPr>
  <p:slideViewPr>
    <p:cSldViewPr>
      <p:cViewPr varScale="1">
        <p:scale>
          <a:sx n="86" d="100"/>
          <a:sy n="86" d="100"/>
        </p:scale>
        <p:origin x="138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1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1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A72B80A3-6267-48EB-B7EE-E58FF825ED63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5829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4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  <a:p>
            <a:pPr lvl="4"/>
            <a:r>
              <a:rPr lang="hu-HU" noProof="0"/>
              <a:t>Fifth level</a:t>
            </a: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14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anose="02020603050405020304" pitchFamily="18" charset="0"/>
              </a:defRPr>
            </a:lvl1pPr>
          </a:lstStyle>
          <a:p>
            <a:fld id="{8B44BC9B-9D82-4FDB-953D-BDA535D19B3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5682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6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933 w 4196"/>
                <a:gd name="T5" fmla="*/ 229 h 2120"/>
                <a:gd name="T6" fmla="*/ 3920 w 4196"/>
                <a:gd name="T7" fmla="*/ 1055 h 2120"/>
                <a:gd name="T8" fmla="*/ 3587 w 4196"/>
                <a:gd name="T9" fmla="*/ 2082 h 2120"/>
                <a:gd name="T10" fmla="*/ 3947 w 4196"/>
                <a:gd name="T11" fmla="*/ 829 h 2120"/>
                <a:gd name="T12" fmla="*/ 2253 w 4196"/>
                <a:gd name="T13" fmla="*/ 69 h 2120"/>
                <a:gd name="T14" fmla="*/ 0 w 4196"/>
                <a:gd name="T15" fmla="*/ 415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</p:grp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3" name="Rectangle 1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Rectangle 1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fld id="{7C0D22BE-9D9F-478A-8454-90B9CCB2D84A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16479487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F1B4D-B9B9-4566-A95B-43AD2A1C2ACA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42715310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0C97B-B134-4B77-A0C7-19A06D955D15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785029687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1A98F-F1D4-4973-AF48-9604DC341F57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272663814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F997B-3918-4A29-A725-5C9F86CD3A2C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851059372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6CE5B-EC23-4653-9FE7-3B5BF0186B71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97741428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E47D5-3909-41BB-A9FF-17972085F1DE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57118631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8B2A9-AF8F-4DA2-8599-78A60F40FC46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09189124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DA7EA-0EDF-4E58-93B2-AF52695A0732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85282218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54ACD-EC21-4460-AF64-452BC3C1E285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06446352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15007-5635-4DE8-A22E-237BD26BBB27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423434248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64608-3C27-4CD0-8DAE-F55C149ABD76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453610237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933 w 4196"/>
                <a:gd name="T5" fmla="*/ 229 h 2120"/>
                <a:gd name="T6" fmla="*/ 3920 w 4196"/>
                <a:gd name="T7" fmla="*/ 1055 h 2120"/>
                <a:gd name="T8" fmla="*/ 3587 w 4196"/>
                <a:gd name="T9" fmla="*/ 2082 h 2120"/>
                <a:gd name="T10" fmla="*/ 3947 w 4196"/>
                <a:gd name="T11" fmla="*/ 829 h 2120"/>
                <a:gd name="T12" fmla="*/ 2253 w 4196"/>
                <a:gd name="T13" fmla="*/ 69 h 2120"/>
                <a:gd name="T14" fmla="*/ 0 w 4196"/>
                <a:gd name="T15" fmla="*/ 415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Arial" charset="0"/>
                <a:cs typeface="+mn-cs"/>
              </a:endParaRPr>
            </a:p>
          </p:txBody>
        </p:sp>
      </p:grp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Times New Roman" panose="02020603050405020304" pitchFamily="18" charset="0"/>
              </a:defRPr>
            </a:lvl1pPr>
          </a:lstStyle>
          <a:p>
            <a:fld id="{925AC33A-4949-4C82-A4BA-6C2177DB4486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  <p:sldLayoutId id="2147484370" r:id="rId12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26.jpe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23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5.m4a"/><Relationship Id="rId7" Type="http://schemas.openxmlformats.org/officeDocument/2006/relationships/image" Target="../media/image29.wmf"/><Relationship Id="rId2" Type="http://schemas.openxmlformats.org/officeDocument/2006/relationships/tags" Target="../tags/tag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5.m4a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media17.m4a"/><Relationship Id="rId7" Type="http://schemas.openxmlformats.org/officeDocument/2006/relationships/image" Target="../media/image35.gif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18.m4a"/><Relationship Id="rId7" Type="http://schemas.openxmlformats.org/officeDocument/2006/relationships/image" Target="../media/image39.jpe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hyperlink" Target="http://www.google.hu/url?sa=i&amp;rct=j&amp;q=&amp;esrc=s&amp;frm=1&amp;source=images&amp;cd=&amp;cad=rja&amp;docid=pRpwbDNZrapKhM&amp;tbnid=NV5B8x6mZfUO_M:&amp;ved=0CAUQjRw&amp;url=http%3A%2F%2Finstrumentations.blogspot.com%2F2008%2F03%2Fintroduction-to-pressure-gauge.html&amp;ei=2VZlUqLZM87DswaWmoC4DQ&amp;bvm=bv.54934254,d.bGE&amp;psig=AFQjCNFusDJORzTZKUCidl29slC7ZhSxbA&amp;ust=1382459472798673" TargetMode="Externa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45.png"/><Relationship Id="rId2" Type="http://schemas.microsoft.com/office/2007/relationships/media" Target="../media/media20.m4a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18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hyperlink" Target="https://en.wikipedia.org/wiki/International_Temperature_Scale_of_1990#cite_note-6" TargetMode="Externa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25.m4a"/><Relationship Id="rId7" Type="http://schemas.openxmlformats.org/officeDocument/2006/relationships/image" Target="../media/image51.jpeg"/><Relationship Id="rId2" Type="http://schemas.microsoft.com/office/2007/relationships/media" Target="../media/media25.m4a"/><Relationship Id="rId1" Type="http://schemas.openxmlformats.org/officeDocument/2006/relationships/tags" Target="../tags/tag2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2.png"/><Relationship Id="rId2" Type="http://schemas.microsoft.com/office/2007/relationships/media" Target="../media/media28.m4a"/><Relationship Id="rId1" Type="http://schemas.openxmlformats.org/officeDocument/2006/relationships/tags" Target="../tags/tag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media29.m4a"/><Relationship Id="rId7" Type="http://schemas.openxmlformats.org/officeDocument/2006/relationships/image" Target="../media/image62.jpeg"/><Relationship Id="rId2" Type="http://schemas.microsoft.com/office/2007/relationships/media" Target="../media/media29.m4a"/><Relationship Id="rId1" Type="http://schemas.openxmlformats.org/officeDocument/2006/relationships/tags" Target="../tags/tag2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2.png"/><Relationship Id="rId2" Type="http://schemas.microsoft.com/office/2007/relationships/media" Target="../media/media30.m4a"/><Relationship Id="rId1" Type="http://schemas.openxmlformats.org/officeDocument/2006/relationships/tags" Target="../tags/tag2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5.m4a"/><Relationship Id="rId7" Type="http://schemas.openxmlformats.org/officeDocument/2006/relationships/image" Target="../media/image6.wmf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5.m4a"/><Relationship Id="rId9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m4a"/><Relationship Id="rId7" Type="http://schemas.openxmlformats.org/officeDocument/2006/relationships/image" Target="../media/image19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9925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en-US" sz="3200" b="1">
                <a:solidFill>
                  <a:srgbClr val="C00000"/>
                </a:solidFill>
                <a:latin typeface="Arial" panose="020B0604020202020204" pitchFamily="34" charset="0"/>
              </a:rPr>
              <a:t>Fizikai kémiai mérések</a:t>
            </a:r>
            <a:endParaRPr lang="en-GB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2555875" y="3197225"/>
            <a:ext cx="42306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800" b="1">
                <a:solidFill>
                  <a:srgbClr val="0000CC"/>
                </a:solidFill>
                <a:latin typeface="Calibri" panose="020F0502020204030204" pitchFamily="34" charset="0"/>
              </a:rPr>
              <a:t>Fizikai kémia előadások 10.</a:t>
            </a:r>
          </a:p>
        </p:txBody>
      </p:sp>
      <p:pic>
        <p:nvPicPr>
          <p:cNvPr id="14340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en-US" sz="20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E68F09-769A-4EEA-B1DF-82F58B044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98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Bináris kódolás 2: ASCII kód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09550" y="1196975"/>
            <a:ext cx="86106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ASCII kód:       1 byte = 1 betű, szám, vagy különleges jel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1 byte = 8 bit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2</a:t>
            </a:r>
            <a:r>
              <a:rPr lang="hu-HU" altLang="en-US" sz="1600" baseline="30000">
                <a:latin typeface="Arial" panose="020B0604020202020204" pitchFamily="34" charset="0"/>
              </a:rPr>
              <a:t>8</a:t>
            </a:r>
            <a:r>
              <a:rPr lang="hu-HU" altLang="en-US" sz="1600">
                <a:latin typeface="Arial" panose="020B0604020202020204" pitchFamily="34" charset="0"/>
              </a:rPr>
              <a:t> = 256 féle lehet</a:t>
            </a:r>
            <a:endParaRPr lang="en-GB" altLang="en-US" sz="1600">
              <a:latin typeface="Arial" panose="020B0604020202020204" pitchFamily="34" charset="0"/>
            </a:endParaRPr>
          </a:p>
        </p:txBody>
      </p:sp>
      <p:pic>
        <p:nvPicPr>
          <p:cNvPr id="2355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115888"/>
            <a:ext cx="18383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2" descr="ASC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628775"/>
            <a:ext cx="5187950" cy="738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250825" y="619125"/>
            <a:ext cx="91440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kern="0" dirty="0">
                <a:latin typeface="Arial" charset="0"/>
              </a:rPr>
              <a:t>ASCII = American Standard </a:t>
            </a:r>
            <a:r>
              <a:rPr lang="hu-HU" altLang="en-US" sz="1600" kern="0" dirty="0" err="1">
                <a:latin typeface="Arial" charset="0"/>
              </a:rPr>
              <a:t>Code</a:t>
            </a:r>
            <a:r>
              <a:rPr lang="hu-HU" altLang="en-US" sz="1600" kern="0" dirty="0">
                <a:latin typeface="Arial" charset="0"/>
              </a:rPr>
              <a:t> </a:t>
            </a:r>
            <a:r>
              <a:rPr lang="hu-HU" altLang="en-US" sz="1600" kern="0" dirty="0" err="1">
                <a:latin typeface="Arial" charset="0"/>
              </a:rPr>
              <a:t>for</a:t>
            </a:r>
            <a:r>
              <a:rPr lang="hu-HU" altLang="en-US" sz="1600" kern="0" dirty="0">
                <a:latin typeface="Arial" charset="0"/>
              </a:rPr>
              <a:t> </a:t>
            </a:r>
            <a:r>
              <a:rPr lang="hu-HU" altLang="en-US" sz="1600" kern="0" dirty="0" err="1">
                <a:latin typeface="Arial" charset="0"/>
              </a:rPr>
              <a:t>Information</a:t>
            </a:r>
            <a:r>
              <a:rPr lang="hu-HU" altLang="en-US" sz="1600" kern="0" dirty="0">
                <a:latin typeface="Arial" charset="0"/>
              </a:rPr>
              <a:t> </a:t>
            </a:r>
            <a:r>
              <a:rPr lang="hu-HU" altLang="en-US" sz="1600" kern="0" dirty="0" err="1">
                <a:latin typeface="Arial" charset="0"/>
              </a:rPr>
              <a:t>Interchange</a:t>
            </a:r>
            <a:br>
              <a:rPr lang="hu-HU" altLang="en-US" sz="1600" kern="0" dirty="0">
                <a:latin typeface="Arial" charset="0"/>
              </a:rPr>
            </a:br>
            <a:r>
              <a:rPr lang="hu-HU" altLang="en-US" sz="1600" kern="0" dirty="0">
                <a:latin typeface="Arial" charset="0"/>
              </a:rPr>
              <a:t>         eredetileg kód telexgépek és nyomtatók vezérlésére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E10047-6800-4B95-8EE8-469F90971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8103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Bináris kódolás 3: UTF-8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282575" y="1916113"/>
            <a:ext cx="8610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1 oktet = 8 bit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1 karakter kódolása: változó oktetszám; 1 - 4 oktet megengedett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hu-HU" sz="1600"/>
              <a:t>1 112 064  lehetséges betűfajta </a:t>
            </a:r>
            <a:r>
              <a:rPr lang="hu-HU" altLang="hu-HU" sz="1600"/>
              <a:t>=&gt; minden nyelv minden betűfajtája belefér</a:t>
            </a:r>
            <a:endParaRPr lang="en-GB" altLang="en-US" sz="1600">
              <a:latin typeface="Arial" panose="020B0604020202020204" pitchFamily="34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07950" y="692150"/>
            <a:ext cx="91440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kern="0" dirty="0">
                <a:latin typeface="Arial" charset="0"/>
              </a:rPr>
              <a:t>UTF-8 =  </a:t>
            </a:r>
            <a:r>
              <a:rPr lang="hu-HU" altLang="en-US" sz="1600" kern="0" dirty="0" err="1">
                <a:latin typeface="Arial" charset="0"/>
              </a:rPr>
              <a:t>Universal</a:t>
            </a:r>
            <a:r>
              <a:rPr lang="hu-HU" altLang="en-US" sz="1600" kern="0" dirty="0">
                <a:latin typeface="Arial" charset="0"/>
              </a:rPr>
              <a:t> </a:t>
            </a:r>
            <a:r>
              <a:rPr lang="hu-HU" altLang="en-US" sz="1600" kern="0" dirty="0" err="1">
                <a:latin typeface="Arial" charset="0"/>
              </a:rPr>
              <a:t>Coded</a:t>
            </a:r>
            <a:r>
              <a:rPr lang="hu-HU" altLang="en-US" sz="1600" kern="0" dirty="0">
                <a:latin typeface="Arial" charset="0"/>
              </a:rPr>
              <a:t> </a:t>
            </a:r>
            <a:r>
              <a:rPr lang="hu-HU" altLang="en-US" sz="1600" kern="0" dirty="0" err="1">
                <a:latin typeface="Arial" charset="0"/>
              </a:rPr>
              <a:t>Character</a:t>
            </a:r>
            <a:r>
              <a:rPr lang="hu-HU" altLang="en-US" sz="1600" kern="0" dirty="0">
                <a:latin typeface="Arial" charset="0"/>
              </a:rPr>
              <a:t> </a:t>
            </a:r>
            <a:r>
              <a:rPr lang="hu-HU" altLang="en-US" sz="1600" kern="0" dirty="0" err="1">
                <a:latin typeface="Arial" charset="0"/>
              </a:rPr>
              <a:t>Set</a:t>
            </a:r>
            <a:r>
              <a:rPr lang="hu-HU" altLang="en-US" sz="1600" kern="0" dirty="0">
                <a:latin typeface="Arial" charset="0"/>
              </a:rPr>
              <a:t> + </a:t>
            </a:r>
            <a:r>
              <a:rPr lang="hu-HU" altLang="en-US" sz="1600" kern="0" dirty="0" err="1">
                <a:latin typeface="Arial" charset="0"/>
              </a:rPr>
              <a:t>Transformation</a:t>
            </a:r>
            <a:r>
              <a:rPr lang="hu-HU" altLang="en-US" sz="1600" kern="0" dirty="0">
                <a:latin typeface="Arial" charset="0"/>
              </a:rPr>
              <a:t> </a:t>
            </a:r>
            <a:r>
              <a:rPr lang="hu-HU" altLang="en-US" sz="1600" kern="0" dirty="0" err="1">
                <a:latin typeface="Arial" charset="0"/>
              </a:rPr>
              <a:t>Format</a:t>
            </a:r>
            <a:r>
              <a:rPr lang="hu-HU" altLang="en-US" sz="1600" kern="0" dirty="0">
                <a:latin typeface="Arial" charset="0"/>
              </a:rPr>
              <a:t>—8-bit.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kern="0" dirty="0">
                <a:latin typeface="Arial" charset="0"/>
              </a:rPr>
              <a:t>                1993-ban mutatták be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kern="0" dirty="0">
                <a:latin typeface="Arial" charset="0"/>
              </a:rPr>
              <a:t>                Web oldalak </a:t>
            </a:r>
            <a:r>
              <a:rPr lang="en-GB" altLang="en-US" sz="1600" kern="0" dirty="0">
                <a:latin typeface="Arial" charset="0"/>
              </a:rPr>
              <a:t> </a:t>
            </a:r>
            <a:r>
              <a:rPr lang="hu-HU" altLang="en-US" sz="1600" kern="0" dirty="0">
                <a:latin typeface="Arial" charset="0"/>
              </a:rPr>
              <a:t>95,8</a:t>
            </a:r>
            <a:r>
              <a:rPr lang="en-GB" altLang="en-US" sz="1600" kern="0" dirty="0">
                <a:latin typeface="Arial" charset="0"/>
              </a:rPr>
              <a:t>%</a:t>
            </a:r>
            <a:r>
              <a:rPr lang="hu-HU" altLang="en-US" sz="1600" kern="0" dirty="0">
                <a:latin typeface="Arial" charset="0"/>
              </a:rPr>
              <a:t>-a használja (</a:t>
            </a:r>
            <a:r>
              <a:rPr lang="en-GB" altLang="en-US" sz="1600" kern="0" dirty="0">
                <a:latin typeface="Arial" charset="0"/>
              </a:rPr>
              <a:t>20</a:t>
            </a:r>
            <a:r>
              <a:rPr lang="hu-HU" altLang="en-US" sz="1600" kern="0" dirty="0">
                <a:latin typeface="Arial" charset="0"/>
              </a:rPr>
              <a:t>20. novemberi adat)</a:t>
            </a:r>
          </a:p>
        </p:txBody>
      </p:sp>
      <p:pic>
        <p:nvPicPr>
          <p:cNvPr id="245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065463"/>
            <a:ext cx="18383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5263" y="4005263"/>
            <a:ext cx="905033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 dirty="0">
                <a:solidFill>
                  <a:schemeClr val="accent1"/>
                </a:solidFill>
                <a:latin typeface="Arial" panose="020B0604020202020204" pitchFamily="34" charset="0"/>
              </a:rPr>
              <a:t>2 oktet használatával: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+</a:t>
            </a:r>
            <a:r>
              <a:rPr lang="en-GB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1920 </a:t>
            </a:r>
            <a:r>
              <a:rPr lang="hu-HU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karakter: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minden nemzeti latin betű + görög, ciril, kopt, örmény, héber, arab stb. betűk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7963" y="3124200"/>
            <a:ext cx="90503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1 oktet használatával: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99"/>
                </a:solidFill>
                <a:latin typeface="Arial" panose="020B0604020202020204" pitchFamily="34" charset="0"/>
              </a:rPr>
              <a:t>128 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karakter</a:t>
            </a:r>
            <a:r>
              <a:rPr lang="en-GB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(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=</a:t>
            </a:r>
            <a:r>
              <a:rPr lang="en-GB" altLang="en-US" sz="1600">
                <a:solidFill>
                  <a:srgbClr val="000099"/>
                </a:solidFill>
                <a:latin typeface="Arial" panose="020B0604020202020204" pitchFamily="34" charset="0"/>
              </a:rPr>
              <a:t>ASCII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eleje</a:t>
            </a:r>
            <a:r>
              <a:rPr lang="en-GB" altLang="en-US" sz="1600">
                <a:solidFill>
                  <a:srgbClr val="000099"/>
                </a:solidFill>
                <a:latin typeface="Arial" panose="020B0604020202020204" pitchFamily="34" charset="0"/>
              </a:rPr>
              <a:t>) 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1 byte-on: angol ABC + számok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3038" y="5140325"/>
            <a:ext cx="90503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3 oktet használatával: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kínai, japán, koreai betűk</a:t>
            </a:r>
            <a:endParaRPr lang="en-GB" altLang="en-US" sz="16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2238" y="6034088"/>
            <a:ext cx="90503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4 oktet használatával: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történelmi írások (hieroglifák, ékírás), ritka matematikai szimbólumok</a:t>
            </a:r>
            <a:endParaRPr lang="en-GB" altLang="en-US" sz="16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C86DB0-B475-4FB5-BD3E-49BADB3202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716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5155" grpId="0" autoUpdateAnimBg="0"/>
      <p:bldP spid="8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Áramerősség mérése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07950" y="4076700"/>
            <a:ext cx="88392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Analóg áramerősség-mérés:</a:t>
            </a:r>
            <a:endParaRPr lang="en-GB" altLang="en-US" sz="1600">
              <a:latin typeface="Arial" panose="020B0604020202020204" pitchFamily="34" charset="0"/>
            </a:endParaRPr>
          </a:p>
        </p:txBody>
      </p:sp>
      <p:sp>
        <p:nvSpPr>
          <p:cNvPr id="2560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979488"/>
            <a:ext cx="7343775" cy="1225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1) eleve áramerősséget akarunk mérni (pl. elektrokémiai mérésnél)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2) valamilyen fizikai mennyiséget mérünk (hőmérséklet, nyomás, fényerősség)</a:t>
            </a:r>
            <a:br>
              <a:rPr lang="hu-HU" altLang="en-US" sz="1600">
                <a:latin typeface="Arial" panose="020B0604020202020204" pitchFamily="34" charset="0"/>
              </a:rPr>
            </a:br>
            <a:r>
              <a:rPr lang="hu-HU" altLang="en-US" sz="1600">
                <a:latin typeface="Arial" panose="020B0604020202020204" pitchFamily="34" charset="0"/>
              </a:rPr>
              <a:t>és azt az érzékelő elektromos jellé alakítja</a:t>
            </a: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933825"/>
            <a:ext cx="3622675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179388" y="2339975"/>
            <a:ext cx="8839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solidFill>
                  <a:srgbClr val="FF0000"/>
                </a:solidFill>
                <a:latin typeface="Arial" panose="020B0604020202020204" pitchFamily="34" charset="0"/>
              </a:rPr>
              <a:t>Az árammérőt a fogyasztóval sorba kell csatlakoztatni;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solidFill>
                  <a:srgbClr val="FF0000"/>
                </a:solidFill>
                <a:latin typeface="Arial" panose="020B0604020202020204" pitchFamily="34" charset="0"/>
              </a:rPr>
              <a:t>    kis ellenállásúnak kell lennie a fogyasztó ellenállásához képest.</a:t>
            </a:r>
          </a:p>
        </p:txBody>
      </p:sp>
      <p:pic>
        <p:nvPicPr>
          <p:cNvPr id="25607" name="Picture 8" descr="https://encrypted-tbn3.gstatic.com/images?q=tbn:ANd9GcRKMPa-uoN_NCpRZbeuqB0yR-ASySwB6FZai2JnpqjN6pR6qR2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1844675"/>
            <a:ext cx="27146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E498D8-FE40-47C9-85C0-58EB092154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313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60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Árammérő méréshatárának változtatása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662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9538" y="835025"/>
            <a:ext cx="6478587" cy="1225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párhuzamosan kötött ellenállással (</a:t>
            </a:r>
            <a:r>
              <a:rPr lang="hu-HU" altLang="en-US" sz="1600">
                <a:solidFill>
                  <a:srgbClr val="FF0000"/>
                </a:solidFill>
                <a:latin typeface="Arial" panose="020B0604020202020204" pitchFamily="34" charset="0"/>
              </a:rPr>
              <a:t>söntellenállás</a:t>
            </a:r>
            <a:r>
              <a:rPr lang="hu-HU" altLang="en-US" sz="1600"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változtatni lehet az árammérő méréshatárát.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Kisebb söntellenállás: kevesebb áram megy át az árammérőn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725488"/>
            <a:ext cx="275272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3860800"/>
            <a:ext cx="580707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09763"/>
            <a:ext cx="3201988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9"/>
          <p:cNvSpPr txBox="1">
            <a:spLocks noChangeArrowheads="1"/>
          </p:cNvSpPr>
          <p:nvPr/>
        </p:nvSpPr>
        <p:spPr bwMode="auto">
          <a:xfrm>
            <a:off x="3419475" y="2133600"/>
            <a:ext cx="553402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hu-HU" sz="1600" b="1">
                <a:solidFill>
                  <a:srgbClr val="FF0000"/>
                </a:solidFill>
                <a:latin typeface="Arial" panose="020B0604020202020204" pitchFamily="34" charset="0"/>
              </a:rPr>
              <a:t>parallaxis hiba</a:t>
            </a:r>
            <a:r>
              <a:rPr lang="hu-HU" altLang="hu-HU" sz="1600" b="1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600">
                <a:solidFill>
                  <a:srgbClr val="000099"/>
                </a:solidFill>
                <a:latin typeface="Arial" panose="020B0604020202020204" pitchFamily="34" charset="0"/>
              </a:rPr>
              <a:t>oldalról olvasunk le egy mérőműszert,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600">
                <a:solidFill>
                  <a:srgbClr val="000099"/>
                </a:solidFill>
                <a:latin typeface="Arial" panose="020B0604020202020204" pitchFamily="34" charset="0"/>
              </a:rPr>
              <a:t>és emiatt hamis a leolvasás.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600">
                <a:solidFill>
                  <a:srgbClr val="FF0000"/>
                </a:solidFill>
                <a:latin typeface="Arial" panose="020B0604020202020204" pitchFamily="34" charset="0"/>
              </a:rPr>
              <a:t>Megelőzése:</a:t>
            </a:r>
            <a:r>
              <a:rPr lang="hu-HU" altLang="hu-HU" sz="1600">
                <a:solidFill>
                  <a:srgbClr val="000099"/>
                </a:solidFill>
                <a:latin typeface="Arial" panose="020B0604020202020204" pitchFamily="34" charset="0"/>
              </a:rPr>
              <a:t> a mutató fedje a tükörképét!</a:t>
            </a:r>
            <a:r>
              <a:rPr lang="en-US" altLang="hu-HU" sz="160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endParaRPr lang="hu-HU" altLang="hu-HU" sz="16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24A1F2-103C-4A9E-9561-9DBBBAE8CC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003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6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Analóg feszültségmérő (voltmérő)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765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779838" y="3573463"/>
            <a:ext cx="5184775" cy="20018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sorosan kötött ellenállással (</a:t>
            </a:r>
            <a:r>
              <a:rPr lang="hu-HU" altLang="en-US" sz="1600">
                <a:solidFill>
                  <a:srgbClr val="FF0000"/>
                </a:solidFill>
                <a:latin typeface="Arial" panose="020B0604020202020204" pitchFamily="34" charset="0"/>
              </a:rPr>
              <a:t>előtét-ellenállás</a:t>
            </a:r>
            <a:r>
              <a:rPr lang="hu-HU" altLang="en-US" sz="1600"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változtatni lehet a feszültségmérő méréshatárát.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Nagyobb előtét-ellenállás: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a kisebb feszültség jut a mérőre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19375"/>
            <a:ext cx="28797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995863"/>
            <a:ext cx="22955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Picture 9"/>
          <p:cNvSpPr>
            <a:spLocks noChangeAspect="1" noChangeArrowheads="1"/>
          </p:cNvSpPr>
          <p:nvPr/>
        </p:nvSpPr>
        <p:spPr bwMode="auto">
          <a:xfrm>
            <a:off x="7412038" y="4365625"/>
            <a:ext cx="15525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" name="Téglalap 1"/>
          <p:cNvSpPr>
            <a:spLocks noChangeArrowheads="1"/>
          </p:cNvSpPr>
          <p:nvPr/>
        </p:nvSpPr>
        <p:spPr bwMode="auto">
          <a:xfrm>
            <a:off x="34925" y="776288"/>
            <a:ext cx="6624638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FF0000"/>
                </a:solidFill>
                <a:latin typeface="Arial" panose="020B0604020202020204" pitchFamily="34" charset="0"/>
              </a:rPr>
              <a:t>hagyományos feszültségmérők: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nagy ellenállású </a:t>
            </a:r>
            <a:r>
              <a:rPr lang="hu-HU" altLang="en-US" sz="1600" u="sng">
                <a:latin typeface="Arial" panose="020B0604020202020204" pitchFamily="34" charset="0"/>
              </a:rPr>
              <a:t>árammérők</a:t>
            </a:r>
            <a:r>
              <a:rPr lang="hu-HU" altLang="en-US" sz="1600">
                <a:latin typeface="Arial" panose="020B0604020202020204" pitchFamily="34" charset="0"/>
              </a:rPr>
              <a:t>,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párhuzamosan kapcsolunk a fogyasztóval, </a:t>
            </a:r>
            <a:br>
              <a:rPr lang="hu-HU" altLang="en-US" sz="1600">
                <a:latin typeface="Arial" panose="020B0604020202020204" pitchFamily="34" charset="0"/>
              </a:rPr>
            </a:br>
            <a:r>
              <a:rPr lang="hu-HU" altLang="en-US" sz="1600">
                <a:latin typeface="Arial" panose="020B0604020202020204" pitchFamily="34" charset="0"/>
              </a:rPr>
              <a:t>amelynek a sarkai között a feszültséget mérni kívánjuk.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9900"/>
                </a:solidFill>
                <a:latin typeface="Arial" panose="020B0604020202020204" pitchFamily="34" charset="0"/>
              </a:rPr>
              <a:t>tulajdonképpen a rajta átfolyó áramot méri,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9900"/>
                </a:solidFill>
                <a:latin typeface="Arial" panose="020B0604020202020204" pitchFamily="34" charset="0"/>
              </a:rPr>
              <a:t>ez arányos a feszültséggel, közvetlenül voltokra hitelesíthető. </a:t>
            </a:r>
          </a:p>
        </p:txBody>
      </p:sp>
      <p:pic>
        <p:nvPicPr>
          <p:cNvPr id="27656" name="Picture 8" descr="https://encrypted-tbn3.gstatic.com/images?q=tbn:ANd9GcRKMPa-uoN_NCpRZbeuqB0yR-ASySwB6FZai2JnpqjN6pR6qR2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836613"/>
            <a:ext cx="27146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B5A598-DC27-4CCF-85E1-DC48A4411C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665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652" grpId="0" build="p"/>
      <p:bldP spid="276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Digitális feszültségmérés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98450" y="908050"/>
            <a:ext cx="86106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Egyik lehetséges digitális feszültségmérés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feszültségmérés → időmérés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60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• mérendő feszültséggel adott ideig kondenzátort töltünk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• a kondenzátor bemenetére </a:t>
            </a:r>
            <a:b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 ellentétes polaritású referenciafeszültséget (Uref ) </a:t>
            </a:r>
            <a:b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 kapcsolunk és azt állandó árammal kisütjük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• mérjük azt az időt, amíg </a:t>
            </a:r>
            <a:b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 a kondenzátor feszültsége nullára csökken.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• a kisütési idő arányos a vizsgált feszültséggel</a:t>
            </a: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117475" y="4946650"/>
            <a:ext cx="8991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Jellemzői: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• olcsó, pontos, lassú (10 - 200 ms)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• kémiai mérésekhez jól használható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• a zaj nagy részét kiátlagolja (zajcsökkentő hatású)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60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  A feszültség mérését visszavezettük idő mérésére</a:t>
            </a:r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latin typeface="Arial" panose="020B0604020202020204" pitchFamily="34" charset="0"/>
            </a:endParaRPr>
          </a:p>
        </p:txBody>
      </p:sp>
      <p:graphicFrame>
        <p:nvGraphicFramePr>
          <p:cNvPr id="28678" name="Objektum 2"/>
          <p:cNvGraphicFramePr>
            <a:graphicFrameLocks noChangeAspect="1"/>
          </p:cNvGraphicFramePr>
          <p:nvPr/>
        </p:nvGraphicFramePr>
        <p:xfrm>
          <a:off x="6121400" y="908050"/>
          <a:ext cx="27527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0" name="Equation" r:id="rId6" imgW="1422400" imgH="228600" progId="Equation.3">
                  <p:embed/>
                </p:oleObj>
              </mc:Choice>
              <mc:Fallback>
                <p:oleObj name="Equation" r:id="rId6" imgW="1422400" imgH="228600" progId="Equation.3">
                  <p:embed/>
                  <p:pic>
                    <p:nvPicPr>
                      <p:cNvPr id="0" name="Objektum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908050"/>
                        <a:ext cx="2752725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16113"/>
            <a:ext cx="3113088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9" descr="http://koti.mbnet.fi/jahonen/Electronics/Stuff/Fluke_89IV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4292600"/>
            <a:ext cx="1360487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BEA793-7DA7-4D72-A447-E5323B383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0892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515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Idő mérése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250825" y="4832350"/>
            <a:ext cx="861060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idő mérése</a:t>
            </a:r>
            <a:r>
              <a:rPr lang="hu-HU" altLang="en-US" sz="1800">
                <a:latin typeface="Arial" panose="020B0604020202020204" pitchFamily="34" charset="0"/>
              </a:rPr>
              <a:t>: a jelek számlálása az időtartam alatt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>
                <a:solidFill>
                  <a:srgbClr val="008000"/>
                </a:solidFill>
                <a:latin typeface="Arial" panose="020B0604020202020204" pitchFamily="34" charset="0"/>
              </a:rPr>
              <a:t>hagyományos órák:</a:t>
            </a:r>
            <a:r>
              <a:rPr lang="hu-HU" altLang="en-US" sz="1800">
                <a:latin typeface="Arial" panose="020B0604020202020204" pitchFamily="34" charset="0"/>
              </a:rPr>
              <a:t> mechanikai oszcillátor (pl. ingaóra)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>
                <a:solidFill>
                  <a:srgbClr val="008000"/>
                </a:solidFill>
                <a:latin typeface="Arial" panose="020B0604020202020204" pitchFamily="34" charset="0"/>
              </a:rPr>
              <a:t>elektronikus időmérés</a:t>
            </a:r>
            <a:r>
              <a:rPr lang="hu-HU" altLang="en-US" sz="1800">
                <a:latin typeface="Arial" panose="020B0604020202020204" pitchFamily="34" charset="0"/>
              </a:rPr>
              <a:t> a hétköznapokban: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>
                <a:latin typeface="Arial" panose="020B0604020202020204" pitchFamily="34" charset="0"/>
              </a:rPr>
              <a:t>kvarc oszcillátor </a:t>
            </a:r>
            <a:r>
              <a:rPr lang="hu-HU" altLang="en-US" sz="1800">
                <a:latin typeface="Arial" panose="020B0604020202020204" pitchFamily="34" charset="0"/>
                <a:sym typeface="Symbol" panose="05050102010706020507" pitchFamily="18" charset="2"/>
              </a:rPr>
              <a:t> kvarcóra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323850" y="2195513"/>
            <a:ext cx="7848600" cy="21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frekvencia: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>
                <a:latin typeface="Arial" panose="020B0604020202020204" pitchFamily="34" charset="0"/>
              </a:rPr>
              <a:t>az 1 másodperc alatt bekövetkező események száma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>
                <a:latin typeface="Arial" panose="020B0604020202020204" pitchFamily="34" charset="0"/>
              </a:rPr>
              <a:t>egysége: 1/s vagy Hertz (jelölése: Hz)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pontosabb az időmérés, ha</a:t>
            </a:r>
          </a:p>
          <a:p>
            <a:pPr eaLnBrk="1" hangingPunct="1">
              <a:lnSpc>
                <a:spcPct val="90000"/>
              </a:lnSpc>
            </a:pPr>
            <a:r>
              <a:rPr lang="hu-HU" altLang="en-US" sz="1800">
                <a:latin typeface="Arial" panose="020B0604020202020204" pitchFamily="34" charset="0"/>
              </a:rPr>
              <a:t> állandó a frekvencia</a:t>
            </a:r>
          </a:p>
          <a:p>
            <a:pPr eaLnBrk="1" hangingPunct="1">
              <a:lnSpc>
                <a:spcPct val="90000"/>
              </a:lnSpc>
            </a:pPr>
            <a:r>
              <a:rPr lang="hu-HU" altLang="en-US" sz="1800">
                <a:latin typeface="Arial" panose="020B0604020202020204" pitchFamily="34" charset="0"/>
              </a:rPr>
              <a:t> az időjelek frekvenciája nagy</a:t>
            </a:r>
          </a:p>
        </p:txBody>
      </p:sp>
      <p:sp>
        <p:nvSpPr>
          <p:cNvPr id="2970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23850" y="692150"/>
            <a:ext cx="9144000" cy="1584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i</a:t>
            </a:r>
            <a:r>
              <a:rPr lang="hu-HU" altLang="en-US" sz="1800">
                <a:latin typeface="Arial" panose="020B0604020202020204" pitchFamily="34" charset="0"/>
              </a:rPr>
              <a:t>dő mérése = periódikusan ismétlődő „események” számlálása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8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>
                <a:latin typeface="Arial" panose="020B0604020202020204" pitchFamily="34" charset="0"/>
              </a:rPr>
              <a:t>évek száma 	= a Föld Nap körüli keringéseinek száma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>
                <a:latin typeface="Arial" panose="020B0604020202020204" pitchFamily="34" charset="0"/>
              </a:rPr>
              <a:t>napok száma 	= a Föld fordulatainak száma</a:t>
            </a:r>
          </a:p>
        </p:txBody>
      </p:sp>
      <p:pic>
        <p:nvPicPr>
          <p:cNvPr id="30722" name="Picture 2" descr="http://pistike.hu/wp-content/uploads/2012/04/images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2924175"/>
            <a:ext cx="21494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C4C08D-1029-4158-ADA7-37786628F6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935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5155" grpId="0"/>
      <p:bldP spid="3051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Kvarcóra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65088" y="4902200"/>
            <a:ext cx="861060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400" b="1" dirty="0">
                <a:solidFill>
                  <a:schemeClr val="accent1"/>
                </a:solidFill>
                <a:latin typeface="Arial" charset="0"/>
                <a:cs typeface="+mn-cs"/>
              </a:rPr>
              <a:t>2. Ha feszültséget adnak a kvarckristályra, az összehúzódik / kitágul: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400" dirty="0">
                <a:solidFill>
                  <a:schemeClr val="accent1"/>
                </a:solidFill>
                <a:latin typeface="Arial" charset="0"/>
                <a:cs typeface="+mn-cs"/>
              </a:rPr>
              <a:t>	</a:t>
            </a:r>
            <a:r>
              <a:rPr lang="hu-HU" altLang="en-US" sz="1400" dirty="0">
                <a:latin typeface="Arial" charset="0"/>
                <a:cs typeface="+mn-cs"/>
              </a:rPr>
              <a:t>váltakozó feszültség  </a:t>
            </a:r>
            <a:r>
              <a:rPr lang="hu-HU" altLang="en-US" sz="1400" dirty="0">
                <a:latin typeface="Arial" charset="0"/>
                <a:cs typeface="+mn-cs"/>
                <a:sym typeface="Symbol"/>
              </a:rPr>
              <a:t> mechanikai rezgés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hu-HU" altLang="en-US" sz="1400" dirty="0">
              <a:latin typeface="Arial" charset="0"/>
              <a:cs typeface="+mn-cs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400" dirty="0">
                <a:latin typeface="Arial" charset="0"/>
                <a:cs typeface="+mn-cs"/>
              </a:rPr>
              <a:t>RC rezgőkör stabilizálása kvarckristállyal:</a:t>
            </a:r>
          </a:p>
          <a:p>
            <a:pPr marL="285750" indent="-285750">
              <a:lnSpc>
                <a:spcPct val="90000"/>
              </a:lnSpc>
              <a:defRPr/>
            </a:pPr>
            <a:r>
              <a:rPr lang="hu-HU" altLang="en-US" sz="1400" dirty="0">
                <a:latin typeface="Arial" charset="0"/>
                <a:cs typeface="+mn-cs"/>
              </a:rPr>
              <a:t>ultrahang előállítása </a:t>
            </a:r>
            <a:r>
              <a:rPr lang="hu-HU" altLang="en-US" sz="1400" dirty="0">
                <a:latin typeface="Arial" charset="0"/>
                <a:cs typeface="+mn-cs"/>
                <a:sym typeface="Symbol"/>
              </a:rPr>
              <a:t> vadriasztó hangszóró</a:t>
            </a:r>
            <a:endParaRPr lang="hu-HU" altLang="en-US" sz="1400" dirty="0">
              <a:latin typeface="Arial" charset="0"/>
              <a:cs typeface="+mn-cs"/>
            </a:endParaRPr>
          </a:p>
          <a:p>
            <a:pPr marL="285750" indent="-285750">
              <a:lnSpc>
                <a:spcPct val="90000"/>
              </a:lnSpc>
              <a:defRPr/>
            </a:pPr>
            <a:r>
              <a:rPr lang="hu-HU" altLang="en-US" sz="1400" dirty="0">
                <a:latin typeface="Arial" charset="0"/>
                <a:cs typeface="+mn-cs"/>
              </a:rPr>
              <a:t>kvarcóra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400" dirty="0">
                <a:latin typeface="Arial" charset="0"/>
                <a:cs typeface="+mn-cs"/>
              </a:rPr>
              <a:t>      32 768 Hz = 2</a:t>
            </a:r>
            <a:r>
              <a:rPr lang="hu-HU" altLang="en-US" sz="1400" baseline="30000" dirty="0">
                <a:latin typeface="Arial" charset="0"/>
                <a:cs typeface="+mn-cs"/>
              </a:rPr>
              <a:t>15</a:t>
            </a:r>
            <a:r>
              <a:rPr lang="hu-HU" altLang="en-US" sz="1400" dirty="0">
                <a:latin typeface="Arial" charset="0"/>
                <a:cs typeface="+mn-cs"/>
              </a:rPr>
              <a:t> Hz   (bináris szám 15. jegyének figyelése: 1 másodperc eltelt)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975" y="2533650"/>
            <a:ext cx="3509963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400" b="1" dirty="0">
                <a:solidFill>
                  <a:srgbClr val="008000"/>
                </a:solidFill>
                <a:latin typeface="Arial" charset="0"/>
                <a:cs typeface="+mn-cs"/>
              </a:rPr>
              <a:t>1. Nyomóerő hatására feltöltődés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hu-HU" altLang="en-US" sz="1400" dirty="0">
              <a:latin typeface="Arial" charset="0"/>
              <a:cs typeface="+mn-cs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400" dirty="0">
                <a:latin typeface="Arial" charset="0"/>
                <a:cs typeface="+mn-cs"/>
              </a:rPr>
              <a:t>az elektromos potenciál-különbség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400" dirty="0">
                <a:latin typeface="Arial" charset="0"/>
                <a:cs typeface="+mn-cs"/>
              </a:rPr>
              <a:t>arányos a mechanikai deformációval</a:t>
            </a:r>
          </a:p>
          <a:p>
            <a:pPr marL="285750" indent="-285750">
              <a:lnSpc>
                <a:spcPct val="90000"/>
              </a:lnSpc>
              <a:defRPr/>
            </a:pPr>
            <a:r>
              <a:rPr lang="hu-HU" altLang="en-US" sz="1400" dirty="0">
                <a:latin typeface="Arial" charset="0"/>
                <a:cs typeface="+mn-cs"/>
              </a:rPr>
              <a:t>lemezjátszó hangszedő </a:t>
            </a:r>
          </a:p>
          <a:p>
            <a:pPr marL="285750" indent="-285750">
              <a:lnSpc>
                <a:spcPct val="90000"/>
              </a:lnSpc>
              <a:defRPr/>
            </a:pPr>
            <a:r>
              <a:rPr lang="hu-HU" altLang="en-US" sz="1400" dirty="0" err="1">
                <a:latin typeface="Arial" charset="0"/>
                <a:cs typeface="+mn-cs"/>
              </a:rPr>
              <a:t>piezo</a:t>
            </a:r>
            <a:r>
              <a:rPr lang="hu-HU" altLang="en-US" sz="1400" dirty="0">
                <a:latin typeface="Arial" charset="0"/>
                <a:cs typeface="+mn-cs"/>
              </a:rPr>
              <a:t> öngyújtó</a:t>
            </a:r>
          </a:p>
        </p:txBody>
      </p:sp>
      <p:sp>
        <p:nvSpPr>
          <p:cNvPr id="3072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476250"/>
            <a:ext cx="9144000" cy="1584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Piezohatás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latin typeface="Arial" panose="020B0604020202020204" pitchFamily="34" charset="0"/>
              </a:rPr>
              <a:t>piezoelektromos anyagok: pl. kvarc, turmalin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4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latin typeface="Arial" panose="020B0604020202020204" pitchFamily="34" charset="0"/>
              </a:rPr>
              <a:t>a kristálylapka két szemben levő felületét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latin typeface="Arial" panose="020B0604020202020204" pitchFamily="34" charset="0"/>
              </a:rPr>
              <a:t>arany vagy ezüst vezető réteggel vonják be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400">
              <a:latin typeface="Arial" panose="020B0604020202020204" pitchFamily="34" charset="0"/>
            </a:endParaRPr>
          </a:p>
        </p:txBody>
      </p:sp>
      <p:pic>
        <p:nvPicPr>
          <p:cNvPr id="30726" name="Picture 10" descr="Modern quartz mov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797425"/>
            <a:ext cx="2046288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http://elektrotanya.com/files/forum/2010/06/piezo_001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445125"/>
            <a:ext cx="10382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4" descr="https://upload.wikimedia.org/wikipedia/commons/thumb/c/c4/SchemaPiezo.gif/220px-SchemaPiez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36738"/>
            <a:ext cx="2744787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6" descr="34642 Royce piezo el. öngyújt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052513"/>
            <a:ext cx="18732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141663"/>
            <a:ext cx="17526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7CA7E7-C368-434F-991B-D5D32FBE9E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9279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5155" grpId="0"/>
      <p:bldP spid="307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-171450"/>
            <a:ext cx="3851275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07950" y="6237288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hu-HU" sz="24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258888" y="2349500"/>
            <a:ext cx="6842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hu-HU" altLang="hu-HU" sz="2400" b="1">
              <a:solidFill>
                <a:srgbClr val="000066"/>
              </a:solidFill>
            </a:endParaRPr>
          </a:p>
        </p:txBody>
      </p:sp>
      <p:pic>
        <p:nvPicPr>
          <p:cNvPr id="2053" name="Picture 11" descr="http://images.stockcarracing.com/techarticles/scrp_0707_07_z+measuring_tire_air_pressure+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860800"/>
            <a:ext cx="302418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60800"/>
            <a:ext cx="230028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Nyomás mérése 1.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250825" y="620713"/>
            <a:ext cx="9144000" cy="24479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Gázpalackok nyomásmérője:</a:t>
            </a:r>
            <a:r>
              <a:rPr lang="en-US" altLang="en-US" sz="1400" kern="0" dirty="0">
                <a:latin typeface="Arial" pitchFamily="34" charset="0"/>
                <a:cs typeface="Arial" pitchFamily="34" charset="0"/>
              </a:rPr>
              <a:t> </a:t>
            </a: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külső manométer: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a kimenő gáznyomás (pl. 0-5 bar)</a:t>
            </a:r>
          </a:p>
          <a:p>
            <a:pPr marL="0" indent="0">
              <a:buFontTx/>
              <a:buNone/>
              <a:defRPr/>
            </a:pP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alsó tekerő: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kimenő nyomás növelése</a:t>
            </a: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belső manométer: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nyomás a palackban (pl. 0-150 bar)</a:t>
            </a: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„0 bar” azt jelenti, hogy légköri nyomás van a palackban  </a:t>
            </a:r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34925" y="3573463"/>
            <a:ext cx="9144000" cy="30241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altLang="en-US" sz="1400" b="1" kern="0" dirty="0" err="1">
                <a:latin typeface="Arial" pitchFamily="34" charset="0"/>
                <a:cs typeface="Arial" pitchFamily="34" charset="0"/>
              </a:rPr>
              <a:t>Bourdon-cső</a:t>
            </a:r>
            <a:endParaRPr lang="hu-HU" altLang="en-US" sz="1400" b="1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Eugene </a:t>
            </a:r>
            <a:r>
              <a:rPr lang="hu-HU" altLang="en-US" sz="1400" kern="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Bourdon</a:t>
            </a:r>
            <a:r>
              <a:rPr lang="hu-HU" altLang="en-US" sz="1400" kern="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szabadalma (1849)</a:t>
            </a: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a legelterjedtebb nyomásmérő eszköz</a:t>
            </a: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egy meghajlított és egyik végén lezárt csőbe</a:t>
            </a: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túlnyomásos közeget vezetve </a:t>
            </a: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a cső külső ívére nagyobb nyomás hat, </a:t>
            </a: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mint a cső belső ívére:</a:t>
            </a: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a cső kiegyenesedik</a:t>
            </a: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a cső alakváltozása egyenesen arányos a nyomással.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F1BA39-7CD7-4D8D-A692-AA04189D2A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6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7950" y="6237288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hu-HU" sz="2400"/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1258888" y="2349500"/>
            <a:ext cx="6842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hu-HU" altLang="hu-HU" sz="2400" b="1">
              <a:solidFill>
                <a:srgbClr val="000066"/>
              </a:solidFill>
            </a:endParaRPr>
          </a:p>
        </p:txBody>
      </p:sp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Nyomás mérése 2.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250825" y="620713"/>
            <a:ext cx="9144000" cy="43211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altLang="en-US" sz="1400" b="1" kern="0" dirty="0" err="1">
                <a:latin typeface="Arial" pitchFamily="34" charset="0"/>
                <a:cs typeface="Arial" pitchFamily="34" charset="0"/>
              </a:rPr>
              <a:t>U-csöves</a:t>
            </a: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 nyomásmérő</a:t>
            </a: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A nyomáskülönbség a két folyadékszint különbségéből és </a:t>
            </a: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a folyadék sűrűségéből számítható.</a:t>
            </a: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 a folyadék...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higany: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       Hgmm-ben (</a:t>
            </a:r>
            <a:r>
              <a:rPr lang="hu-HU" altLang="en-US" sz="1400" kern="0" dirty="0" err="1">
                <a:latin typeface="Arial" pitchFamily="34" charset="0"/>
                <a:cs typeface="Arial" pitchFamily="34" charset="0"/>
              </a:rPr>
              <a:t>torr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) leolvasható a nyomáskülönbség </a:t>
            </a: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                  (1 </a:t>
            </a:r>
            <a:r>
              <a:rPr lang="hu-HU" altLang="en-US" sz="1400" kern="0" dirty="0" err="1">
                <a:latin typeface="Arial" pitchFamily="34" charset="0"/>
                <a:cs typeface="Arial" pitchFamily="34" charset="0"/>
              </a:rPr>
              <a:t>atm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= 760 Hgmm)</a:t>
            </a:r>
          </a:p>
          <a:p>
            <a:pPr marL="0" indent="0">
              <a:buFontTx/>
              <a:buNone/>
              <a:defRPr/>
            </a:pPr>
            <a:endParaRPr lang="hu-HU" altLang="en-US" sz="140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víz:              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vízoszlop–mm-ben (H</a:t>
            </a:r>
            <a:r>
              <a:rPr lang="hu-HU" altLang="en-US" sz="1400" kern="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Omm) </a:t>
            </a:r>
            <a:br>
              <a:rPr lang="hu-HU" altLang="en-US" sz="1400" kern="0" dirty="0">
                <a:latin typeface="Arial" pitchFamily="34" charset="0"/>
                <a:cs typeface="Arial" pitchFamily="34" charset="0"/>
              </a:rPr>
            </a:b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                   leolvasható a nyomáskülönbség </a:t>
            </a: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                   (1 </a:t>
            </a:r>
            <a:r>
              <a:rPr lang="hu-HU" altLang="en-US" sz="1400" kern="0" dirty="0" err="1">
                <a:latin typeface="Arial" pitchFamily="34" charset="0"/>
                <a:cs typeface="Arial" pitchFamily="34" charset="0"/>
              </a:rPr>
              <a:t>atm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= 10333 H</a:t>
            </a:r>
            <a:r>
              <a:rPr lang="hu-HU" altLang="en-US" sz="1400" kern="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Omm)</a:t>
            </a: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b="1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Torricelli-féle nyomásmérő:</a:t>
            </a: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4" name="Picture 2" descr="https://upload.wikimedia.org/wikipedia/commons/thumb/e/e4/U-rurka.svg/324px-U-rurk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465138"/>
            <a:ext cx="2847975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724400"/>
            <a:ext cx="16764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/>
          <p:cNvSpPr txBox="1">
            <a:spLocks noChangeArrowheads="1"/>
          </p:cNvSpPr>
          <p:nvPr/>
        </p:nvSpPr>
        <p:spPr>
          <a:xfrm>
            <a:off x="2268538" y="5949950"/>
            <a:ext cx="3095625" cy="5746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Olyan </a:t>
            </a:r>
            <a:r>
              <a:rPr lang="hu-HU" altLang="en-US" sz="1400" kern="0" dirty="0" err="1">
                <a:latin typeface="Arial" pitchFamily="34" charset="0"/>
                <a:cs typeface="Arial" pitchFamily="34" charset="0"/>
              </a:rPr>
              <a:t>U-csöves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nyomásmérő,</a:t>
            </a:r>
            <a:br>
              <a:rPr lang="hu-HU" altLang="en-US" sz="1400" kern="0" dirty="0">
                <a:latin typeface="Arial" pitchFamily="34" charset="0"/>
                <a:cs typeface="Arial" pitchFamily="34" charset="0"/>
              </a:rPr>
            </a:b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ahol az egyik csőben vákuum van.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26BACF-1D1E-4C30-AC92-C8DC65867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55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128588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Megfigyelés és kísérlet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2400" y="696913"/>
            <a:ext cx="6003925" cy="161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b="1" dirty="0">
                <a:latin typeface="Arial" panose="020B0604020202020204" pitchFamily="34" charset="0"/>
                <a:cs typeface="+mn-cs"/>
              </a:rPr>
              <a:t>Megfigyelés: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latin typeface="Arial" panose="020B0604020202020204" pitchFamily="34" charset="0"/>
                <a:cs typeface="+mn-cs"/>
              </a:rPr>
              <a:t>Egy folyamatról vagy jelenségről rendszeres tapasztalatszerzés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latin typeface="Arial" panose="020B0604020202020204" pitchFamily="34" charset="0"/>
                <a:cs typeface="+mn-cs"/>
              </a:rPr>
              <a:t>tudományos adatgyűjtés céljából.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A körülményeket nem feltétlenül mi idézzük elő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Pl. állatok megfigyelése a természetben, </a:t>
            </a:r>
            <a:b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</a:br>
            <a: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     </a:t>
            </a:r>
            <a:r>
              <a:rPr lang="hu-HU" altLang="en-US" sz="16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meteorológiai megfigyelések</a:t>
            </a:r>
            <a:endParaRPr lang="hu-HU" altLang="en-US" sz="1600" dirty="0">
              <a:solidFill>
                <a:schemeClr val="tx1">
                  <a:lumMod val="40000"/>
                  <a:lumOff val="60000"/>
                </a:scheme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179388" y="4381500"/>
            <a:ext cx="8812212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Cél, hogy megismétléskor (csaknem) ugyanaz legyen az eredmény: </a:t>
            </a:r>
            <a:r>
              <a:rPr lang="hu-HU" altLang="en-US" sz="1600" b="1">
                <a:latin typeface="Arial" panose="020B0604020202020204" pitchFamily="34" charset="0"/>
              </a:rPr>
              <a:t>reprodukálhatóság</a:t>
            </a:r>
            <a:r>
              <a:rPr lang="hu-HU" altLang="en-US" sz="1600">
                <a:latin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A mért eredmény azonban kissé ingadozik,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mert a kísérlet eredményét sok, </a:t>
            </a:r>
            <a:br>
              <a:rPr lang="hu-HU" altLang="en-US" sz="1600">
                <a:latin typeface="Arial" panose="020B0604020202020204" pitchFamily="34" charset="0"/>
              </a:rPr>
            </a:br>
            <a:r>
              <a:rPr lang="hu-HU" altLang="en-US" sz="1600">
                <a:latin typeface="Arial" panose="020B0604020202020204" pitchFamily="34" charset="0"/>
              </a:rPr>
              <a:t>nehezen figyelembe vehető tényező is befolyásolhatja: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latin typeface="Arial" panose="020B0604020202020204" pitchFamily="34" charset="0"/>
              </a:rPr>
              <a:t>mérési eredmény hibája: </a:t>
            </a:r>
            <a:r>
              <a:rPr lang="hu-HU" altLang="en-US" sz="1600">
                <a:latin typeface="Arial" panose="020B0604020202020204" pitchFamily="34" charset="0"/>
              </a:rPr>
              <a:t>a valódi eredmény és a mért eredmény eltérése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fajtái: </a:t>
            </a: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szisztematikus hiba 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és</a:t>
            </a: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 véletlen hiba</a:t>
            </a:r>
            <a:r>
              <a:rPr lang="hu-HU" altLang="en-US" sz="1600">
                <a:latin typeface="Arial" panose="020B0604020202020204" pitchFamily="34" charset="0"/>
              </a:rPr>
              <a:t> </a:t>
            </a:r>
            <a:endParaRPr lang="hu-HU" altLang="en-US" sz="16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536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69863" y="2708275"/>
            <a:ext cx="5265737" cy="10810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Kísérlet: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Jól meghatározott,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általunk előidézett körülménynél végzett megfigyelés.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</p:txBody>
      </p:sp>
      <p:sp>
        <p:nvSpPr>
          <p:cNvPr id="2" name="AutoShape 8" descr="Képtalálat a következ&amp;odblac;re: „observation”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692150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2446338"/>
            <a:ext cx="283527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9509025-E412-40D6-AEE5-791CD1D5FD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442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5159" grpId="0"/>
      <p:bldP spid="1536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07950" y="6237288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hu-HU" sz="2400"/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258888" y="2349500"/>
            <a:ext cx="6842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hu-HU" altLang="hu-HU" sz="2400" b="1">
              <a:solidFill>
                <a:srgbClr val="000066"/>
              </a:solidFill>
            </a:endParaRPr>
          </a:p>
        </p:txBody>
      </p:sp>
      <p:pic>
        <p:nvPicPr>
          <p:cNvPr id="33796" name="Picture 15" descr="aneroid-barome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276225"/>
            <a:ext cx="31686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7" descr="AneroidBarome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319588"/>
            <a:ext cx="2916238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2"/>
          <p:cNvSpPr txBox="1">
            <a:spLocks noChangeArrowheads="1"/>
          </p:cNvSpPr>
          <p:nvPr/>
        </p:nvSpPr>
        <p:spPr bwMode="auto">
          <a:xfrm>
            <a:off x="-180975" y="55563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Nyomás mérése 3.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>
          <a:xfrm>
            <a:off x="250825" y="620713"/>
            <a:ext cx="9144000" cy="21748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Csőmembrános nyomásmérő</a:t>
            </a:r>
          </a:p>
          <a:p>
            <a:pPr marL="0" indent="0">
              <a:buFontTx/>
              <a:buNone/>
              <a:defRPr/>
            </a:pPr>
            <a:endParaRPr lang="hu-HU" altLang="en-US" sz="1400" b="1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Egyik végén zárt, hullámos cső, </a:t>
            </a:r>
            <a:br>
              <a:rPr lang="hu-HU" altLang="en-US" sz="1400" kern="0" dirty="0">
                <a:latin typeface="Arial" pitchFamily="34" charset="0"/>
                <a:cs typeface="Arial" pitchFamily="34" charset="0"/>
              </a:rPr>
            </a:b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amelynek szabadon mozgó vége </a:t>
            </a:r>
            <a:br>
              <a:rPr lang="hu-HU" altLang="en-US" sz="1400" kern="0" dirty="0">
                <a:latin typeface="Arial" pitchFamily="34" charset="0"/>
                <a:cs typeface="Arial" pitchFamily="34" charset="0"/>
              </a:rPr>
            </a:b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a nyomás megváltozásának hatására </a:t>
            </a:r>
            <a:br>
              <a:rPr lang="hu-HU" altLang="en-US" sz="1400" kern="0" dirty="0">
                <a:latin typeface="Arial" pitchFamily="34" charset="0"/>
                <a:cs typeface="Arial" pitchFamily="34" charset="0"/>
              </a:rPr>
            </a:b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hosszirányában megnyúlik vagy rövidül, </a:t>
            </a:r>
            <a:br>
              <a:rPr lang="hu-HU" altLang="en-US" sz="1400" kern="0" dirty="0">
                <a:latin typeface="Arial" pitchFamily="34" charset="0"/>
                <a:cs typeface="Arial" pitchFamily="34" charset="0"/>
              </a:rPr>
            </a:b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mozgatja a csővégre szerelt mutatót</a:t>
            </a:r>
            <a:br>
              <a:rPr lang="hu-HU" altLang="en-US" sz="1400" kern="0" dirty="0">
                <a:latin typeface="Arial" pitchFamily="34" charset="0"/>
                <a:cs typeface="Arial" pitchFamily="34" charset="0"/>
              </a:rPr>
            </a:br>
            <a:r>
              <a:rPr lang="hu-HU" altLang="en-US" sz="14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nagy pontosság és linearitás</a:t>
            </a: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3716338"/>
            <a:ext cx="4581525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220663" y="3522663"/>
            <a:ext cx="9144000" cy="8429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Síkmembrános nyomásmérő</a:t>
            </a: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a nyomásváltozás hatására a lemez behorpad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A4C7EF-BFAB-4F93-B332-A94E6C63A8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6250"/>
            <a:ext cx="7116762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0" y="55563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Nyomás mérése 4.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107950" y="6237288"/>
            <a:ext cx="151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hu-HU" sz="2400"/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1258888" y="2349500"/>
            <a:ext cx="6842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hu-HU" altLang="hu-HU" sz="2400" b="1">
              <a:solidFill>
                <a:srgbClr val="000066"/>
              </a:solidFill>
            </a:endParaRP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107950" y="692150"/>
            <a:ext cx="86407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>
                <a:solidFill>
                  <a:srgbClr val="990033"/>
                </a:solidFill>
                <a:latin typeface="Arial" panose="020B0604020202020204" pitchFamily="34" charset="0"/>
              </a:rPr>
              <a:t>Kapacitív nyomásmérő cella</a:t>
            </a:r>
          </a:p>
        </p:txBody>
      </p:sp>
      <p:sp>
        <p:nvSpPr>
          <p:cNvPr id="5128" name="Text Box 5"/>
          <p:cNvSpPr txBox="1">
            <a:spLocks noChangeArrowheads="1"/>
          </p:cNvSpPr>
          <p:nvPr/>
        </p:nvSpPr>
        <p:spPr bwMode="auto">
          <a:xfrm>
            <a:off x="1908175" y="3908425"/>
            <a:ext cx="864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>
                <a:solidFill>
                  <a:srgbClr val="990033"/>
                </a:solidFill>
                <a:latin typeface="Arial" panose="020B0604020202020204" pitchFamily="34" charset="0"/>
              </a:rPr>
              <a:t>Kis nyomások (vákuum) mérése</a:t>
            </a:r>
          </a:p>
        </p:txBody>
      </p:sp>
      <p:sp>
        <p:nvSpPr>
          <p:cNvPr id="5129" name="Text Box 5"/>
          <p:cNvSpPr txBox="1">
            <a:spLocks noChangeArrowheads="1"/>
          </p:cNvSpPr>
          <p:nvPr/>
        </p:nvSpPr>
        <p:spPr bwMode="auto">
          <a:xfrm>
            <a:off x="192088" y="4521200"/>
            <a:ext cx="8412162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600" b="1">
                <a:solidFill>
                  <a:srgbClr val="990033"/>
                </a:solidFill>
                <a:latin typeface="Arial" panose="020B0604020202020204" pitchFamily="34" charset="0"/>
              </a:rPr>
              <a:t>Pirani-</a:t>
            </a:r>
            <a:r>
              <a:rPr lang="hu-HU" altLang="hu-HU" sz="1400" b="1">
                <a:solidFill>
                  <a:srgbClr val="990033"/>
                </a:solidFill>
                <a:latin typeface="Arial" panose="020B0604020202020204" pitchFamily="34" charset="0"/>
              </a:rPr>
              <a:t>nyomásmérő        </a:t>
            </a:r>
            <a:r>
              <a:rPr lang="hu-HU" altLang="hu-HU" sz="1400">
                <a:solidFill>
                  <a:srgbClr val="000066"/>
                </a:solidFill>
                <a:latin typeface="Arial" panose="020B0604020202020204" pitchFamily="34" charset="0"/>
              </a:rPr>
              <a:t>10</a:t>
            </a:r>
            <a:r>
              <a:rPr lang="hu-HU" altLang="hu-HU" sz="1400" baseline="30000">
                <a:solidFill>
                  <a:srgbClr val="000066"/>
                </a:solidFill>
                <a:latin typeface="Arial" panose="020B0604020202020204" pitchFamily="34" charset="0"/>
              </a:rPr>
              <a:t>-6</a:t>
            </a:r>
            <a:r>
              <a:rPr lang="hu-HU" altLang="hu-HU" sz="1400">
                <a:solidFill>
                  <a:srgbClr val="000066"/>
                </a:solidFill>
                <a:latin typeface="Arial" panose="020B0604020202020204" pitchFamily="34" charset="0"/>
              </a:rPr>
              <a:t> bar – 0.1 bar </a:t>
            </a:r>
            <a:br>
              <a:rPr lang="hu-HU" altLang="hu-HU" sz="140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hu-HU" altLang="hu-HU" sz="1400">
                <a:solidFill>
                  <a:srgbClr val="000066"/>
                </a:solidFill>
                <a:latin typeface="Arial" panose="020B0604020202020204" pitchFamily="34" charset="0"/>
              </a:rPr>
              <a:t>                                            </a:t>
            </a:r>
            <a:r>
              <a:rPr lang="hu-HU" altLang="hu-HU" sz="1400" b="1">
                <a:solidFill>
                  <a:srgbClr val="000066"/>
                </a:solidFill>
                <a:latin typeface="Arial" panose="020B0604020202020204" pitchFamily="34" charset="0"/>
              </a:rPr>
              <a:t>elve:</a:t>
            </a:r>
            <a:r>
              <a:rPr lang="hu-HU" altLang="hu-HU" sz="1400">
                <a:solidFill>
                  <a:srgbClr val="000066"/>
                </a:solidFill>
                <a:latin typeface="Arial" panose="020B0604020202020204" pitchFamily="34" charset="0"/>
              </a:rPr>
              <a:t>        gázok hővezetőképessége </a:t>
            </a:r>
            <a:br>
              <a:rPr lang="hu-HU" altLang="hu-HU" sz="140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hu-HU" altLang="hu-HU" sz="1400">
                <a:solidFill>
                  <a:srgbClr val="000066"/>
                </a:solidFill>
                <a:latin typeface="Arial" panose="020B0604020202020204" pitchFamily="34" charset="0"/>
              </a:rPr>
              <a:t>                                                            nyomásfüggő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400" b="1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>
                <a:solidFill>
                  <a:srgbClr val="990033"/>
                </a:solidFill>
                <a:latin typeface="Arial" panose="020B0604020202020204" pitchFamily="34" charset="0"/>
              </a:rPr>
              <a:t>ionizációs manométer      </a:t>
            </a:r>
            <a:r>
              <a:rPr lang="en-US" altLang="hu-HU" sz="1400">
                <a:solidFill>
                  <a:srgbClr val="000066"/>
                </a:solidFill>
                <a:latin typeface="Arial" panose="020B0604020202020204" pitchFamily="34" charset="0"/>
              </a:rPr>
              <a:t>10</a:t>
            </a:r>
            <a:r>
              <a:rPr lang="en-US" altLang="hu-HU" sz="1400" baseline="3000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r>
              <a:rPr lang="hu-HU" altLang="hu-HU" sz="1400" baseline="30000">
                <a:solidFill>
                  <a:srgbClr val="000066"/>
                </a:solidFill>
                <a:latin typeface="Arial" panose="020B0604020202020204" pitchFamily="34" charset="0"/>
              </a:rPr>
              <a:t>3</a:t>
            </a:r>
            <a:r>
              <a:rPr lang="en-US" altLang="hu-HU" sz="1400">
                <a:solidFill>
                  <a:srgbClr val="000066"/>
                </a:solidFill>
                <a:latin typeface="Arial" panose="020B0604020202020204" pitchFamily="34" charset="0"/>
              </a:rPr>
              <a:t> - 10</a:t>
            </a:r>
            <a:r>
              <a:rPr lang="en-US" altLang="hu-HU" sz="1400" baseline="3000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  <a:r>
              <a:rPr lang="hu-HU" altLang="hu-HU" sz="1400" baseline="30000">
                <a:solidFill>
                  <a:srgbClr val="000066"/>
                </a:solidFill>
                <a:latin typeface="Arial" panose="020B0604020202020204" pitchFamily="34" charset="0"/>
              </a:rPr>
              <a:t>6</a:t>
            </a:r>
            <a:r>
              <a:rPr lang="en-US" altLang="hu-HU" sz="140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>
                <a:solidFill>
                  <a:srgbClr val="000066"/>
                </a:solidFill>
                <a:latin typeface="Arial" panose="020B0604020202020204" pitchFamily="34" charset="0"/>
              </a:rPr>
              <a:t>bar (nagyvákuum mérése)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>
                <a:latin typeface="Arial" panose="020B0604020202020204" pitchFamily="34" charset="0"/>
              </a:rPr>
              <a:t>                                            háromelektródás rendszer a mérendő gázban: </a:t>
            </a:r>
            <a:br>
              <a:rPr lang="hu-HU" altLang="hu-HU" sz="1400">
                <a:latin typeface="Arial" panose="020B0604020202020204" pitchFamily="34" charset="0"/>
              </a:rPr>
            </a:br>
            <a:r>
              <a:rPr lang="hu-HU" altLang="hu-HU" sz="1400">
                <a:latin typeface="Arial" panose="020B0604020202020204" pitchFamily="34" charset="0"/>
              </a:rPr>
              <a:t>                                            a katódból érkező elektronok a rácsra mennek.</a:t>
            </a:r>
            <a:br>
              <a:rPr lang="hu-HU" altLang="hu-HU" sz="1400">
                <a:latin typeface="Arial" panose="020B0604020202020204" pitchFamily="34" charset="0"/>
              </a:rPr>
            </a:br>
            <a:r>
              <a:rPr lang="hu-HU" altLang="hu-HU" sz="1400">
                <a:latin typeface="Arial" panose="020B0604020202020204" pitchFamily="34" charset="0"/>
              </a:rPr>
              <a:t>                                            Ha az elektronok gázmolekulával ütköznek, akkor pozitív ionok keletkeznek,</a:t>
            </a:r>
            <a:br>
              <a:rPr lang="hu-HU" altLang="hu-HU" sz="1400">
                <a:latin typeface="Arial" panose="020B0604020202020204" pitchFamily="34" charset="0"/>
              </a:rPr>
            </a:br>
            <a:r>
              <a:rPr lang="hu-HU" altLang="hu-HU" sz="1400">
                <a:latin typeface="Arial" panose="020B0604020202020204" pitchFamily="34" charset="0"/>
              </a:rPr>
              <a:t>                                            amelyek az anódba csapódnak és itt elektromos áramot okoznak. </a:t>
            </a: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>
          <a:xfrm>
            <a:off x="3175" y="1196975"/>
            <a:ext cx="9144000" cy="21605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benyomódik a közepe</a:t>
            </a:r>
            <a:br>
              <a:rPr lang="hu-HU" altLang="en-US" sz="1400" b="1" kern="0" dirty="0">
                <a:latin typeface="Arial" pitchFamily="34" charset="0"/>
                <a:cs typeface="Arial" pitchFamily="34" charset="0"/>
              </a:rPr>
            </a:b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és ettől megváltozik </a:t>
            </a:r>
            <a:br>
              <a:rPr lang="hu-HU" altLang="en-US" sz="1400" b="1" kern="0" dirty="0">
                <a:latin typeface="Arial" pitchFamily="34" charset="0"/>
                <a:cs typeface="Arial" pitchFamily="34" charset="0"/>
              </a:rPr>
            </a:b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a cella elektromos</a:t>
            </a:r>
            <a:br>
              <a:rPr lang="hu-HU" altLang="en-US" sz="1400" b="1" kern="0" dirty="0">
                <a:latin typeface="Arial" pitchFamily="34" charset="0"/>
                <a:cs typeface="Arial" pitchFamily="34" charset="0"/>
              </a:rPr>
            </a:br>
            <a:r>
              <a:rPr lang="hu-HU" altLang="en-US" sz="1400" b="1" kern="0" dirty="0">
                <a:latin typeface="Arial" pitchFamily="34" charset="0"/>
                <a:cs typeface="Arial" pitchFamily="34" charset="0"/>
              </a:rPr>
              <a:t>kapacitása</a:t>
            </a: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endParaRPr lang="hu-HU" altLang="en-US" sz="1400" kern="0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altLang="en-US" sz="1400" kern="0" dirty="0">
                <a:latin typeface="Arial" pitchFamily="34" charset="0"/>
                <a:cs typeface="Arial" pitchFamily="34" charset="0"/>
              </a:rPr>
              <a:t>(a kapacitás a membránok közötti távolsággal fordítottan arányos)</a:t>
            </a:r>
          </a:p>
        </p:txBody>
      </p:sp>
      <p:pic>
        <p:nvPicPr>
          <p:cNvPr id="80898" name="Picture 2" descr="http://www.instrutechinc.com/site/largepics/1082/127559/428993/587977/Convection_gauge_princip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292600"/>
            <a:ext cx="2681288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94A832-C656-45B1-95CF-DBAA23F6F5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5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8" grpId="0"/>
      <p:bldP spid="51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Hőmérséklet mérésére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52400" y="620713"/>
            <a:ext cx="8839200" cy="183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Hőmérsékletmérés alapja:</a:t>
            </a:r>
            <a:r>
              <a:rPr lang="hu-HU" altLang="en-US" sz="16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600">
                <a:latin typeface="Arial" panose="020B0604020202020204" pitchFamily="34" charset="0"/>
              </a:rPr>
              <a:t>a termodinamika nulladik főtétele</a:t>
            </a:r>
            <a:endParaRPr lang="hu-HU" altLang="en-US" sz="16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Ha két test külön-külön termikus egyensúlyban van egy harmadikkal, </a:t>
            </a:r>
            <a:br>
              <a:rPr lang="hu-HU" altLang="en-US" sz="1600">
                <a:latin typeface="Arial" panose="020B0604020202020204" pitchFamily="34" charset="0"/>
              </a:rPr>
            </a:br>
            <a:r>
              <a:rPr lang="hu-HU" altLang="en-US" sz="1600">
                <a:latin typeface="Arial" panose="020B0604020202020204" pitchFamily="34" charset="0"/>
              </a:rPr>
              <a:t>akkor közöttük is termikus egyensúly van.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solidFill>
                  <a:srgbClr val="008000"/>
                </a:solidFill>
                <a:latin typeface="Arial" panose="020B0604020202020204" pitchFamily="34" charset="0"/>
              </a:rPr>
              <a:t>A mérendő test tömege igen nagy, a hőmérő tömege hozzá képest igen kicsi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solidFill>
                  <a:srgbClr val="008000"/>
                </a:solidFill>
                <a:latin typeface="Arial" panose="020B0604020202020204" pitchFamily="34" charset="0"/>
              </a:rPr>
              <a:t>→ a hőmérsékleti egyensúly beállása során </a:t>
            </a:r>
            <a:br>
              <a:rPr lang="hu-HU" altLang="en-US" sz="1600">
                <a:solidFill>
                  <a:srgbClr val="008000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8000"/>
                </a:solidFill>
                <a:latin typeface="Arial" panose="020B0604020202020204" pitchFamily="34" charset="0"/>
              </a:rPr>
              <a:t>     csak a kicsi test állapota változik meg. </a:t>
            </a:r>
          </a:p>
        </p:txBody>
      </p:sp>
      <p:sp>
        <p:nvSpPr>
          <p:cNvPr id="3584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4925" y="2997200"/>
            <a:ext cx="9144000" cy="1584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latin typeface="Arial" panose="020B0604020202020204" pitchFamily="34" charset="0"/>
              </a:rPr>
              <a:t>hőmérő:  </a:t>
            </a:r>
            <a:r>
              <a:rPr lang="hu-HU" altLang="en-US" sz="1600">
                <a:latin typeface="Arial" panose="020B0604020202020204" pitchFamily="34" charset="0"/>
              </a:rPr>
              <a:t>valamilyen jól mérhető fizikai tulajdonság a hőmérséklettel változik.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     </a:t>
            </a:r>
          </a:p>
        </p:txBody>
      </p:sp>
      <p:pic>
        <p:nvPicPr>
          <p:cNvPr id="31752" name="Picture 8" descr="An original thermometer invented by Daniel Gabriel Fahrenheit to fetch £100,000 at auction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57563"/>
            <a:ext cx="38512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36513" y="4752975"/>
            <a:ext cx="9144000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b="1" kern="0" dirty="0">
                <a:solidFill>
                  <a:srgbClr val="FF0066"/>
                </a:solidFill>
                <a:latin typeface="Arial" charset="0"/>
              </a:rPr>
              <a:t>Egy eredeti Fahrenheit-hőmérő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hu-HU" altLang="en-US" sz="1600" b="1" kern="0" dirty="0">
              <a:solidFill>
                <a:srgbClr val="FF0066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u="sng" kern="0" dirty="0" err="1">
                <a:solidFill>
                  <a:srgbClr val="FF0066"/>
                </a:solidFill>
                <a:latin typeface="Arial" charset="0"/>
              </a:rPr>
              <a:t>Felírata</a:t>
            </a:r>
            <a:r>
              <a:rPr lang="hu-HU" altLang="en-US" sz="1600" u="sng" kern="0" dirty="0">
                <a:solidFill>
                  <a:srgbClr val="FF0066"/>
                </a:solidFill>
                <a:latin typeface="Arial" charset="0"/>
              </a:rPr>
              <a:t>:</a:t>
            </a:r>
            <a:r>
              <a:rPr lang="hu-HU" altLang="en-US" sz="1600" kern="0" dirty="0">
                <a:solidFill>
                  <a:srgbClr val="FF0066"/>
                </a:solidFill>
                <a:latin typeface="Arial" charset="0"/>
              </a:rPr>
              <a:t> „Fahrenheit  </a:t>
            </a:r>
            <a:r>
              <a:rPr lang="hu-HU" altLang="en-US" sz="1600" kern="0" dirty="0" err="1">
                <a:solidFill>
                  <a:srgbClr val="FF0066"/>
                </a:solidFill>
                <a:latin typeface="Arial" charset="0"/>
              </a:rPr>
              <a:t>Amst</a:t>
            </a:r>
            <a:r>
              <a:rPr lang="hu-HU" altLang="en-US" sz="1600" kern="0" dirty="0">
                <a:solidFill>
                  <a:srgbClr val="FF0066"/>
                </a:solidFill>
                <a:latin typeface="Arial" charset="0"/>
              </a:rPr>
              <a:t>(</a:t>
            </a:r>
            <a:r>
              <a:rPr lang="hu-HU" altLang="en-US" sz="1600" kern="0" dirty="0" err="1">
                <a:solidFill>
                  <a:srgbClr val="FF0066"/>
                </a:solidFill>
                <a:latin typeface="Arial" charset="0"/>
              </a:rPr>
              <a:t>erdam</a:t>
            </a:r>
            <a:r>
              <a:rPr lang="hu-HU" altLang="en-US" sz="1600" kern="0" dirty="0">
                <a:solidFill>
                  <a:srgbClr val="FF0066"/>
                </a:solidFill>
                <a:latin typeface="Arial" charset="0"/>
              </a:rPr>
              <a:t>).”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kern="0" dirty="0">
                <a:solidFill>
                  <a:srgbClr val="FF0066"/>
                </a:solidFill>
                <a:latin typeface="Arial" charset="0"/>
              </a:rPr>
              <a:t>Ez a példány  $107258-ért kelt el aukción.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hu-HU" altLang="en-US" sz="1600" kern="0" dirty="0">
              <a:solidFill>
                <a:srgbClr val="FF0066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kern="0" dirty="0">
                <a:solidFill>
                  <a:srgbClr val="FF0066"/>
                </a:solidFill>
                <a:latin typeface="Arial" charset="0"/>
              </a:rPr>
              <a:t>Csak 3 eredeti Fahrenheit hőmérő létezik.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kern="0" dirty="0">
                <a:solidFill>
                  <a:srgbClr val="FF0066"/>
                </a:solidFill>
                <a:latin typeface="Arial" charset="0"/>
              </a:rPr>
              <a:t>Nem tudni, hogy hányat készített.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kern="0" dirty="0">
                <a:solidFill>
                  <a:srgbClr val="FF0066"/>
                </a:solidFill>
                <a:latin typeface="Arial" charset="0"/>
              </a:rPr>
              <a:t>   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312296-D786-47EB-9441-BE05C1B4F8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556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Nemzetközi hőmérsékleti skála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686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1123950"/>
            <a:ext cx="9144000" cy="1584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hu-HU" sz="2000" b="1"/>
              <a:t>International Temperature Scale of 1990</a:t>
            </a:r>
            <a:r>
              <a:rPr lang="en-US" altLang="hu-HU" sz="2000"/>
              <a:t> (</a:t>
            </a:r>
            <a:r>
              <a:rPr lang="en-US" altLang="hu-HU" sz="2000" b="1"/>
              <a:t>ITS-90</a:t>
            </a:r>
            <a:r>
              <a:rPr lang="en-US" altLang="hu-HU" sz="2000"/>
              <a:t>)</a:t>
            </a:r>
            <a:endParaRPr lang="hu-HU" altLang="hu-HU" sz="20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/>
              <a:t>„</a:t>
            </a:r>
            <a:r>
              <a:rPr lang="en-US" altLang="en-US" sz="2000"/>
              <a:t>TS–90 is not a scale; it is an equipment calibration standard.</a:t>
            </a:r>
            <a:r>
              <a:rPr lang="hu-HU" altLang="en-US" sz="2000"/>
              <a:t>”</a:t>
            </a:r>
            <a:r>
              <a:rPr lang="en-US" altLang="en-US" sz="2000">
                <a:latin typeface="Arial" panose="020B0604020202020204" pitchFamily="34" charset="0"/>
              </a:rPr>
              <a:t> </a:t>
            </a:r>
            <a:endParaRPr lang="hu-HU" altLang="en-US" sz="2000">
              <a:latin typeface="Arial" panose="020B0604020202020204" pitchFamily="34" charset="0"/>
            </a:endParaRPr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971550" y="2636838"/>
          <a:ext cx="7416801" cy="2676525"/>
        </p:xfrm>
        <a:graphic>
          <a:graphicData uri="http://schemas.openxmlformats.org/drawingml/2006/table">
            <a:tbl>
              <a:tblPr/>
              <a:tblGrid>
                <a:gridCol w="2472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4411">
                <a:tc>
                  <a:txBody>
                    <a:bodyPr/>
                    <a:lstStyle/>
                    <a:p>
                      <a:r>
                        <a:rPr lang="hu-HU" sz="2000" b="1" dirty="0">
                          <a:solidFill>
                            <a:srgbClr val="FF0066"/>
                          </a:solidFill>
                        </a:rPr>
                        <a:t>alsó határ (K)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b="1" dirty="0">
                          <a:solidFill>
                            <a:srgbClr val="FF0066"/>
                          </a:solidFill>
                        </a:rPr>
                        <a:t>felső határ (K)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b="1" dirty="0">
                          <a:solidFill>
                            <a:srgbClr val="FF0066"/>
                          </a:solidFill>
                        </a:rPr>
                        <a:t>hőmérsékletmérés</a:t>
                      </a:r>
                    </a:p>
                    <a:p>
                      <a:r>
                        <a:rPr lang="hu-HU" sz="2000" b="1" dirty="0">
                          <a:solidFill>
                            <a:srgbClr val="FF0066"/>
                          </a:solidFill>
                        </a:rPr>
                        <a:t>elve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170">
                <a:tc>
                  <a:txBody>
                    <a:bodyPr/>
                    <a:lstStyle/>
                    <a:p>
                      <a:r>
                        <a:rPr lang="hu-HU" sz="2000"/>
                        <a:t>0.65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5.0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u="none" dirty="0"/>
                        <a:t>hélium gőznyomása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170">
                <a:tc>
                  <a:txBody>
                    <a:bodyPr/>
                    <a:lstStyle/>
                    <a:p>
                      <a:r>
                        <a:rPr lang="hu-HU" sz="2000" dirty="0"/>
                        <a:t>3.0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/>
                        <a:t>24.5561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hélium térfogata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989">
                <a:tc>
                  <a:txBody>
                    <a:bodyPr/>
                    <a:lstStyle/>
                    <a:p>
                      <a:r>
                        <a:rPr lang="hu-HU" sz="2000"/>
                        <a:t>13.8033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/>
                        <a:t>1234.93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platina ellenállása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785">
                <a:tc>
                  <a:txBody>
                    <a:bodyPr/>
                    <a:lstStyle/>
                    <a:p>
                      <a:r>
                        <a:rPr lang="hu-HU" sz="2000" dirty="0"/>
                        <a:t>1234.93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∞</a:t>
                      </a:r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2000" dirty="0"/>
                        <a:t>optikai </a:t>
                      </a:r>
                      <a:r>
                        <a:rPr lang="hu-HU" sz="2000" dirty="0" err="1"/>
                        <a:t>pirométer</a:t>
                      </a:r>
                      <a:endParaRPr lang="hu-HU" sz="2000" dirty="0"/>
                    </a:p>
                  </a:txBody>
                  <a:tcPr marL="24788" marR="24788" marT="12397" marB="123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E25C85-893C-4832-8BB5-923437A1E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065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Nemzetközi hőmérsékleti skála 2.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179388" y="5876925"/>
            <a:ext cx="7848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másodlagos vonatkoztatási pontok: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pl. a nátrium-szulfát-dekahidrát / azonos összetételű oldat egyensúlyi rendszer hőmérséklete 1 atm nyomáson 32,38 </a:t>
            </a: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789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80975" y="404813"/>
            <a:ext cx="8963025" cy="43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en-US" sz="200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en-US" altLang="hu-HU" sz="2000" b="1">
                <a:latin typeface="Arial" panose="020B0604020202020204" pitchFamily="34" charset="0"/>
                <a:cs typeface="Arial" panose="020B0604020202020204" pitchFamily="34" charset="0"/>
              </a:rPr>
              <a:t>ITS-90</a:t>
            </a:r>
            <a:r>
              <a:rPr lang="hu-HU" altLang="hu-HU" sz="2000">
                <a:latin typeface="Arial" panose="020B0604020202020204" pitchFamily="34" charset="0"/>
                <a:cs typeface="Arial" panose="020B0604020202020204" pitchFamily="34" charset="0"/>
              </a:rPr>
              <a:t> rögzített referenciapontjai (elsődleges hőmérsékleti standardok)</a:t>
            </a:r>
            <a:endParaRPr lang="hu-HU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1152525" y="692150"/>
          <a:ext cx="6515100" cy="4979992"/>
        </p:xfrm>
        <a:graphic>
          <a:graphicData uri="http://schemas.openxmlformats.org/drawingml/2006/table">
            <a:tbl>
              <a:tblPr/>
              <a:tblGrid>
                <a:gridCol w="3298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8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993">
                <a:tc rowSpan="2">
                  <a:txBody>
                    <a:bodyPr/>
                    <a:lstStyle/>
                    <a:p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anyag és állapota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hu-H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9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°C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993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hidrogén hármaspontja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13.8033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−259.3467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993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neon hármaspontja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24.5561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−248.5939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993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oxigén hármaspontja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54.3584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−218.7916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993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argon hármaspontja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83.8058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−189.3442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993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higany hármaspontja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234.3156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−38.8344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993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víz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[</a:t>
                      </a:r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hármaspontja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273.16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506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allium</a:t>
                      </a:r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olvadáspontja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302.9146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29.7646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50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indium</a:t>
                      </a:r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olvadáspontja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429.7485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156.5985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506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ón  olvadáspontja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505.078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231.928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506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cink olvadáspontja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692.677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419.527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506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</a:t>
                      </a:r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</a:t>
                      </a:r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olvadáspontja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933.473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660.323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506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ezüst  olvadáspontja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1,234.93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961.78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6506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arany olvadáspontja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1,337.33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1,064.18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6506">
                <a:tc>
                  <a:txBody>
                    <a:bodyPr/>
                    <a:lstStyle/>
                    <a:p>
                      <a:r>
                        <a:rPr lang="hu-H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réz  olvadáspontja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1,357.77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1,084.62</a:t>
                      </a:r>
                    </a:p>
                  </a:txBody>
                  <a:tcPr marL="31647" marR="31647" marT="15825" marB="158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7940" name="Rectangle 1"/>
          <p:cNvSpPr>
            <a:spLocks noChangeArrowheads="1"/>
          </p:cNvSpPr>
          <p:nvPr/>
        </p:nvSpPr>
        <p:spPr bwMode="auto">
          <a:xfrm>
            <a:off x="3227388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hu-HU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hu-HU" sz="240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B2DE48-C39F-47A8-A0BE-FE32EAA214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621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51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http://static.coleparmer.com/large_images/90000_31_webonl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46150"/>
            <a:ext cx="1474787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Hőmérséklet mérése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térfogatmérés vagy méretváltozásalapján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891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1484313"/>
            <a:ext cx="3097213" cy="431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folyadéktöltésű üveghőmérő</a:t>
            </a:r>
            <a:endParaRPr lang="hu-HU" altLang="en-US" sz="1600">
              <a:latin typeface="Arial" panose="020B0604020202020204" pitchFamily="34" charset="0"/>
            </a:endParaRPr>
          </a:p>
        </p:txBody>
      </p:sp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44675"/>
            <a:ext cx="18192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http://cms.sulinet.hu/get/d/f848d213-a67b-420f-83a2-07d4c0d82ac6/1/6/b/Normal/szilard_hotagulas5_kep-7-4-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714875"/>
            <a:ext cx="137318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http://jako-measurements.com/media/erp/media/products/webbilder/A_Fig_2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986338"/>
            <a:ext cx="19113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AutoShape 9" descr="Képtalálat a következ&amp;odblac;re: „fémek h&amp;odblac;tágulása alapján m&amp;udblac;köd&amp;odblac; h&amp;odblac;mér&amp;odblac;”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40100"/>
            <a:ext cx="21590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3957638" y="2279650"/>
            <a:ext cx="3062287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állandó</a:t>
            </a:r>
            <a:r>
              <a:rPr lang="en-US" alt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nyomású</a:t>
            </a:r>
            <a:r>
              <a:rPr lang="en-US" alt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gázhőmérő</a:t>
            </a:r>
            <a:endParaRPr lang="hu-HU" altLang="en-US" sz="16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u-HU" altLang="en-US" sz="1600" kern="0" dirty="0">
              <a:latin typeface="Arial" charset="0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60325" y="3644900"/>
            <a:ext cx="6240463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fémek</a:t>
            </a:r>
            <a:r>
              <a:rPr lang="en-US" alt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hőtágulása</a:t>
            </a:r>
            <a:r>
              <a:rPr lang="en-US" alt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alapján</a:t>
            </a:r>
            <a:r>
              <a:rPr lang="en-US" alt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működő</a:t>
            </a:r>
            <a:r>
              <a:rPr lang="en-US" alt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hőmérő</a:t>
            </a:r>
            <a:br>
              <a:rPr lang="hu-HU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pl. </a:t>
            </a:r>
            <a:r>
              <a:rPr lang="en-US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villanyvasaló</a:t>
            </a: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grillsütő</a:t>
            </a: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elektromos</a:t>
            </a: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kályha</a:t>
            </a: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inkább</a:t>
            </a: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szabályozás</a:t>
            </a: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63500" y="5764213"/>
            <a:ext cx="3894138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bimetál</a:t>
            </a:r>
            <a:r>
              <a:rPr lang="hu-HU" alt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hőmérő</a:t>
            </a:r>
            <a:endParaRPr lang="hu-HU" altLang="en-US" sz="16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fémpárok</a:t>
            </a: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alakváltozása</a:t>
            </a: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alapján</a:t>
            </a:r>
            <a:r>
              <a:rPr lang="en-US" alt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működ</a:t>
            </a:r>
            <a:r>
              <a:rPr lang="hu-HU" alt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endParaRPr lang="hu-HU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hu-HU" altLang="en-US" sz="1600" kern="0" dirty="0">
              <a:latin typeface="Arial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4D02C6-44AC-424A-B311-9407A51C86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256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Hőmérséklet mérése nyomásváltozás alapján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993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6513" y="1125538"/>
            <a:ext cx="9144000" cy="1150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folyadéknyomás hőmérő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radiátor hőfokszabályozó szelep, villanybojler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hőfokszabályozó, kis kazánok huzatszabályozása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(inkább szabályozás)</a:t>
            </a:r>
          </a:p>
        </p:txBody>
      </p:sp>
      <p:pic>
        <p:nvPicPr>
          <p:cNvPr id="35844" name="Picture 5" descr="http://image.slidesharecdn.com/temperaturemeasurments-150818141057-lva1-app6892/95/temperature-measurments-15-638.jpg?cb=14399071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429000"/>
            <a:ext cx="52482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22225" y="5516563"/>
            <a:ext cx="9144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b="1" kern="0" dirty="0">
                <a:solidFill>
                  <a:srgbClr val="FF0000"/>
                </a:solidFill>
                <a:latin typeface="Arial" pitchFamily="34" charset="0"/>
              </a:rPr>
              <a:t>állandó térfogatú gázhőmérő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hu-HU" altLang="en-US" sz="1600" kern="0" dirty="0"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B20ACF-9E15-4361-845E-D2D333DA68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262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123825"/>
            <a:ext cx="91440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Hőmérsékletmérés IR sugárzás alapján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4096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620713"/>
            <a:ext cx="9144000" cy="1152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pirométer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Hőmérsékletmérés a vizsgálandó tárgyról érkező IR sugárzás alapján.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Jellemző tartományok pl. </a:t>
            </a:r>
            <a:r>
              <a:rPr lang="en-GB" altLang="hu-HU" sz="1600">
                <a:latin typeface="Arial" panose="020B0604020202020204" pitchFamily="34" charset="0"/>
                <a:cs typeface="Arial" panose="020B0604020202020204" pitchFamily="34" charset="0"/>
              </a:rPr>
              <a:t>(-38 °C</a:t>
            </a:r>
            <a:r>
              <a:rPr lang="hu-HU" altLang="hu-HU" sz="160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GB" altLang="hu-HU" sz="1600">
                <a:latin typeface="Arial" panose="020B0604020202020204" pitchFamily="34" charset="0"/>
                <a:cs typeface="Arial" panose="020B0604020202020204" pitchFamily="34" charset="0"/>
              </a:rPr>
              <a:t> 600°C), (500 °C</a:t>
            </a:r>
            <a:r>
              <a:rPr lang="hu-HU" altLang="hu-HU" sz="160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GB" altLang="hu-H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hu-HU" sz="160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hu-HU" altLang="hu-HU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hu-HU" sz="1600">
                <a:latin typeface="Arial" panose="020B0604020202020204" pitchFamily="34" charset="0"/>
                <a:cs typeface="Arial" panose="020B0604020202020204" pitchFamily="34" charset="0"/>
              </a:rPr>
              <a:t>°C). </a:t>
            </a:r>
            <a:endParaRPr lang="hu-HU" altLang="hu-H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sz="1600">
                <a:latin typeface="Arial" panose="020B0604020202020204" pitchFamily="34" charset="0"/>
                <a:cs typeface="Arial" panose="020B0604020202020204" pitchFamily="34" charset="0"/>
              </a:rPr>
              <a:t>Pontosság: </a:t>
            </a:r>
            <a:r>
              <a:rPr lang="en-GB" altLang="hu-HU" sz="1600">
                <a:latin typeface="Arial" panose="020B0604020202020204" pitchFamily="34" charset="0"/>
                <a:cs typeface="Arial" panose="020B0604020202020204" pitchFamily="34" charset="0"/>
              </a:rPr>
              <a:t>0.25% </a:t>
            </a:r>
            <a:r>
              <a:rPr lang="hu-HU" altLang="hu-HU" sz="16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hu-HU" sz="1600">
                <a:latin typeface="Arial" panose="020B0604020202020204" pitchFamily="34" charset="0"/>
                <a:cs typeface="Arial" panose="020B0604020202020204" pitchFamily="34" charset="0"/>
              </a:rPr>
              <a:t> 2%</a:t>
            </a: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964" name="Picture 11" descr="http://g02.a.alicdn.com/kf/HTB1AnQHIpXXXXXoXFXXq6xXFXXXj/Bid-Discount-NEW-Baby-Adult-Digital-Multi-Function-Non-contact-Infrared-Forehead-Body-Thermometer-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043113"/>
            <a:ext cx="47513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 descr="https://encrypted-tbn1.gstatic.com/images?q=tbn:ANd9GcRFiSJw-6RVY-Nv2S_m_a_7bwSPnPP8NlTeGibPQRYAYQmqGic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797425"/>
            <a:ext cx="27273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4" descr="Képtalálat a következ&amp;odblac;re: „infrared thermometer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985963"/>
            <a:ext cx="272732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4D2304-67F6-42E2-AF88-64C5AFF9A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618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123825"/>
            <a:ext cx="91440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Hőmérsékletmérés IR sugárzás alapján 2.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07950" y="4194175"/>
            <a:ext cx="88392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két</a:t>
            </a:r>
            <a:r>
              <a:rPr lang="en-GB" altLang="en-US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16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hullámhosszon</a:t>
            </a:r>
            <a:r>
              <a:rPr lang="en-GB" altLang="en-US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GB" altLang="en-US" sz="16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mérve</a:t>
            </a:r>
            <a:r>
              <a:rPr lang="en-GB" altLang="en-US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latin typeface="Arial" charset="0"/>
                <a:cs typeface="Arial" charset="0"/>
              </a:rPr>
              <a:t>„két-színű </a:t>
            </a:r>
            <a:r>
              <a:rPr lang="hu-HU" altLang="en-US" sz="1600" dirty="0" err="1">
                <a:latin typeface="Arial" charset="0"/>
                <a:cs typeface="Arial" charset="0"/>
              </a:rPr>
              <a:t>infra</a:t>
            </a:r>
            <a:r>
              <a:rPr lang="hu-HU" altLang="en-US" sz="1600" dirty="0">
                <a:latin typeface="Arial" charset="0"/>
                <a:cs typeface="Arial" charset="0"/>
              </a:rPr>
              <a:t> termométer”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latin typeface="Arial" charset="0"/>
                <a:cs typeface="Arial" charset="0"/>
              </a:rPr>
              <a:t>a feketetest sugárzásának intenzitásának </a:t>
            </a:r>
            <a:br>
              <a:rPr lang="hu-HU" altLang="en-US" sz="1600" dirty="0">
                <a:latin typeface="Arial" charset="0"/>
                <a:cs typeface="Arial" charset="0"/>
              </a:rPr>
            </a:br>
            <a:r>
              <a:rPr lang="hu-HU" altLang="en-US" sz="1600" dirty="0">
                <a:latin typeface="Arial" charset="0"/>
                <a:cs typeface="Arial" charset="0"/>
              </a:rPr>
              <a:t>aránya függ a hőmérséklettől</a:t>
            </a:r>
            <a:endParaRPr lang="en-GB" altLang="en-US" sz="1600" dirty="0">
              <a:latin typeface="Arial" charset="0"/>
              <a:cs typeface="Arial" charset="0"/>
            </a:endParaRPr>
          </a:p>
        </p:txBody>
      </p:sp>
      <p:sp>
        <p:nvSpPr>
          <p:cNvPr id="36868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620713"/>
            <a:ext cx="9144000" cy="26654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hu-HU" alt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egy hullámhosszon mérve: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latin typeface="Arial" charset="0"/>
              </a:rPr>
              <a:t>adott szűk IR hullámhossz-tartományba eső</a:t>
            </a:r>
            <a:br>
              <a:rPr lang="hu-HU" altLang="en-US" sz="1600" dirty="0">
                <a:latin typeface="Arial" charset="0"/>
              </a:rPr>
            </a:br>
            <a:r>
              <a:rPr lang="hu-HU" altLang="en-US" sz="1600" dirty="0">
                <a:latin typeface="Arial" charset="0"/>
              </a:rPr>
              <a:t>           IR sugárzás intenzitásának mérése</a:t>
            </a:r>
          </a:p>
        </p:txBody>
      </p:sp>
      <p:pic>
        <p:nvPicPr>
          <p:cNvPr id="37893" name="Picture 7" descr="http://www.omega.com/literature/transactions/volume1/images/irpic0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4168775"/>
            <a:ext cx="299878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9" descr="http://www.omega.com/literature/transactions/volume1/images/irpic0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692150"/>
            <a:ext cx="30384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90A737-C649-41A4-AA9C-100F894C3E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066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6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" descr="http://www.conrad.com/medias/global/ce/2000_2999/2100/2130/2135/807489_RB_00_FB.EPS_1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437063"/>
            <a:ext cx="28638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Hőmérséklet mérése elektromos jel mérésével 1.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4301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4897437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ellenálláshőmérő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fémhuzal ellenállásának mérésével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u="sng">
                <a:solidFill>
                  <a:srgbClr val="008000"/>
                </a:solidFill>
                <a:latin typeface="Arial" panose="020B0604020202020204" pitchFamily="34" charset="0"/>
              </a:rPr>
              <a:t>fémek</a:t>
            </a:r>
            <a:r>
              <a:rPr lang="hu-HU" altLang="en-US" sz="1600">
                <a:solidFill>
                  <a:srgbClr val="008000"/>
                </a:solidFill>
                <a:latin typeface="Arial" panose="020B0604020202020204" pitchFamily="34" charset="0"/>
              </a:rPr>
              <a:t> ellenállása növekszik a hőm növekedésével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Pt ellenálláshőmérő, Ni ellenálláshőmérő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feltekert huzal, 0 </a:t>
            </a:r>
            <a:r>
              <a:rPr lang="hu-HU" altLang="en-US" sz="1600"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1600">
                <a:latin typeface="Arial" panose="020B0604020202020204" pitchFamily="34" charset="0"/>
              </a:rPr>
              <a:t>C-on 100 </a:t>
            </a:r>
            <a:r>
              <a:rPr lang="hu-HU" altLang="en-US" sz="1600">
                <a:latin typeface="Arial" panose="020B0604020202020204" pitchFamily="34" charset="0"/>
                <a:sym typeface="Symbol" panose="05050102010706020507" pitchFamily="18" charset="2"/>
              </a:rPr>
              <a:t></a:t>
            </a:r>
            <a:r>
              <a:rPr lang="hu-HU" altLang="en-US" sz="1600">
                <a:latin typeface="Arial" panose="020B0604020202020204" pitchFamily="34" charset="0"/>
              </a:rPr>
              <a:t> az ellenállása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Üveg vagy kerámia védőburok látják el.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395288" y="4076700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b="1" kern="0" dirty="0">
                <a:solidFill>
                  <a:srgbClr val="FF0000"/>
                </a:solidFill>
                <a:latin typeface="Arial" charset="0"/>
              </a:rPr>
              <a:t>termisztor</a:t>
            </a:r>
            <a:r>
              <a:rPr lang="hu-HU" altLang="en-US" sz="1600" kern="0" dirty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kern="0" dirty="0">
                <a:latin typeface="Arial" charset="0"/>
              </a:rPr>
              <a:t>amorf félvezető </a:t>
            </a:r>
            <a:r>
              <a:rPr lang="hu-HU" altLang="en-US" sz="1600" dirty="0">
                <a:latin typeface="Arial" charset="0"/>
              </a:rPr>
              <a:t>ellenállásának mérésével</a:t>
            </a:r>
            <a:r>
              <a:rPr lang="hu-HU" altLang="en-US" sz="1600" kern="0" dirty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u="sng" kern="0" dirty="0">
                <a:solidFill>
                  <a:srgbClr val="008000"/>
                </a:solidFill>
                <a:latin typeface="Arial" charset="0"/>
              </a:rPr>
              <a:t>félvezetők</a:t>
            </a:r>
            <a:r>
              <a:rPr lang="hu-HU" altLang="en-US" sz="1600" kern="0" dirty="0">
                <a:solidFill>
                  <a:srgbClr val="008000"/>
                </a:solidFill>
                <a:latin typeface="Arial" charset="0"/>
              </a:rPr>
              <a:t> ellenállása csökken a hőmérséklet növekedésével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kern="0" dirty="0">
                <a:latin typeface="Arial" charset="0"/>
              </a:rPr>
              <a:t>-60 </a:t>
            </a:r>
            <a:r>
              <a:rPr lang="hu-HU" altLang="en-US" sz="1600" dirty="0">
                <a:latin typeface="Arial" charset="0"/>
                <a:sym typeface="Symbol"/>
              </a:rPr>
              <a:t></a:t>
            </a:r>
            <a:r>
              <a:rPr lang="hu-HU" altLang="en-US" sz="1600" dirty="0">
                <a:latin typeface="Arial" charset="0"/>
              </a:rPr>
              <a:t>C </a:t>
            </a:r>
            <a:r>
              <a:rPr lang="hu-HU" altLang="en-US" sz="1600" kern="0" dirty="0">
                <a:latin typeface="Arial" charset="0"/>
                <a:sym typeface="Symbol"/>
              </a:rPr>
              <a:t> </a:t>
            </a:r>
            <a:r>
              <a:rPr lang="hu-HU" altLang="en-US" sz="1600" kern="0" dirty="0">
                <a:latin typeface="Arial" charset="0"/>
              </a:rPr>
              <a:t>+160 </a:t>
            </a:r>
            <a:r>
              <a:rPr lang="hu-HU" altLang="en-US" sz="1600" dirty="0">
                <a:latin typeface="Arial" charset="0"/>
                <a:sym typeface="Symbol"/>
              </a:rPr>
              <a:t></a:t>
            </a:r>
            <a:r>
              <a:rPr lang="hu-HU" altLang="en-US" sz="1600" dirty="0">
                <a:latin typeface="Arial" charset="0"/>
              </a:rPr>
              <a:t>C  </a:t>
            </a:r>
            <a:r>
              <a:rPr lang="hu-HU" altLang="en-US" sz="1600" kern="0" dirty="0">
                <a:latin typeface="Arial" charset="0"/>
              </a:rPr>
              <a:t>intervallumban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hu-HU" altLang="en-US" sz="1600" kern="0" dirty="0">
              <a:latin typeface="Arial" charset="0"/>
            </a:endParaRPr>
          </a:p>
        </p:txBody>
      </p:sp>
      <p:pic>
        <p:nvPicPr>
          <p:cNvPr id="38918" name="Picture 6" descr="http://www.sectorfej.net/wp-content/uploads/2012/02/2012-52-06-thermistor-600x2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5487988"/>
            <a:ext cx="40322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8" descr="http://image.made-in-china.com/4f0j00aehQOWPqgigB/Digital-Thermometer-withFlexible-Ti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5487988"/>
            <a:ext cx="221138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25488"/>
            <a:ext cx="341947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05138"/>
            <a:ext cx="5256213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ABCD39-B635-450F-87BD-C3C0FD464A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331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128588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             A mérések szisztematikus hibája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" y="3141663"/>
            <a:ext cx="8839200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b="1" dirty="0">
                <a:latin typeface="Arial" panose="020B0604020202020204" pitchFamily="34" charset="0"/>
                <a:cs typeface="+mn-cs"/>
              </a:rPr>
              <a:t>állandó szisztematikus hiba: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latin typeface="Arial" panose="020B0604020202020204" pitchFamily="34" charset="0"/>
                <a:cs typeface="+mn-cs"/>
              </a:rPr>
              <a:t>állandó nagyságú eltérés a helyes és a mért érték között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hu-HU" altLang="en-US" sz="1600" dirty="0">
              <a:latin typeface="Arial" panose="020B0604020202020204" pitchFamily="34" charset="0"/>
              <a:cs typeface="+mn-cs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pl. mérés elvi hibája; pl. mintavétel után is zajlik reakció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hu-HU" altLang="en-US" sz="1600" b="1" dirty="0">
              <a:solidFill>
                <a:srgbClr val="FF0000"/>
              </a:solidFill>
              <a:latin typeface="Arial" panose="020B0604020202020204" pitchFamily="34" charset="0"/>
              <a:cs typeface="+mn-cs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Állandó szisztematikus hibát </a:t>
            </a:r>
            <a:br>
              <a:rPr lang="hu-HU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</a:br>
            <a:r>
              <a:rPr lang="hu-HU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nem lehet felderíteni </a:t>
            </a:r>
            <a:r>
              <a:rPr lang="hu-HU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csak</a:t>
            </a:r>
            <a:r>
              <a:rPr lang="hu-HU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 a mérési adatok feldolgozásával!</a:t>
            </a:r>
          </a:p>
        </p:txBody>
      </p:sp>
      <p:sp>
        <p:nvSpPr>
          <p:cNvPr id="1638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836613"/>
            <a:ext cx="9144000" cy="180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b="1" dirty="0">
                <a:latin typeface="Arial" panose="020B0604020202020204" pitchFamily="34" charset="0"/>
              </a:rPr>
              <a:t>szisztematikus hiba: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latin typeface="Arial" panose="020B0604020202020204" pitchFamily="34" charset="0"/>
              </a:rPr>
              <a:t>rendszeresen, meghatározott irányba fejti ki hatását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hu-HU" altLang="en-US" sz="16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6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kivédése: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mérőműszer ismételt kalibrációja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mérés más módszerrel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92163"/>
            <a:ext cx="31242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7950" y="5661025"/>
            <a:ext cx="88392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hu-HU" sz="1600" b="1" dirty="0">
                <a:latin typeface="Arial" panose="020B0604020202020204" pitchFamily="34" charset="0"/>
              </a:rPr>
              <a:t>változó szisztematikus hiba:  </a:t>
            </a:r>
            <a:r>
              <a:rPr lang="hu-HU" altLang="hu-HU" sz="1600" dirty="0">
                <a:latin typeface="Arial" panose="020B0604020202020204" pitchFamily="34" charset="0"/>
              </a:rPr>
              <a:t>időbeli mászást okoz</a:t>
            </a:r>
            <a:endParaRPr lang="hu-HU" altLang="en-US" sz="16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hu-HU" altLang="en-US" sz="16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pl. termoelem öregedése, elektronika bemelegedése, </a:t>
            </a:r>
            <a:b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</a:br>
            <a: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     katalizátor vagy fal szennyeződése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619EC7-4CB5-40F6-B9FF-B02FB524C1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9401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388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6513" y="128588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Hőmérséklet mérése elektromos jel mérésével 2.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584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10225087" cy="1439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hu-HU" altLang="en-US" sz="1400" b="1" dirty="0">
                <a:solidFill>
                  <a:srgbClr val="FF0000"/>
                </a:solidFill>
                <a:latin typeface="Arial" charset="0"/>
              </a:rPr>
              <a:t>termoelem</a:t>
            </a:r>
            <a:r>
              <a:rPr lang="hu-HU" altLang="en-US" sz="1400" dirty="0">
                <a:latin typeface="Arial" charset="0"/>
              </a:rPr>
              <a:t>  alapja a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Seebeck</a:t>
            </a:r>
            <a:r>
              <a:rPr lang="hu-HU" sz="1400" i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effektus</a:t>
            </a:r>
            <a:endParaRPr lang="hu-H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különböző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fémből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álló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elektromos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vezetőt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egyik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végükön</a:t>
            </a:r>
            <a:r>
              <a:rPr lang="hu-H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összeforrasztanak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forrasztási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valamint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vezetők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másik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vége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eltérő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hőmérsékleten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endParaRPr lang="hu-HU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Symbol" pitchFamily="18" charset="2"/>
              <a:buChar char="Þ"/>
              <a:defRPr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feszültség-különbség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keletkezik (t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ermofeszültség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ermoelektromos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feszültség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52413" y="4149725"/>
            <a:ext cx="91440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sz="1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pontosabb </a:t>
            </a:r>
            <a:r>
              <a:rPr lang="en-US" sz="1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hőmérsékletmérés</a:t>
            </a:r>
            <a:r>
              <a:rPr lang="en-US" sz="1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termoelem</a:t>
            </a:r>
            <a:r>
              <a:rPr lang="hu-HU" sz="1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el:</a:t>
            </a:r>
            <a:endParaRPr lang="hu-HU" sz="16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termoelem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vezetékeinek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egyik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vége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mérendő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hőmérsékletű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térben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van</a:t>
            </a:r>
            <a:br>
              <a:rPr lang="hu-HU" sz="16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másik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vége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állandó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hőmérsékletű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referenciatérben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van</a:t>
            </a:r>
            <a:endParaRPr lang="hu-HU" alt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054225"/>
            <a:ext cx="2701925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075238"/>
            <a:ext cx="271145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4645025" y="5373688"/>
            <a:ext cx="3311525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</a:t>
            </a:r>
            <a:r>
              <a:rPr lang="hu-HU" sz="1600" kern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mérendő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hőmérséklet</a:t>
            </a:r>
            <a:endParaRPr lang="hu-HU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hu-HU" sz="1600" kern="0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0" indent="0">
              <a:buFontTx/>
              <a:buNone/>
              <a:defRPr/>
            </a:pPr>
            <a:endParaRPr lang="hu-HU" sz="1600" kern="0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0" indent="0">
              <a:buFontTx/>
              <a:buNone/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</a:t>
            </a:r>
            <a:r>
              <a:rPr lang="hu-HU" sz="1600" kern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állandó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kern="0" dirty="0">
                <a:latin typeface="Arial" panose="020B0604020202020204" pitchFamily="34" charset="0"/>
                <a:cs typeface="Arial" panose="020B0604020202020204" pitchFamily="34" charset="0"/>
              </a:rPr>
              <a:t>referencia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hőmérséklet</a:t>
            </a:r>
            <a:endParaRPr lang="hu-HU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hu-HU" sz="1600" kern="0" dirty="0">
                <a:latin typeface="Arial" panose="020B0604020202020204" pitchFamily="34" charset="0"/>
                <a:cs typeface="Arial" panose="020B0604020202020204" pitchFamily="34" charset="0"/>
              </a:rPr>
              <a:t>     (pl. 0 </a:t>
            </a:r>
            <a:r>
              <a:rPr lang="hu-HU" sz="1600" kern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</a:t>
            </a:r>
            <a:r>
              <a:rPr lang="hu-HU" sz="1600" kern="0" dirty="0">
                <a:latin typeface="Arial" panose="020B0604020202020204" pitchFamily="34" charset="0"/>
                <a:cs typeface="Arial" panose="020B0604020202020204" pitchFamily="34" charset="0"/>
              </a:rPr>
              <a:t>C, olvadó jég vízben)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C14478-B4E3-4A95-990A-C842B9C257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174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Hőmérséklet mérése elektromos jel mérésével 3.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4505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1125538"/>
            <a:ext cx="9144000" cy="1584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solidFill>
                  <a:srgbClr val="FF0066"/>
                </a:solidFill>
                <a:latin typeface="Arial" panose="020B0604020202020204" pitchFamily="34" charset="0"/>
              </a:rPr>
              <a:t>piezoelektromos érzékelők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RC rezgőkörben a rezgőkör rezonanciafrekvenciáját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      a kristály hőmérsékletfüggő sajátfrekvenciája fogja meghatározni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Az ilyen hőmérő érzékenysége eléri a 10</a:t>
            </a:r>
            <a:r>
              <a:rPr lang="hu-HU" altLang="en-US" sz="1600" baseline="30000">
                <a:latin typeface="Arial" panose="020B0604020202020204" pitchFamily="34" charset="0"/>
              </a:rPr>
              <a:t>-4</a:t>
            </a:r>
            <a:r>
              <a:rPr lang="hu-HU" altLang="en-US" sz="1600">
                <a:latin typeface="Arial" panose="020B0604020202020204" pitchFamily="34" charset="0"/>
              </a:rPr>
              <a:t> </a:t>
            </a:r>
            <a:r>
              <a:rPr lang="hu-HU" altLang="en-US" sz="1600"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1600">
                <a:latin typeface="Arial" panose="020B0604020202020204" pitchFamily="34" charset="0"/>
              </a:rPr>
              <a:t>C-ot.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</p:txBody>
      </p:sp>
      <p:pic>
        <p:nvPicPr>
          <p:cNvPr id="45060" name="Picture 7" descr="http://image.slidesharecdn.com/technologyinsport-141230104543-conversion-gate02/95/technology-in-sport-9-638.jpg?cb=14199364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3595688"/>
            <a:ext cx="4032251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9" descr="http://www.sciencespacerobots.com/pics/radiopil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908050"/>
            <a:ext cx="2265362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4016375"/>
            <a:ext cx="514667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A7AF3E-637D-40D5-B967-666F35E9A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956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Termosztát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4608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354013"/>
            <a:ext cx="9144000" cy="645318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nagyon sok fizikai</a:t>
            </a:r>
            <a:r>
              <a:rPr lang="hu-HU" altLang="en-US" sz="1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en-US" altLang="en-US" sz="1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kémiai tulajdonság hőmérsékletfüggő</a:t>
            </a:r>
            <a:r>
              <a:rPr lang="hu-HU" altLang="en-US" sz="1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FontTx/>
              <a:buNone/>
            </a:pPr>
            <a:r>
              <a:rPr lang="en-US" altLang="en-US" sz="1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pontos méréshez a hőmérséklet állandóan tartására van szükség</a:t>
            </a:r>
            <a:endParaRPr lang="hu-HU" altLang="en-US" sz="16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2000" b="1" i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folyadéktermosztát részei</a:t>
            </a:r>
            <a:endParaRPr lang="hu-HU" altLang="en-US" sz="2000" b="1" i="1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hőszigetelt edény a termosztáló folyadékkal</a:t>
            </a: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en-US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(+5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 +80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 intervallumban víz). 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b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elektromos fűtőbetét</a:t>
            </a: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en-US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csőspirál hűtővíz áramoltatására</a:t>
            </a: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en-US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(általában csapvízzel hűtünk);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elektromos keverő</a:t>
            </a: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en-US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az egyenletes hőmérséklet biztosítására.;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szabályozó elektronika és </a:t>
            </a:r>
            <a:endParaRPr lang="hu-HU" altLang="en-U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hőmérséklet érzékelő</a:t>
            </a: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en-US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az állandó hőmérséklet biztosítására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</a:t>
            </a: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hőmérő</a:t>
            </a:r>
            <a:endParaRPr lang="hu-HU" altLang="en-US" sz="1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 termosztát tényleges hőmérsékletének megállapítására.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2205038"/>
            <a:ext cx="49339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5EC585-D61C-4BE8-A63D-44354DBF9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101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Termosztát működése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4710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981075"/>
            <a:ext cx="9144000" cy="3962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hu-HU" altLang="en-US" sz="1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hűtés folyamatos, állandóan áramlik a hűtővíz</a:t>
            </a:r>
          </a:p>
          <a:p>
            <a:pPr marL="0" indent="0">
              <a:buFontTx/>
              <a:buNone/>
            </a:pP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hu-HU" altLang="en-US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hagyományos termosztát:</a:t>
            </a:r>
          </a:p>
          <a:p>
            <a:pPr marL="0" indent="0">
              <a:buFontTx/>
              <a:buNone/>
            </a:pP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(1) a beállított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hőmérsékletet elérve kikapcsolódik a fűtés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 hőmérséklet csökken (</a:t>
            </a: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az állandó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hűt</a:t>
            </a: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és miatt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(3) a beállított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hőmérsékletet </a:t>
            </a: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alatt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kapcsolódik a fűtés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hu-HU" altLang="en-US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és kezdődik elölről ...</a:t>
            </a:r>
          </a:p>
          <a:p>
            <a:pPr marL="0" indent="0">
              <a:buFontTx/>
              <a:buNone/>
            </a:pP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„a termosztát járása”</a:t>
            </a:r>
          </a:p>
          <a:p>
            <a:pPr marL="0" indent="0">
              <a:buFontTx/>
              <a:buNone/>
            </a:pP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hu-HU" altLang="en-US" sz="1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termosztát:</a:t>
            </a:r>
          </a:p>
          <a:p>
            <a:pPr marL="0" indent="0">
              <a:buFontTx/>
              <a:buNone/>
            </a:pPr>
            <a:r>
              <a:rPr lang="hu-HU" altLang="en-US" sz="1600">
                <a:latin typeface="Arial" panose="020B0604020202020204" pitchFamily="34" charset="0"/>
                <a:cs typeface="Arial" panose="020B0604020202020204" pitchFamily="34" charset="0"/>
              </a:rPr>
              <a:t>a fűtés erőssége csökken, ahogy megközelíti a beállított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hőmérsékletet </a:t>
            </a: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hu-H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836613"/>
            <a:ext cx="41529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6" descr="http://i00.i.aliimg.com/photo/v1/434259754/601_Ultra_thermostatic_Digital_Laboratory_Water_Ba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319722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8" descr="http://img.medicalexpo.com/images_me/photo-m2/laboratory-thermostat-immersion-digital-70924-83676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508500"/>
            <a:ext cx="208915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72DC90-0CDC-44AA-9141-0D6064F38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4267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Ajánlott olvasmányok</a:t>
            </a:r>
            <a:endParaRPr lang="hu-HU" altLang="en-US" sz="2400" b="1">
              <a:latin typeface="Arial" panose="020B0604020202020204" pitchFamily="34" charset="0"/>
            </a:endParaRP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395288" y="1196975"/>
            <a:ext cx="76962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Szalma József, Láng Győző, Péter László: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Alapvető fizikai kémiai mérések és a kísérleti adatok feldolgozása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ELTE Eötvös Kiadó, 2008</a:t>
            </a:r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439738" y="4365625"/>
            <a:ext cx="7588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hu-HU" sz="1600">
                <a:latin typeface="Arial" panose="020B0604020202020204" pitchFamily="34" charset="0"/>
              </a:rPr>
              <a:t>GUM: Guide to the Expression of Uncertainty in Measurement</a:t>
            </a:r>
            <a:endParaRPr lang="hu-HU" altLang="hu-HU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http://www.bipm.org/en/publications/guides/gum.html</a:t>
            </a: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395288" y="5445125"/>
            <a:ext cx="80645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hu-HU" sz="1600">
                <a:latin typeface="Arial" panose="020B0604020202020204" pitchFamily="34" charset="0"/>
              </a:rPr>
              <a:t>Carl Garland , Joseph W. Nibler , David P. Shoemaker</a:t>
            </a:r>
            <a:r>
              <a:rPr lang="hu-HU" altLang="hu-HU" sz="1600">
                <a:latin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hu-HU" sz="1600">
                <a:latin typeface="Arial" panose="020B0604020202020204" pitchFamily="34" charset="0"/>
              </a:rPr>
              <a:t>Experiments in Physical Chemistry</a:t>
            </a:r>
            <a:r>
              <a:rPr lang="hu-HU" altLang="hu-HU" sz="1600">
                <a:latin typeface="Arial" panose="020B0604020202020204" pitchFamily="34" charset="0"/>
              </a:rPr>
              <a:t>, </a:t>
            </a:r>
            <a:r>
              <a:rPr lang="en-US" altLang="hu-HU" sz="1600">
                <a:latin typeface="Arial" panose="020B0604020202020204" pitchFamily="34" charset="0"/>
              </a:rPr>
              <a:t>8</a:t>
            </a:r>
            <a:r>
              <a:rPr lang="en-US" altLang="hu-HU" sz="1600" baseline="30000">
                <a:latin typeface="Arial" panose="020B0604020202020204" pitchFamily="34" charset="0"/>
              </a:rPr>
              <a:t>th</a:t>
            </a:r>
            <a:r>
              <a:rPr lang="en-US" altLang="hu-HU" sz="1600">
                <a:latin typeface="Arial" panose="020B0604020202020204" pitchFamily="34" charset="0"/>
              </a:rPr>
              <a:t> </a:t>
            </a:r>
            <a:r>
              <a:rPr lang="hu-HU" altLang="hu-HU" sz="1600">
                <a:latin typeface="Arial" panose="020B0604020202020204" pitchFamily="34" charset="0"/>
              </a:rPr>
              <a:t>R</a:t>
            </a:r>
            <a:r>
              <a:rPr lang="en-US" altLang="hu-HU" sz="1600">
                <a:latin typeface="Arial" panose="020B0604020202020204" pitchFamily="34" charset="0"/>
              </a:rPr>
              <a:t>evised </a:t>
            </a:r>
            <a:r>
              <a:rPr lang="hu-HU" altLang="hu-HU" sz="1600">
                <a:latin typeface="Arial" panose="020B0604020202020204" pitchFamily="34" charset="0"/>
              </a:rPr>
              <a:t>E</a:t>
            </a:r>
            <a:r>
              <a:rPr lang="en-US" altLang="hu-HU" sz="1600">
                <a:latin typeface="Arial" panose="020B0604020202020204" pitchFamily="34" charset="0"/>
              </a:rPr>
              <a:t>dition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hu-HU" sz="1600">
                <a:latin typeface="Arial" panose="020B0604020202020204" pitchFamily="34" charset="0"/>
              </a:rPr>
              <a:t>McGraw-Hill Education</a:t>
            </a:r>
            <a:r>
              <a:rPr lang="hu-HU" altLang="hu-HU" sz="1600">
                <a:latin typeface="Arial" panose="020B0604020202020204" pitchFamily="34" charset="0"/>
              </a:rPr>
              <a:t>, 2015</a:t>
            </a:r>
            <a:endParaRPr lang="hu-HU" altLang="en-US" sz="1600">
              <a:latin typeface="Arial" panose="020B0604020202020204" pitchFamily="34" charset="0"/>
            </a:endParaRP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395288" y="2852738"/>
            <a:ext cx="769620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Pajkossy Tamás: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Méréstechnika, elektronikus jegyzet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BME, 2015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4B32CD-9152-4117-9104-06852C23E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755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C00000"/>
                </a:solidFill>
                <a:latin typeface="Arial" panose="020B0604020202020204" pitchFamily="34" charset="0"/>
              </a:rPr>
              <a:t>Mérési módszerek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b="1">
                <a:solidFill>
                  <a:srgbClr val="0000CC"/>
                </a:solidFill>
                <a:latin typeface="Arial" panose="020B0604020202020204" pitchFamily="34" charset="0"/>
              </a:rPr>
              <a:t>téma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6600" b="1">
                <a:solidFill>
                  <a:srgbClr val="C00000"/>
                </a:solidFill>
                <a:latin typeface="Algerian" panose="04020705040A02060702" pitchFamily="82" charset="0"/>
              </a:rPr>
              <a:t>vége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EB58C269-FE2C-419D-9203-41068CF2D324}" type="slidenum">
              <a:rPr lang="hu-HU" altLang="hu-HU" sz="1400"/>
              <a:pPr eaLnBrk="1" hangingPunct="1">
                <a:spcBef>
                  <a:spcPct val="50000"/>
                </a:spcBef>
                <a:buFontTx/>
                <a:buNone/>
              </a:pPr>
              <a:t>35</a:t>
            </a:fld>
            <a:endParaRPr lang="hu-HU" altLang="hu-HU" sz="1400"/>
          </a:p>
        </p:txBody>
      </p:sp>
      <p:pic>
        <p:nvPicPr>
          <p:cNvPr id="49156" name="Picture 6" descr="http://www.russellwebster.com/wp-content/uploads/2012/11/Albert-Einstein-Quotes-Wallpapers911-512x4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89250"/>
            <a:ext cx="4876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04A812-9153-4AF3-A4D4-5408FF80C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753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             A mérések véletlen hibája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34925" y="912813"/>
            <a:ext cx="7848600" cy="297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 b="1">
                <a:latin typeface="Arial" panose="020B0604020202020204" pitchFamily="34" charset="0"/>
              </a:rPr>
              <a:t>véletlen hiba: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nem rendszeresen és </a:t>
            </a: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nem meghatározott irányban lépnek fel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keletkezésük oka ismeretlen, </a:t>
            </a:r>
            <a:r>
              <a:rPr lang="hu-HU" altLang="en-US" sz="1600">
                <a:latin typeface="Arial" panose="020B0604020202020204" pitchFamily="34" charset="0"/>
              </a:rPr>
              <a:t>vagy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ezeket az okokat nem tudjuk figyelembe venni.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Kivédése:</a:t>
            </a:r>
            <a:r>
              <a:rPr lang="en-GB" altLang="en-US" sz="1600">
                <a:solidFill>
                  <a:srgbClr val="FF0000"/>
                </a:solidFill>
                <a:latin typeface="Arial" panose="020B0604020202020204" pitchFamily="34" charset="0"/>
              </a:rPr>
              <a:t> statisztikai feldolgozás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Ha nincs szisztematikus hiba, </a:t>
            </a:r>
            <a:br>
              <a:rPr lang="en-GB" altLang="en-US" sz="1600">
                <a:latin typeface="Arial" panose="020B0604020202020204" pitchFamily="34" charset="0"/>
              </a:rPr>
            </a:br>
            <a:r>
              <a:rPr lang="en-GB" altLang="en-US" sz="1600">
                <a:latin typeface="Arial" panose="020B0604020202020204" pitchFamily="34" charset="0"/>
              </a:rPr>
              <a:t>a várható érték megegyezik a valódi értékkel.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8913"/>
            <a:ext cx="3556000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925" y="4797425"/>
            <a:ext cx="9109075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endParaRPr lang="hu-HU" altLang="en-US" sz="2000" dirty="0">
              <a:latin typeface="Arial" panose="020B0604020202020204" pitchFamily="34" charset="0"/>
              <a:cs typeface="+mn-cs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b="1" dirty="0">
                <a:latin typeface="Arial" panose="020B0604020202020204" pitchFamily="34" charset="0"/>
                <a:cs typeface="+mn-cs"/>
              </a:rPr>
              <a:t>kiugró értékek: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+mn-cs"/>
              </a:rPr>
              <a:t>pl. durva személyi hiba, erős környezeti behatás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hu-HU" altLang="en-US" sz="1600" dirty="0">
              <a:latin typeface="Arial" panose="020B0604020202020204" pitchFamily="34" charset="0"/>
              <a:cs typeface="+mn-cs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hu-HU" altLang="en-US" sz="1600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A kiugró értékeket a statisztikai feldolgozásnál nem vesszük figyelembe. </a:t>
            </a:r>
            <a:br>
              <a:rPr lang="hu-HU" altLang="en-US" sz="1600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</a:br>
            <a:r>
              <a:rPr lang="hu-HU" altLang="en-US" sz="1600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Egyedi mérlegelés kérdése, mit tekintünk kiugró értéknek.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93A78E-FB80-4D73-BE77-75C0C346F9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646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128588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             Abszolút és relatív hiba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38113" y="1628775"/>
            <a:ext cx="8610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Abszolút hibakorlát: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ennél mindig kisebb az abszolút hiba</a:t>
            </a:r>
            <a:endParaRPr lang="en-GB" altLang="en-US" sz="16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96850" y="882650"/>
            <a:ext cx="8839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Abszolút hiba: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a mért érték eltérése az átlagértéktől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600">
              <a:latin typeface="Arial" panose="020B0604020202020204" pitchFamily="34" charset="0"/>
            </a:endParaRP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252413" y="4332288"/>
            <a:ext cx="7848600" cy="226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200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1</a:t>
            </a:r>
            <a:r>
              <a:rPr lang="en-GB" altLang="en-US" sz="1600">
                <a:latin typeface="Arial" panose="020B0604020202020204" pitchFamily="34" charset="0"/>
              </a:rPr>
              <a:t>00 kg-os ember tömegmérésének pontossága személymérlegen 0,1 kg,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Abszolút hibakorlát: 0,1 kg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Relatív hibakorlát: 0,1%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10 tonnás (10000 kg) vasúti teherkocsi tömegmérésének pontossága 10 kg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Abszolút hibakorlát: 10 kg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>
                <a:latin typeface="Arial" panose="020B0604020202020204" pitchFamily="34" charset="0"/>
              </a:rPr>
              <a:t>Relatív hibakorlát: 0,1%</a:t>
            </a:r>
          </a:p>
        </p:txBody>
      </p:sp>
      <p:graphicFrame>
        <p:nvGraphicFramePr>
          <p:cNvPr id="18438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554503"/>
              </p:ext>
            </p:extLst>
          </p:nvPr>
        </p:nvGraphicFramePr>
        <p:xfrm>
          <a:off x="5786438" y="1558594"/>
          <a:ext cx="2314575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0" name="Equation" r:id="rId6" imgW="1040948" imgH="291973" progId="Equation.3">
                  <p:embed/>
                </p:oleObj>
              </mc:Choice>
              <mc:Fallback>
                <p:oleObj name="Equation" r:id="rId6" imgW="1040948" imgH="291973" progId="Equation.3">
                  <p:embed/>
                  <p:pic>
                    <p:nvPicPr>
                      <p:cNvPr id="0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38" y="1558594"/>
                        <a:ext cx="2314575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179388" y="2781300"/>
            <a:ext cx="88392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Relatív hiba: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az abszolút hiba és az átlagérték hányadosa:</a:t>
            </a:r>
          </a:p>
        </p:txBody>
      </p:sp>
      <p:graphicFrame>
        <p:nvGraphicFramePr>
          <p:cNvPr id="18440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391388"/>
              </p:ext>
            </p:extLst>
          </p:nvPr>
        </p:nvGraphicFramePr>
        <p:xfrm>
          <a:off x="5652120" y="3254706"/>
          <a:ext cx="11747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1" name="Equation" r:id="rId8" imgW="558558" imgH="393529" progId="Equation.3">
                  <p:embed/>
                </p:oleObj>
              </mc:Choice>
              <mc:Fallback>
                <p:oleObj name="Equation" r:id="rId8" imgW="558558" imgH="393529" progId="Equation.3">
                  <p:embed/>
                  <p:pic>
                    <p:nvPicPr>
                      <p:cNvPr id="0" name="Objektum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3254706"/>
                        <a:ext cx="1174750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Text Box 3"/>
          <p:cNvSpPr txBox="1">
            <a:spLocks noChangeArrowheads="1"/>
          </p:cNvSpPr>
          <p:nvPr/>
        </p:nvSpPr>
        <p:spPr bwMode="auto">
          <a:xfrm>
            <a:off x="179388" y="3533775"/>
            <a:ext cx="86106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chemeClr val="accent1"/>
                </a:solidFill>
                <a:latin typeface="Arial" panose="020B0604020202020204" pitchFamily="34" charset="0"/>
              </a:rPr>
              <a:t>Relatív hibakorlát: 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ennél mindig kisebb a relatív hiba</a:t>
            </a:r>
            <a:endParaRPr lang="en-GB" altLang="en-US" sz="16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AEEF38-19BF-4988-8848-6FF4761D2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0221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437" grpId="0"/>
      <p:bldP spid="18439" grpId="0"/>
      <p:bldP spid="184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Analóg és digitális mérések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07950" y="4292600"/>
            <a:ext cx="525621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altLang="en-US" sz="1600" b="1" dirty="0">
                <a:solidFill>
                  <a:schemeClr val="accent1"/>
                </a:solidFill>
                <a:latin typeface="Arial" charset="0"/>
                <a:cs typeface="+mn-cs"/>
              </a:rPr>
              <a:t>digitális mérések: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altLang="en-US" sz="1600" dirty="0">
                <a:latin typeface="Arial" charset="0"/>
                <a:cs typeface="+mn-cs"/>
              </a:rPr>
              <a:t>a műszer analóg elektromos jelet ad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altLang="en-US" sz="1600" dirty="0">
                <a:latin typeface="Arial" charset="0"/>
                <a:cs typeface="+mn-cs"/>
              </a:rPr>
              <a:t>konvertálás digitális jellé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altLang="en-US" sz="1600" dirty="0">
                <a:latin typeface="Arial" charset="0"/>
                <a:cs typeface="+mn-cs"/>
              </a:rPr>
              <a:t>a digitális jel feldolgozása számítógéppel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altLang="en-US" sz="1600" dirty="0">
                <a:latin typeface="Arial" charset="0"/>
                <a:cs typeface="+mn-cs"/>
              </a:rPr>
              <a:t>elektronikus naplózás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altLang="hu-HU" sz="1600" dirty="0">
                <a:solidFill>
                  <a:srgbClr val="008000"/>
                </a:solidFill>
                <a:latin typeface="Arial" charset="0"/>
                <a:cs typeface="+mn-cs"/>
              </a:rPr>
              <a:t>Ma ez a jellemző.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hu-HU" altLang="hu-HU" sz="1600" dirty="0">
              <a:latin typeface="Arial" charset="0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altLang="hu-HU" sz="1600" b="1" dirty="0">
                <a:latin typeface="Arial" charset="0"/>
                <a:cs typeface="+mn-cs"/>
              </a:rPr>
              <a:t>Laboratory Information Management System (LIMS)</a:t>
            </a:r>
            <a:endParaRPr lang="hu-HU" altLang="hu-HU" sz="1600" b="1" dirty="0">
              <a:latin typeface="Arial" charset="0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altLang="en-US" sz="1600" dirty="0">
                <a:solidFill>
                  <a:srgbClr val="008000"/>
                </a:solidFill>
                <a:latin typeface="Arial" charset="0"/>
                <a:cs typeface="+mn-cs"/>
              </a:rPr>
              <a:t>(naplózás, feldolgozás, visszakereshetőség, adatcsere)</a:t>
            </a:r>
            <a:endParaRPr lang="en-GB" altLang="en-US" sz="1600" dirty="0">
              <a:solidFill>
                <a:srgbClr val="008000"/>
              </a:solidFill>
              <a:latin typeface="Arial" charset="0"/>
              <a:cs typeface="+mn-cs"/>
            </a:endParaRPr>
          </a:p>
        </p:txBody>
      </p:sp>
      <p:sp>
        <p:nvSpPr>
          <p:cNvPr id="19460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9388" y="1123950"/>
            <a:ext cx="4105275" cy="1225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analóg mérések:</a:t>
            </a:r>
          </a:p>
          <a:p>
            <a:pPr eaLnBrk="1" hangingPunct="1">
              <a:lnSpc>
                <a:spcPct val="90000"/>
              </a:lnSpc>
            </a:pPr>
            <a:r>
              <a:rPr lang="hu-HU" altLang="en-US" sz="1600">
                <a:latin typeface="Arial" panose="020B0604020202020204" pitchFamily="34" charset="0"/>
              </a:rPr>
              <a:t>az analóg műszert az ember leolvassa</a:t>
            </a:r>
          </a:p>
          <a:p>
            <a:pPr eaLnBrk="1" hangingPunct="1">
              <a:lnSpc>
                <a:spcPct val="90000"/>
              </a:lnSpc>
            </a:pPr>
            <a:r>
              <a:rPr lang="hu-HU" altLang="en-US" sz="1600">
                <a:latin typeface="Arial" panose="020B0604020202020204" pitchFamily="34" charset="0"/>
              </a:rPr>
              <a:t>a mérési eredményt papírra leírja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solidFill>
                  <a:srgbClr val="008000"/>
                </a:solidFill>
                <a:latin typeface="Arial" panose="020B0604020202020204" pitchFamily="34" charset="0"/>
              </a:rPr>
              <a:t>Ez volt a jellemző néhány évvel azelőttig.</a:t>
            </a:r>
          </a:p>
        </p:txBody>
      </p:sp>
      <p:pic>
        <p:nvPicPr>
          <p:cNvPr id="1946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836613"/>
            <a:ext cx="8890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27" descr="http://img.directindustry.com/images_di/photo-g/analog-dc-voltmeter-11644-27051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862013"/>
            <a:ext cx="15208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420938"/>
            <a:ext cx="1439863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28" descr="http://t3.gstatic.com/images?q=tbn:ANd9GcTFskJrJrSDY01z_RkNUtYY4qpMUaxvLmbkR9IBOLEBa8YAkgP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4450"/>
            <a:ext cx="14716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292600"/>
            <a:ext cx="349408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http://media.gadgetsin.com/2013/01/tech_tape_app_powered_tape_measure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73688"/>
            <a:ext cx="3097213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2D1350-0894-4F4B-8247-1C302D216B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767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4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Információ elektronikus kódolása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79388" y="5805488"/>
            <a:ext cx="8610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digitális jelsorozat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négyszögjelek sorozata a logikai 1 és 0 értékkel</a:t>
            </a:r>
            <a:endParaRPr lang="en-GB" altLang="en-US" sz="16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52400" y="2708275"/>
            <a:ext cx="8839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>
                <a:solidFill>
                  <a:schemeClr val="accent1"/>
                </a:solidFill>
                <a:latin typeface="Arial" panose="020B0604020202020204" pitchFamily="34" charset="0"/>
              </a:rPr>
              <a:t>váltakozó áram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a töltéshordozók a periódusidő felében az egyik,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felében a másik irányba áramlanak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periodikus jel, általában szinusz- vagy négyszöghullám;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u="sng">
                <a:solidFill>
                  <a:srgbClr val="000099"/>
                </a:solidFill>
                <a:latin typeface="Arial" panose="020B0604020202020204" pitchFamily="34" charset="0"/>
              </a:rPr>
              <a:t>jele: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	AC, az angol Alternating Current rövidítése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u="sng">
                <a:solidFill>
                  <a:srgbClr val="000099"/>
                </a:solidFill>
                <a:latin typeface="Arial" panose="020B0604020202020204" pitchFamily="34" charset="0"/>
              </a:rPr>
              <a:t>info:</a:t>
            </a: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 	a jel amplitúdója és/vagy frekvenciája</a:t>
            </a:r>
          </a:p>
        </p:txBody>
      </p:sp>
      <p:sp>
        <p:nvSpPr>
          <p:cNvPr id="2048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52413" y="908050"/>
            <a:ext cx="9144000" cy="15843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hu-HU" altLang="hu-HU" sz="1600" b="1" kern="1200" dirty="0" err="1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altLang="hu-HU" sz="1600" b="1" kern="1200" dirty="0" err="1">
                <a:solidFill>
                  <a:srgbClr val="FF0000"/>
                </a:solidFill>
                <a:latin typeface="Arial" charset="0"/>
              </a:rPr>
              <a:t>gyenáram</a:t>
            </a:r>
            <a:endParaRPr lang="en-GB" altLang="hu-HU" sz="1600" b="1" kern="1200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a 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töltéshordozók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a 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vezetőben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egy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irányba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áramlanak</a:t>
            </a:r>
            <a:endParaRPr lang="en-GB" altLang="hu-HU" sz="1600" kern="1200" dirty="0">
              <a:solidFill>
                <a:srgbClr val="000099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en-US" altLang="hu-HU" sz="1600" u="sng" kern="1200" dirty="0" err="1">
                <a:solidFill>
                  <a:srgbClr val="000099"/>
                </a:solidFill>
                <a:latin typeface="Arial" charset="0"/>
              </a:rPr>
              <a:t>jele</a:t>
            </a:r>
            <a:r>
              <a:rPr lang="en-US" altLang="hu-HU" sz="1600" u="sng" kern="1200" dirty="0">
                <a:solidFill>
                  <a:srgbClr val="000099"/>
                </a:solidFill>
                <a:latin typeface="Arial" charset="0"/>
              </a:rPr>
              <a:t>: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hu-HU" altLang="hu-HU" sz="1600" kern="1200" dirty="0">
                <a:solidFill>
                  <a:srgbClr val="000099"/>
                </a:solidFill>
                <a:latin typeface="Arial" charset="0"/>
              </a:rPr>
              <a:t>	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DC, 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az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angol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Direct Current 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rövidítése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</a:t>
            </a:r>
            <a:endParaRPr lang="en-GB" altLang="hu-HU" sz="1600" kern="1200" dirty="0">
              <a:solidFill>
                <a:srgbClr val="000099"/>
              </a:solidFill>
              <a:latin typeface="Arial" charset="0"/>
            </a:endParaRPr>
          </a:p>
          <a:p>
            <a:pPr marL="0" indent="0">
              <a:buFontTx/>
              <a:buNone/>
              <a:defRPr/>
            </a:pPr>
            <a:r>
              <a:rPr lang="hu-HU" altLang="hu-HU" sz="1600" u="sng" kern="1200" dirty="0" err="1">
                <a:solidFill>
                  <a:srgbClr val="000099"/>
                </a:solidFill>
                <a:latin typeface="Arial" charset="0"/>
              </a:rPr>
              <a:t>info</a:t>
            </a:r>
            <a:r>
              <a:rPr lang="en-US" altLang="hu-HU" sz="1600" u="sng" kern="1200" dirty="0">
                <a:solidFill>
                  <a:srgbClr val="000099"/>
                </a:solidFill>
                <a:latin typeface="Arial" charset="0"/>
              </a:rPr>
              <a:t>: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hu-HU" altLang="hu-HU" sz="1600" kern="1200" dirty="0">
                <a:solidFill>
                  <a:srgbClr val="000099"/>
                </a:solidFill>
                <a:latin typeface="Arial" charset="0"/>
              </a:rPr>
              <a:t>	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a 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jel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nagysága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en-US" altLang="hu-HU" sz="1600" kern="1200" dirty="0" err="1">
                <a:solidFill>
                  <a:srgbClr val="000099"/>
                </a:solidFill>
                <a:latin typeface="Arial" charset="0"/>
              </a:rPr>
              <a:t>amplitúdója</a:t>
            </a:r>
            <a:r>
              <a:rPr lang="en-US" altLang="hu-HU" sz="1600" kern="1200" dirty="0">
                <a:solidFill>
                  <a:srgbClr val="000099"/>
                </a:solidFill>
                <a:latin typeface="Arial" charset="0"/>
              </a:rPr>
              <a:t>)</a:t>
            </a:r>
            <a:endParaRPr lang="en-GB" altLang="hu-HU" sz="1600" kern="1200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196975"/>
            <a:ext cx="18383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3276600"/>
            <a:ext cx="1933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360988"/>
            <a:ext cx="18383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489" name="Egyenes összekötő 2"/>
          <p:cNvCxnSpPr>
            <a:cxnSpLocks noChangeShapeType="1"/>
          </p:cNvCxnSpPr>
          <p:nvPr/>
        </p:nvCxnSpPr>
        <p:spPr bwMode="auto">
          <a:xfrm>
            <a:off x="7235825" y="1484313"/>
            <a:ext cx="10810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0EA0DC-1334-4B0B-8F9E-FA877FFFD2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050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483" grpId="0"/>
      <p:bldP spid="204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200025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Zaj és zajtűrés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2400" y="908050"/>
            <a:ext cx="8610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zaj</a:t>
            </a:r>
            <a:r>
              <a:rPr lang="hu-HU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 	a jel amplitúdója és a frekvenciája is változik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600" dirty="0">
                <a:solidFill>
                  <a:srgbClr val="000099"/>
                </a:solidFill>
                <a:latin typeface="Arial" panose="020B0604020202020204" pitchFamily="34" charset="0"/>
              </a:rPr>
              <a:t>          	torzítja a hasznos információt hordozó jelet</a:t>
            </a: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727075" y="6092825"/>
            <a:ext cx="1973263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latin typeface="Arial" panose="020B0604020202020204" pitchFamily="34" charset="0"/>
              </a:rPr>
              <a:t>zajos egyenáram: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latin typeface="Arial" panose="020B0604020202020204" pitchFamily="34" charset="0"/>
              </a:rPr>
              <a:t>nagyon torzul az info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solidFill>
                  <a:srgbClr val="FF0000"/>
                </a:solidFill>
                <a:latin typeface="Arial" panose="020B0604020202020204" pitchFamily="34" charset="0"/>
              </a:rPr>
              <a:t>AM rádió</a:t>
            </a:r>
            <a:endParaRPr lang="en-GB" altLang="en-US" sz="1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06375" y="1989138"/>
            <a:ext cx="9144000" cy="2520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jel/zaj viszony:</a:t>
            </a:r>
            <a:r>
              <a:rPr lang="hu-HU" altLang="en-US" sz="1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dirty="0">
                <a:latin typeface="Arial" panose="020B0604020202020204" pitchFamily="34" charset="0"/>
              </a:rPr>
              <a:t>a hasznos jel és a zaj amplitúdójának aránya (signal-to-noise ratio, S/N)        </a:t>
            </a:r>
            <a:r>
              <a:rPr lang="hu-HU" altLang="en-US" sz="1600" i="1" dirty="0">
                <a:latin typeface="Arial" panose="020B0604020202020204" pitchFamily="34" charset="0"/>
              </a:rPr>
              <a:t>itt:</a:t>
            </a:r>
            <a:r>
              <a:rPr lang="hu-HU" altLang="en-US" sz="1600" dirty="0">
                <a:latin typeface="Arial" panose="020B0604020202020204" pitchFamily="34" charset="0"/>
              </a:rPr>
              <a:t>  </a:t>
            </a:r>
            <a:r>
              <a:rPr lang="hu-HU" altLang="en-US" sz="1600" i="1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hu-HU" alt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r>
              <a:rPr lang="hu-HU" altLang="en-US" sz="1600" i="1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 i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zaj forrása:</a:t>
            </a:r>
          </a:p>
          <a:p>
            <a:pPr eaLnBrk="1" hangingPunct="1">
              <a:lnSpc>
                <a:spcPct val="90000"/>
              </a:lnSpc>
            </a:pPr>
            <a:r>
              <a:rPr lang="hu-HU" altLang="en-US" sz="1600" dirty="0">
                <a:latin typeface="Arial" panose="020B0604020202020204" pitchFamily="34" charset="0"/>
              </a:rPr>
              <a:t>érzékelő</a:t>
            </a:r>
          </a:p>
          <a:p>
            <a:pPr eaLnBrk="1" hangingPunct="1">
              <a:lnSpc>
                <a:spcPct val="90000"/>
              </a:lnSpc>
            </a:pPr>
            <a:r>
              <a:rPr lang="hu-HU" altLang="en-US" sz="1600" dirty="0">
                <a:latin typeface="Arial" panose="020B0604020202020204" pitchFamily="34" charset="0"/>
              </a:rPr>
              <a:t>feldolgozó elektronika</a:t>
            </a:r>
          </a:p>
          <a:p>
            <a:pPr eaLnBrk="1" hangingPunct="1">
              <a:lnSpc>
                <a:spcPct val="90000"/>
              </a:lnSpc>
            </a:pPr>
            <a:r>
              <a:rPr lang="hu-HU" altLang="en-US" sz="1600" dirty="0">
                <a:latin typeface="Arial" panose="020B0604020202020204" pitchFamily="34" charset="0"/>
              </a:rPr>
              <a:t>adatátviteli csatorna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 dirty="0">
              <a:latin typeface="Arial" panose="020B0604020202020204" pitchFamily="34" charset="0"/>
            </a:endParaRPr>
          </a:p>
        </p:txBody>
      </p:sp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8650"/>
            <a:ext cx="18383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840288"/>
            <a:ext cx="183832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4953000"/>
            <a:ext cx="18383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899025"/>
            <a:ext cx="18383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678238" y="6092825"/>
            <a:ext cx="2333625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latin typeface="Arial" panose="020B0604020202020204" pitchFamily="34" charset="0"/>
              </a:rPr>
              <a:t>zajos frekvenciakódolás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latin typeface="Arial" panose="020B0604020202020204" pitchFamily="34" charset="0"/>
              </a:rPr>
              <a:t>kicsit torzul az info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solidFill>
                  <a:srgbClr val="FF0000"/>
                </a:solidFill>
                <a:latin typeface="Arial" panose="020B0604020202020204" pitchFamily="34" charset="0"/>
              </a:rPr>
              <a:t>FM rádió</a:t>
            </a:r>
            <a:endParaRPr lang="en-GB" altLang="en-US" sz="1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846888" y="6092825"/>
            <a:ext cx="1973262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latin typeface="Arial" panose="020B0604020202020204" pitchFamily="34" charset="0"/>
              </a:rPr>
              <a:t>zajos bináris jel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latin typeface="Arial" panose="020B0604020202020204" pitchFamily="34" charset="0"/>
              </a:rPr>
              <a:t>nem torzul az info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400">
                <a:solidFill>
                  <a:srgbClr val="FF0000"/>
                </a:solidFill>
                <a:latin typeface="Arial" panose="020B0604020202020204" pitchFamily="34" charset="0"/>
              </a:rPr>
              <a:t>digitális TV adás</a:t>
            </a:r>
            <a:endParaRPr lang="en-GB" altLang="en-US" sz="1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7AABED-D844-4F14-B412-7EB5D174F3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721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515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Bináris kódolás 1: BCD kódolás</a:t>
            </a:r>
            <a:endParaRPr lang="hu-HU" altLang="en-US" sz="1800">
              <a:latin typeface="Arial" panose="020B0604020202020204" pitchFamily="34" charset="0"/>
            </a:endParaRP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179388" y="2997200"/>
            <a:ext cx="78486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hu-HU" sz="1600" b="1">
                <a:solidFill>
                  <a:srgbClr val="FF0000"/>
                </a:solidFill>
                <a:latin typeface="Arial" panose="020B0604020202020204" pitchFamily="34" charset="0"/>
              </a:rPr>
              <a:t>BCD kódolás</a:t>
            </a:r>
            <a:r>
              <a:rPr lang="hu-HU" altLang="hu-HU" sz="1600" b="1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r>
              <a:rPr lang="en-GB" altLang="hu-HU" sz="16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1600" b="1">
                <a:solidFill>
                  <a:srgbClr val="FF0000"/>
                </a:solidFill>
                <a:latin typeface="Arial" panose="020B0604020202020204" pitchFamily="34" charset="0"/>
              </a:rPr>
              <a:t>(Binari Coded Decimal)</a:t>
            </a:r>
            <a:endParaRPr lang="en-GB" altLang="hu-HU" sz="16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60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solidFill>
                  <a:srgbClr val="000099"/>
                </a:solidFill>
                <a:latin typeface="Arial" panose="020B0604020202020204" pitchFamily="34" charset="0"/>
              </a:rPr>
              <a:t>tízes számrendszer számjegyeinek kódolása 4 biten: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2</a:t>
            </a:r>
            <a:r>
              <a:rPr lang="hu-HU" altLang="en-US" sz="1600" baseline="30000">
                <a:latin typeface="Arial" panose="020B0604020202020204" pitchFamily="34" charset="0"/>
              </a:rPr>
              <a:t>4</a:t>
            </a:r>
            <a:r>
              <a:rPr lang="hu-HU" altLang="en-US" sz="1600">
                <a:latin typeface="Arial" panose="020B0604020202020204" pitchFamily="34" charset="0"/>
              </a:rPr>
              <a:t> = 16 féle lehet</a:t>
            </a:r>
            <a:endParaRPr lang="en-GB" altLang="en-US" sz="16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600">
              <a:latin typeface="Arial" panose="020B0604020202020204" pitchFamily="34" charset="0"/>
            </a:endParaRPr>
          </a:p>
        </p:txBody>
      </p:sp>
      <p:sp>
        <p:nvSpPr>
          <p:cNvPr id="22532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7950" y="981075"/>
            <a:ext cx="9144000" cy="15843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információ továbbítása nagy biztonsággal: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csak kétféle (bináris) jellel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logikai nulla  		   0 V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600">
                <a:latin typeface="Arial" panose="020B0604020202020204" pitchFamily="34" charset="0"/>
              </a:rPr>
              <a:t>logikai egy		 +5 V </a:t>
            </a:r>
          </a:p>
        </p:txBody>
      </p:sp>
      <p:graphicFrame>
        <p:nvGraphicFramePr>
          <p:cNvPr id="8" name="Táblázat 7"/>
          <p:cNvGraphicFramePr>
            <a:graphicFrameLocks noGrp="1"/>
          </p:cNvGraphicFramePr>
          <p:nvPr/>
        </p:nvGraphicFramePr>
        <p:xfrm>
          <a:off x="5651500" y="3068638"/>
          <a:ext cx="3313114" cy="2781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9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9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  <a:endParaRPr lang="en-GB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0000</a:t>
                      </a:r>
                      <a:endParaRPr lang="en-GB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</a:t>
                      </a:r>
                      <a:endParaRPr lang="en-GB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0001</a:t>
                      </a:r>
                      <a:endParaRPr lang="en-GB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0010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0011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0100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0101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0110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0111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57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720725"/>
            <a:ext cx="18383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8AE33E-74D7-4570-96AA-FFD8B2B8CE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013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51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1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3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|45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68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79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5.7|26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1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|5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2|46.7|3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35.1|11.3|39|14.6"/>
</p:tagLst>
</file>

<file path=ppt/theme/theme1.xml><?xml version="1.0" encoding="utf-8"?>
<a:theme xmlns:a="http://schemas.openxmlformats.org/drawingml/2006/main" name="Ribbons">
  <a:themeElements>
    <a:clrScheme name="">
      <a:dk1>
        <a:srgbClr val="000066"/>
      </a:dk1>
      <a:lt1>
        <a:srgbClr val="FF9966"/>
      </a:lt1>
      <a:dk2>
        <a:srgbClr val="CC0099"/>
      </a:dk2>
      <a:lt2>
        <a:srgbClr val="CCECFF"/>
      </a:lt2>
      <a:accent1>
        <a:srgbClr val="FF0000"/>
      </a:accent1>
      <a:accent2>
        <a:srgbClr val="CCCCFF"/>
      </a:accent2>
      <a:accent3>
        <a:srgbClr val="FFCAB8"/>
      </a:accent3>
      <a:accent4>
        <a:srgbClr val="000056"/>
      </a:accent4>
      <a:accent5>
        <a:srgbClr val="FFAAAA"/>
      </a:accent5>
      <a:accent6>
        <a:srgbClr val="B9B9E7"/>
      </a:accent6>
      <a:hlink>
        <a:srgbClr val="333333"/>
      </a:hlink>
      <a:folHlink>
        <a:srgbClr val="777777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Designs\Ribbons.pot</Template>
  <TotalTime>12720</TotalTime>
  <Words>2445</Words>
  <Application>Microsoft Office PowerPoint</Application>
  <PresentationFormat>On-screen Show (4:3)</PresentationFormat>
  <Paragraphs>499</Paragraphs>
  <Slides>35</Slides>
  <Notes>0</Notes>
  <HiddenSlides>0</HiddenSlides>
  <MMClips>35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Algerian</vt:lpstr>
      <vt:lpstr>Arial</vt:lpstr>
      <vt:lpstr>Calibri</vt:lpstr>
      <vt:lpstr>Symbol</vt:lpstr>
      <vt:lpstr>Times New Roman</vt:lpstr>
      <vt:lpstr>Ribbons</vt:lpstr>
      <vt:lpstr>Equation</vt:lpstr>
      <vt:lpstr>Fizikai kémiai mérések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the uncertainty of  kinetic and thermodynamic data on methane flame simulation results</dc:title>
  <dc:creator>Turanyi</dc:creator>
  <cp:lastModifiedBy>Tamás Turányi</cp:lastModifiedBy>
  <cp:revision>571</cp:revision>
  <cp:lastPrinted>2013-10-21T19:59:24Z</cp:lastPrinted>
  <dcterms:created xsi:type="dcterms:W3CDTF">2001-10-26T18:36:34Z</dcterms:created>
  <dcterms:modified xsi:type="dcterms:W3CDTF">2020-11-26T21:28:06Z</dcterms:modified>
</cp:coreProperties>
</file>