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8"/>
  </p:notesMasterIdLst>
  <p:handoutMasterIdLst>
    <p:handoutMasterId r:id="rId29"/>
  </p:handoutMasterIdLst>
  <p:sldIdLst>
    <p:sldId id="440" r:id="rId2"/>
    <p:sldId id="409" r:id="rId3"/>
    <p:sldId id="410" r:id="rId4"/>
    <p:sldId id="420" r:id="rId5"/>
    <p:sldId id="411" r:id="rId6"/>
    <p:sldId id="412" r:id="rId7"/>
    <p:sldId id="413" r:id="rId8"/>
    <p:sldId id="404" r:id="rId9"/>
    <p:sldId id="405" r:id="rId10"/>
    <p:sldId id="425" r:id="rId11"/>
    <p:sldId id="424" r:id="rId12"/>
    <p:sldId id="427" r:id="rId13"/>
    <p:sldId id="444" r:id="rId14"/>
    <p:sldId id="445" r:id="rId15"/>
    <p:sldId id="421" r:id="rId16"/>
    <p:sldId id="431" r:id="rId17"/>
    <p:sldId id="448" r:id="rId18"/>
    <p:sldId id="428" r:id="rId19"/>
    <p:sldId id="429" r:id="rId20"/>
    <p:sldId id="449" r:id="rId21"/>
    <p:sldId id="450" r:id="rId22"/>
    <p:sldId id="344" r:id="rId23"/>
    <p:sldId id="346" r:id="rId24"/>
    <p:sldId id="347" r:id="rId25"/>
    <p:sldId id="355" r:id="rId26"/>
    <p:sldId id="442" r:id="rId27"/>
  </p:sldIdLst>
  <p:sldSz cx="9144000" cy="6858000" type="screen4x3"/>
  <p:notesSz cx="7315200" cy="96012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000099"/>
    <a:srgbClr val="009900"/>
    <a:srgbClr val="FFFFFF"/>
    <a:srgbClr val="FFCCFF"/>
    <a:srgbClr val="FF99CC"/>
    <a:srgbClr val="FF00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869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10" Type="http://schemas.openxmlformats.org/officeDocument/2006/relationships/image" Target="../media/image66.wmf"/><Relationship Id="rId4" Type="http://schemas.openxmlformats.org/officeDocument/2006/relationships/image" Target="../media/image60.wmf"/><Relationship Id="rId9" Type="http://schemas.openxmlformats.org/officeDocument/2006/relationships/image" Target="../media/image65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10" Type="http://schemas.openxmlformats.org/officeDocument/2006/relationships/image" Target="../media/image77.wmf"/><Relationship Id="rId4" Type="http://schemas.openxmlformats.org/officeDocument/2006/relationships/image" Target="../media/image71.wmf"/><Relationship Id="rId9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4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1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1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85A35FB1-3FE5-45B2-BC7F-719644A0C863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433379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14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4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Click to edit Master text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14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4A63E8E-0FC9-4EA9-A0AF-0FE001C6C4F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882947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6" name="Freeform 3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>
                <a:gd name="T0" fmla="*/ 0 w 5760"/>
                <a:gd name="T1" fmla="*/ 0 h 1104"/>
                <a:gd name="T2" fmla="*/ 5760 w 5760"/>
                <a:gd name="T3" fmla="*/ 0 h 1104"/>
                <a:gd name="T4" fmla="*/ 5760 w 5760"/>
                <a:gd name="T5" fmla="*/ 720 h 1104"/>
                <a:gd name="T6" fmla="*/ 3600 w 5760"/>
                <a:gd name="T7" fmla="*/ 624 h 1104"/>
                <a:gd name="T8" fmla="*/ 0 w 5760"/>
                <a:gd name="T9" fmla="*/ 1000 h 1104"/>
                <a:gd name="T10" fmla="*/ 0 w 5760"/>
                <a:gd name="T11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>
                <a:gd name="T0" fmla="*/ 0 w 5760"/>
                <a:gd name="T1" fmla="*/ 582 h 3587"/>
                <a:gd name="T2" fmla="*/ 2640 w 5760"/>
                <a:gd name="T3" fmla="*/ 267 h 3587"/>
                <a:gd name="T4" fmla="*/ 3373 w 5760"/>
                <a:gd name="T5" fmla="*/ 160 h 3587"/>
                <a:gd name="T6" fmla="*/ 5760 w 5760"/>
                <a:gd name="T7" fmla="*/ 358 h 3587"/>
                <a:gd name="T8" fmla="*/ 5760 w 5760"/>
                <a:gd name="T9" fmla="*/ 3587 h 3587"/>
                <a:gd name="T10" fmla="*/ 0 w 5760"/>
                <a:gd name="T11" fmla="*/ 3587 h 3587"/>
                <a:gd name="T12" fmla="*/ 0 w 5760"/>
                <a:gd name="T13" fmla="*/ 582 h 3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>
                <a:gd name="T0" fmla="*/ 0 w 5760"/>
                <a:gd name="T1" fmla="*/ 163 h 538"/>
                <a:gd name="T2" fmla="*/ 0 w 5760"/>
                <a:gd name="T3" fmla="*/ 403 h 538"/>
                <a:gd name="T4" fmla="*/ 1773 w 5760"/>
                <a:gd name="T5" fmla="*/ 443 h 538"/>
                <a:gd name="T6" fmla="*/ 4573 w 5760"/>
                <a:gd name="T7" fmla="*/ 176 h 538"/>
                <a:gd name="T8" fmla="*/ 5760 w 5760"/>
                <a:gd name="T9" fmla="*/ 536 h 538"/>
                <a:gd name="T10" fmla="*/ 5760 w 5760"/>
                <a:gd name="T11" fmla="*/ 163 h 538"/>
                <a:gd name="T12" fmla="*/ 4560 w 5760"/>
                <a:gd name="T13" fmla="*/ 29 h 538"/>
                <a:gd name="T14" fmla="*/ 1987 w 5760"/>
                <a:gd name="T15" fmla="*/ 336 h 538"/>
                <a:gd name="T16" fmla="*/ 0 w 5760"/>
                <a:gd name="T17" fmla="*/ 163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>
                <a:gd name="T0" fmla="*/ 0 w 5760"/>
                <a:gd name="T1" fmla="*/ 246 h 674"/>
                <a:gd name="T2" fmla="*/ 0 w 5760"/>
                <a:gd name="T3" fmla="*/ 406 h 674"/>
                <a:gd name="T4" fmla="*/ 1280 w 5760"/>
                <a:gd name="T5" fmla="*/ 645 h 674"/>
                <a:gd name="T6" fmla="*/ 1627 w 5760"/>
                <a:gd name="T7" fmla="*/ 580 h 674"/>
                <a:gd name="T8" fmla="*/ 4493 w 5760"/>
                <a:gd name="T9" fmla="*/ 113 h 674"/>
                <a:gd name="T10" fmla="*/ 5760 w 5760"/>
                <a:gd name="T11" fmla="*/ 606 h 674"/>
                <a:gd name="T12" fmla="*/ 5760 w 5760"/>
                <a:gd name="T13" fmla="*/ 233 h 674"/>
                <a:gd name="T14" fmla="*/ 4040 w 5760"/>
                <a:gd name="T15" fmla="*/ 33 h 674"/>
                <a:gd name="T16" fmla="*/ 1093 w 5760"/>
                <a:gd name="T17" fmla="*/ 433 h 674"/>
                <a:gd name="T18" fmla="*/ 0 w 5760"/>
                <a:gd name="T19" fmla="*/ 246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>
                <a:gd name="T0" fmla="*/ 0 w 4200"/>
                <a:gd name="T1" fmla="*/ 3361 h 3361"/>
                <a:gd name="T2" fmla="*/ 1054 w 4200"/>
                <a:gd name="T3" fmla="*/ 295 h 3361"/>
                <a:gd name="T4" fmla="*/ 4200 w 4200"/>
                <a:gd name="T5" fmla="*/ 1588 h 3361"/>
                <a:gd name="T6" fmla="*/ 4200 w 4200"/>
                <a:gd name="T7" fmla="*/ 2028 h 3361"/>
                <a:gd name="T8" fmla="*/ 1200 w 4200"/>
                <a:gd name="T9" fmla="*/ 442 h 3361"/>
                <a:gd name="T10" fmla="*/ 347 w 4200"/>
                <a:gd name="T11" fmla="*/ 3361 h 3361"/>
                <a:gd name="T12" fmla="*/ 0 w 4200"/>
                <a:gd name="T13" fmla="*/ 3361 h 3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>
                <a:gd name="T0" fmla="*/ 0 w 5760"/>
                <a:gd name="T1" fmla="*/ 804 h 1925"/>
                <a:gd name="T2" fmla="*/ 0 w 5760"/>
                <a:gd name="T3" fmla="*/ 991 h 1925"/>
                <a:gd name="T4" fmla="*/ 1547 w 5760"/>
                <a:gd name="T5" fmla="*/ 1818 h 1925"/>
                <a:gd name="T6" fmla="*/ 3253 w 5760"/>
                <a:gd name="T7" fmla="*/ 351 h 1925"/>
                <a:gd name="T8" fmla="*/ 5760 w 5760"/>
                <a:gd name="T9" fmla="*/ 1537 h 1925"/>
                <a:gd name="T10" fmla="*/ 5760 w 5760"/>
                <a:gd name="T11" fmla="*/ 1151 h 1925"/>
                <a:gd name="T12" fmla="*/ 3240 w 5760"/>
                <a:gd name="T13" fmla="*/ 84 h 1925"/>
                <a:gd name="T14" fmla="*/ 1573 w 5760"/>
                <a:gd name="T15" fmla="*/ 1671 h 1925"/>
                <a:gd name="T16" fmla="*/ 0 w 5760"/>
                <a:gd name="T17" fmla="*/ 804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>
                <a:gd name="T0" fmla="*/ 0 w 4196"/>
                <a:gd name="T1" fmla="*/ 415 h 2120"/>
                <a:gd name="T2" fmla="*/ 0 w 4196"/>
                <a:gd name="T3" fmla="*/ 508 h 2120"/>
                <a:gd name="T4" fmla="*/ 1933 w 4196"/>
                <a:gd name="T5" fmla="*/ 229 h 2120"/>
                <a:gd name="T6" fmla="*/ 3920 w 4196"/>
                <a:gd name="T7" fmla="*/ 1055 h 2120"/>
                <a:gd name="T8" fmla="*/ 3587 w 4196"/>
                <a:gd name="T9" fmla="*/ 2082 h 2120"/>
                <a:gd name="T10" fmla="*/ 3947 w 4196"/>
                <a:gd name="T11" fmla="*/ 829 h 2120"/>
                <a:gd name="T12" fmla="*/ 2253 w 4196"/>
                <a:gd name="T13" fmla="*/ 69 h 2120"/>
                <a:gd name="T14" fmla="*/ 0 w 4196"/>
                <a:gd name="T15" fmla="*/ 415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hu-HU">
                <a:latin typeface="Arial" charset="0"/>
              </a:endParaRPr>
            </a:p>
          </p:txBody>
        </p:sp>
      </p:grpSp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13" name="Rectangle 16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" name="Rectangle 1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" name="Rectangle 1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0"/>
              </a:spcBef>
              <a:defRPr smtClean="0"/>
            </a:lvl1pPr>
          </a:lstStyle>
          <a:p>
            <a:pPr>
              <a:defRPr/>
            </a:pPr>
            <a:fld id="{E1F2CBAE-9B09-4B1A-BBFB-A67A3DA00C3E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528266711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E22516-581C-43C4-AED0-533681F05B5B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37728051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1ADB5A-2C73-4530-8E8C-115A6F12AAA2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36309908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5BEB2A-6D18-41AD-9CD2-92B8ABD85FCB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245149884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E3732E-32E5-4EFB-B4E3-5BC67A076FA0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624298250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6C437F-AD4D-4EEB-9BD5-0670EE17A63F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142027169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13E1E1-6BE7-42F4-B696-EC057E9FCE85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466072301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8438D47-B711-4876-86D9-28B1B20971F0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998883171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4DBBB7-A061-48EE-BEA9-BAFAFF29616A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877411105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D59120-63E3-4177-A9C7-C36088281078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720777245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4A910C-5DCD-4CBC-B264-649E52537AEB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872471942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E4CF10-BCD5-462E-AA83-2AA611BDD983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855263864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2051" name="Freeform 3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>
                <a:gd name="T0" fmla="*/ 0 w 5760"/>
                <a:gd name="T1" fmla="*/ 0 h 1104"/>
                <a:gd name="T2" fmla="*/ 5760 w 5760"/>
                <a:gd name="T3" fmla="*/ 0 h 1104"/>
                <a:gd name="T4" fmla="*/ 5760 w 5760"/>
                <a:gd name="T5" fmla="*/ 720 h 1104"/>
                <a:gd name="T6" fmla="*/ 3600 w 5760"/>
                <a:gd name="T7" fmla="*/ 624 h 1104"/>
                <a:gd name="T8" fmla="*/ 0 w 5760"/>
                <a:gd name="T9" fmla="*/ 1000 h 1104"/>
                <a:gd name="T10" fmla="*/ 0 w 5760"/>
                <a:gd name="T11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>
                <a:gd name="T0" fmla="*/ 0 w 5760"/>
                <a:gd name="T1" fmla="*/ 582 h 3587"/>
                <a:gd name="T2" fmla="*/ 2640 w 5760"/>
                <a:gd name="T3" fmla="*/ 267 h 3587"/>
                <a:gd name="T4" fmla="*/ 3373 w 5760"/>
                <a:gd name="T5" fmla="*/ 160 h 3587"/>
                <a:gd name="T6" fmla="*/ 5760 w 5760"/>
                <a:gd name="T7" fmla="*/ 358 h 3587"/>
                <a:gd name="T8" fmla="*/ 5760 w 5760"/>
                <a:gd name="T9" fmla="*/ 3587 h 3587"/>
                <a:gd name="T10" fmla="*/ 0 w 5760"/>
                <a:gd name="T11" fmla="*/ 3587 h 3587"/>
                <a:gd name="T12" fmla="*/ 0 w 5760"/>
                <a:gd name="T13" fmla="*/ 582 h 3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>
                <a:gd name="T0" fmla="*/ 0 w 5760"/>
                <a:gd name="T1" fmla="*/ 163 h 538"/>
                <a:gd name="T2" fmla="*/ 0 w 5760"/>
                <a:gd name="T3" fmla="*/ 403 h 538"/>
                <a:gd name="T4" fmla="*/ 1773 w 5760"/>
                <a:gd name="T5" fmla="*/ 443 h 538"/>
                <a:gd name="T6" fmla="*/ 4573 w 5760"/>
                <a:gd name="T7" fmla="*/ 176 h 538"/>
                <a:gd name="T8" fmla="*/ 5760 w 5760"/>
                <a:gd name="T9" fmla="*/ 536 h 538"/>
                <a:gd name="T10" fmla="*/ 5760 w 5760"/>
                <a:gd name="T11" fmla="*/ 163 h 538"/>
                <a:gd name="T12" fmla="*/ 4560 w 5760"/>
                <a:gd name="T13" fmla="*/ 29 h 538"/>
                <a:gd name="T14" fmla="*/ 1987 w 5760"/>
                <a:gd name="T15" fmla="*/ 336 h 538"/>
                <a:gd name="T16" fmla="*/ 0 w 5760"/>
                <a:gd name="T17" fmla="*/ 163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>
                <a:gd name="T0" fmla="*/ 0 w 5760"/>
                <a:gd name="T1" fmla="*/ 246 h 674"/>
                <a:gd name="T2" fmla="*/ 0 w 5760"/>
                <a:gd name="T3" fmla="*/ 406 h 674"/>
                <a:gd name="T4" fmla="*/ 1280 w 5760"/>
                <a:gd name="T5" fmla="*/ 645 h 674"/>
                <a:gd name="T6" fmla="*/ 1627 w 5760"/>
                <a:gd name="T7" fmla="*/ 580 h 674"/>
                <a:gd name="T8" fmla="*/ 4493 w 5760"/>
                <a:gd name="T9" fmla="*/ 113 h 674"/>
                <a:gd name="T10" fmla="*/ 5760 w 5760"/>
                <a:gd name="T11" fmla="*/ 606 h 674"/>
                <a:gd name="T12" fmla="*/ 5760 w 5760"/>
                <a:gd name="T13" fmla="*/ 233 h 674"/>
                <a:gd name="T14" fmla="*/ 4040 w 5760"/>
                <a:gd name="T15" fmla="*/ 33 h 674"/>
                <a:gd name="T16" fmla="*/ 1093 w 5760"/>
                <a:gd name="T17" fmla="*/ 433 h 674"/>
                <a:gd name="T18" fmla="*/ 0 w 5760"/>
                <a:gd name="T19" fmla="*/ 246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>
                <a:gd name="T0" fmla="*/ 0 w 4200"/>
                <a:gd name="T1" fmla="*/ 3361 h 3361"/>
                <a:gd name="T2" fmla="*/ 1054 w 4200"/>
                <a:gd name="T3" fmla="*/ 295 h 3361"/>
                <a:gd name="T4" fmla="*/ 4200 w 4200"/>
                <a:gd name="T5" fmla="*/ 1588 h 3361"/>
                <a:gd name="T6" fmla="*/ 4200 w 4200"/>
                <a:gd name="T7" fmla="*/ 2028 h 3361"/>
                <a:gd name="T8" fmla="*/ 1200 w 4200"/>
                <a:gd name="T9" fmla="*/ 442 h 3361"/>
                <a:gd name="T10" fmla="*/ 347 w 4200"/>
                <a:gd name="T11" fmla="*/ 3361 h 3361"/>
                <a:gd name="T12" fmla="*/ 0 w 4200"/>
                <a:gd name="T13" fmla="*/ 3361 h 3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>
                <a:gd name="T0" fmla="*/ 0 w 5760"/>
                <a:gd name="T1" fmla="*/ 804 h 1925"/>
                <a:gd name="T2" fmla="*/ 0 w 5760"/>
                <a:gd name="T3" fmla="*/ 991 h 1925"/>
                <a:gd name="T4" fmla="*/ 1547 w 5760"/>
                <a:gd name="T5" fmla="*/ 1818 h 1925"/>
                <a:gd name="T6" fmla="*/ 3253 w 5760"/>
                <a:gd name="T7" fmla="*/ 351 h 1925"/>
                <a:gd name="T8" fmla="*/ 5760 w 5760"/>
                <a:gd name="T9" fmla="*/ 1537 h 1925"/>
                <a:gd name="T10" fmla="*/ 5760 w 5760"/>
                <a:gd name="T11" fmla="*/ 1151 h 1925"/>
                <a:gd name="T12" fmla="*/ 3240 w 5760"/>
                <a:gd name="T13" fmla="*/ 84 h 1925"/>
                <a:gd name="T14" fmla="*/ 1573 w 5760"/>
                <a:gd name="T15" fmla="*/ 1671 h 1925"/>
                <a:gd name="T16" fmla="*/ 0 w 5760"/>
                <a:gd name="T17" fmla="*/ 804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>
                <a:gd name="T0" fmla="*/ 0 w 4196"/>
                <a:gd name="T1" fmla="*/ 415 h 2120"/>
                <a:gd name="T2" fmla="*/ 0 w 4196"/>
                <a:gd name="T3" fmla="*/ 508 h 2120"/>
                <a:gd name="T4" fmla="*/ 1933 w 4196"/>
                <a:gd name="T5" fmla="*/ 229 h 2120"/>
                <a:gd name="T6" fmla="*/ 3920 w 4196"/>
                <a:gd name="T7" fmla="*/ 1055 h 2120"/>
                <a:gd name="T8" fmla="*/ 3587 w 4196"/>
                <a:gd name="T9" fmla="*/ 2082 h 2120"/>
                <a:gd name="T10" fmla="*/ 3947 w 4196"/>
                <a:gd name="T11" fmla="*/ 829 h 2120"/>
                <a:gd name="T12" fmla="*/ 2253 w 4196"/>
                <a:gd name="T13" fmla="*/ 69 h 2120"/>
                <a:gd name="T14" fmla="*/ 0 w 4196"/>
                <a:gd name="T15" fmla="*/ 415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hu-HU">
                <a:latin typeface="Arial" charset="0"/>
              </a:endParaRPr>
            </a:p>
          </p:txBody>
        </p:sp>
      </p:grp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F4D7BC3-B38B-4238-B4B8-320EEBF9AE72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  <p:sp>
        <p:nvSpPr>
          <p:cNvPr id="10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28.wmf"/><Relationship Id="rId2" Type="http://schemas.microsoft.com/office/2007/relationships/media" Target="../media/media10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27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32.wmf"/><Relationship Id="rId3" Type="http://schemas.openxmlformats.org/officeDocument/2006/relationships/audio" Target="../media/media11.m4a"/><Relationship Id="rId7" Type="http://schemas.openxmlformats.org/officeDocument/2006/relationships/image" Target="../media/image29.wmf"/><Relationship Id="rId12" Type="http://schemas.openxmlformats.org/officeDocument/2006/relationships/oleObject" Target="../embeddings/oleObject30.bin"/><Relationship Id="rId2" Type="http://schemas.microsoft.com/office/2007/relationships/media" Target="../media/media11.m4a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31.wmf"/><Relationship Id="rId5" Type="http://schemas.openxmlformats.org/officeDocument/2006/relationships/image" Target="../media/image33.jpeg"/><Relationship Id="rId10" Type="http://schemas.openxmlformats.org/officeDocument/2006/relationships/oleObject" Target="../embeddings/oleObject29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wmf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image" Target="../media/image2.png"/><Relationship Id="rId3" Type="http://schemas.openxmlformats.org/officeDocument/2006/relationships/audio" Target="../media/media12.m4a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37.wmf"/><Relationship Id="rId2" Type="http://schemas.microsoft.com/office/2007/relationships/media" Target="../media/media12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36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42.jpeg"/><Relationship Id="rId12" Type="http://schemas.openxmlformats.org/officeDocument/2006/relationships/image" Target="../media/image39.wmf"/><Relationship Id="rId2" Type="http://schemas.microsoft.com/office/2007/relationships/media" Target="../media/media13.m4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1.jpeg"/><Relationship Id="rId11" Type="http://schemas.openxmlformats.org/officeDocument/2006/relationships/oleObject" Target="../embeddings/oleObject36.bin"/><Relationship Id="rId5" Type="http://schemas.openxmlformats.org/officeDocument/2006/relationships/image" Target="../media/image40.jpeg"/><Relationship Id="rId10" Type="http://schemas.openxmlformats.org/officeDocument/2006/relationships/image" Target="../media/image38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audio" Target="../media/media15.m4a"/><Relationship Id="rId7" Type="http://schemas.openxmlformats.org/officeDocument/2006/relationships/oleObject" Target="../embeddings/oleObject38.bin"/><Relationship Id="rId2" Type="http://schemas.microsoft.com/office/2007/relationships/media" Target="../media/media15.m4a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37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7.m4a"/><Relationship Id="rId7" Type="http://schemas.openxmlformats.org/officeDocument/2006/relationships/image" Target="../media/image49.png"/><Relationship Id="rId2" Type="http://schemas.microsoft.com/office/2007/relationships/media" Target="../media/media17.m4a"/><Relationship Id="rId1" Type="http://schemas.openxmlformats.org/officeDocument/2006/relationships/tags" Target="../tags/tag3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audio" Target="../media/media18.m4a"/><Relationship Id="rId7" Type="http://schemas.openxmlformats.org/officeDocument/2006/relationships/image" Target="../media/image50.wmf"/><Relationship Id="rId2" Type="http://schemas.microsoft.com/office/2007/relationships/media" Target="../media/media18.m4a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52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microsoft.com/office/2007/relationships/media" Target="../media/media2.m4a"/><Relationship Id="rId7" Type="http://schemas.openxmlformats.org/officeDocument/2006/relationships/image" Target="../media/image3.w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2.m4a"/><Relationship Id="rId9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audio" Target="../media/media21.m4a"/><Relationship Id="rId7" Type="http://schemas.openxmlformats.org/officeDocument/2006/relationships/oleObject" Target="../embeddings/oleObject42.bin"/><Relationship Id="rId2" Type="http://schemas.microsoft.com/office/2007/relationships/media" Target="../media/media21.m4a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3.wmf"/><Relationship Id="rId11" Type="http://schemas.openxmlformats.org/officeDocument/2006/relationships/image" Target="../media/image2.png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5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image" Target="../media/image60.wmf"/><Relationship Id="rId18" Type="http://schemas.openxmlformats.org/officeDocument/2006/relationships/oleObject" Target="../embeddings/oleObject49.bin"/><Relationship Id="rId26" Type="http://schemas.openxmlformats.org/officeDocument/2006/relationships/image" Target="../media/image67.jpeg"/><Relationship Id="rId3" Type="http://schemas.microsoft.com/office/2007/relationships/media" Target="../media/media23.m4a"/><Relationship Id="rId21" Type="http://schemas.openxmlformats.org/officeDocument/2006/relationships/image" Target="../media/image64.wmf"/><Relationship Id="rId7" Type="http://schemas.openxmlformats.org/officeDocument/2006/relationships/image" Target="../media/image57.wmf"/><Relationship Id="rId12" Type="http://schemas.openxmlformats.org/officeDocument/2006/relationships/oleObject" Target="../embeddings/oleObject46.bin"/><Relationship Id="rId17" Type="http://schemas.openxmlformats.org/officeDocument/2006/relationships/image" Target="../media/image62.wmf"/><Relationship Id="rId25" Type="http://schemas.openxmlformats.org/officeDocument/2006/relationships/image" Target="../media/image66.wmf"/><Relationship Id="rId2" Type="http://schemas.openxmlformats.org/officeDocument/2006/relationships/tags" Target="../tags/tag6.xml"/><Relationship Id="rId16" Type="http://schemas.openxmlformats.org/officeDocument/2006/relationships/oleObject" Target="../embeddings/oleObject48.bin"/><Relationship Id="rId20" Type="http://schemas.openxmlformats.org/officeDocument/2006/relationships/oleObject" Target="../embeddings/oleObject50.bin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59.wmf"/><Relationship Id="rId24" Type="http://schemas.openxmlformats.org/officeDocument/2006/relationships/oleObject" Target="../embeddings/oleObject52.bin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1.wmf"/><Relationship Id="rId23" Type="http://schemas.openxmlformats.org/officeDocument/2006/relationships/image" Target="../media/image65.wmf"/><Relationship Id="rId10" Type="http://schemas.openxmlformats.org/officeDocument/2006/relationships/oleObject" Target="../embeddings/oleObject45.bin"/><Relationship Id="rId19" Type="http://schemas.openxmlformats.org/officeDocument/2006/relationships/image" Target="../media/image63.wmf"/><Relationship Id="rId4" Type="http://schemas.openxmlformats.org/officeDocument/2006/relationships/audio" Target="../media/media23.m4a"/><Relationship Id="rId9" Type="http://schemas.openxmlformats.org/officeDocument/2006/relationships/image" Target="../media/image58.wmf"/><Relationship Id="rId14" Type="http://schemas.openxmlformats.org/officeDocument/2006/relationships/oleObject" Target="../embeddings/oleObject47.bin"/><Relationship Id="rId22" Type="http://schemas.openxmlformats.org/officeDocument/2006/relationships/oleObject" Target="../embeddings/oleObject51.bin"/><Relationship Id="rId27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13" Type="http://schemas.openxmlformats.org/officeDocument/2006/relationships/image" Target="../media/image71.wmf"/><Relationship Id="rId18" Type="http://schemas.openxmlformats.org/officeDocument/2006/relationships/oleObject" Target="../embeddings/oleObject59.bin"/><Relationship Id="rId26" Type="http://schemas.openxmlformats.org/officeDocument/2006/relationships/oleObject" Target="../embeddings/oleObject62.bin"/><Relationship Id="rId3" Type="http://schemas.microsoft.com/office/2007/relationships/media" Target="../media/media24.m4a"/><Relationship Id="rId21" Type="http://schemas.openxmlformats.org/officeDocument/2006/relationships/image" Target="../media/image75.wmf"/><Relationship Id="rId7" Type="http://schemas.openxmlformats.org/officeDocument/2006/relationships/image" Target="../media/image68.wmf"/><Relationship Id="rId12" Type="http://schemas.openxmlformats.org/officeDocument/2006/relationships/oleObject" Target="../embeddings/oleObject56.bin"/><Relationship Id="rId17" Type="http://schemas.openxmlformats.org/officeDocument/2006/relationships/image" Target="../media/image73.wmf"/><Relationship Id="rId25" Type="http://schemas.openxmlformats.org/officeDocument/2006/relationships/image" Target="../media/image79.jpeg"/><Relationship Id="rId2" Type="http://schemas.openxmlformats.org/officeDocument/2006/relationships/tags" Target="../tags/tag7.xml"/><Relationship Id="rId16" Type="http://schemas.openxmlformats.org/officeDocument/2006/relationships/oleObject" Target="../embeddings/oleObject58.bin"/><Relationship Id="rId20" Type="http://schemas.openxmlformats.org/officeDocument/2006/relationships/oleObject" Target="../embeddings/oleObject60.bin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70.wmf"/><Relationship Id="rId24" Type="http://schemas.openxmlformats.org/officeDocument/2006/relationships/image" Target="../media/image78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2.wmf"/><Relationship Id="rId23" Type="http://schemas.openxmlformats.org/officeDocument/2006/relationships/image" Target="../media/image76.wmf"/><Relationship Id="rId28" Type="http://schemas.openxmlformats.org/officeDocument/2006/relationships/image" Target="../media/image2.png"/><Relationship Id="rId10" Type="http://schemas.openxmlformats.org/officeDocument/2006/relationships/oleObject" Target="../embeddings/oleObject55.bin"/><Relationship Id="rId19" Type="http://schemas.openxmlformats.org/officeDocument/2006/relationships/image" Target="../media/image74.wmf"/><Relationship Id="rId4" Type="http://schemas.openxmlformats.org/officeDocument/2006/relationships/audio" Target="../media/media24.m4a"/><Relationship Id="rId9" Type="http://schemas.openxmlformats.org/officeDocument/2006/relationships/image" Target="../media/image69.wmf"/><Relationship Id="rId14" Type="http://schemas.openxmlformats.org/officeDocument/2006/relationships/oleObject" Target="../embeddings/oleObject57.bin"/><Relationship Id="rId22" Type="http://schemas.openxmlformats.org/officeDocument/2006/relationships/oleObject" Target="../embeddings/oleObject61.bin"/><Relationship Id="rId27" Type="http://schemas.openxmlformats.org/officeDocument/2006/relationships/image" Target="../media/image7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2.png"/><Relationship Id="rId2" Type="http://schemas.microsoft.com/office/2007/relationships/media" Target="../media/media25.m4a"/><Relationship Id="rId1" Type="http://schemas.openxmlformats.org/officeDocument/2006/relationships/tags" Target="../tags/tag8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8.wmf"/><Relationship Id="rId3" Type="http://schemas.microsoft.com/office/2007/relationships/media" Target="../media/media3.m4a"/><Relationship Id="rId7" Type="http://schemas.openxmlformats.org/officeDocument/2006/relationships/image" Target="../media/image5.wmf"/><Relationship Id="rId12" Type="http://schemas.openxmlformats.org/officeDocument/2006/relationships/oleObject" Target="../embeddings/oleObject6.bin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7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5.bin"/><Relationship Id="rId4" Type="http://schemas.openxmlformats.org/officeDocument/2006/relationships/audio" Target="../media/media3.m4a"/><Relationship Id="rId9" Type="http://schemas.openxmlformats.org/officeDocument/2006/relationships/image" Target="../media/image6.wmf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4.m4a"/><Relationship Id="rId7" Type="http://schemas.openxmlformats.org/officeDocument/2006/relationships/oleObject" Target="../embeddings/oleObject8.bin"/><Relationship Id="rId2" Type="http://schemas.microsoft.com/office/2007/relationships/media" Target="../media/media4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3.wmf"/><Relationship Id="rId2" Type="http://schemas.microsoft.com/office/2007/relationships/media" Target="../media/media5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audio" Target="../media/media6.m4a"/><Relationship Id="rId7" Type="http://schemas.openxmlformats.org/officeDocument/2006/relationships/oleObject" Target="../embeddings/oleObject14.bin"/><Relationship Id="rId2" Type="http://schemas.microsoft.com/office/2007/relationships/media" Target="../media/media6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19.bin"/><Relationship Id="rId3" Type="http://schemas.openxmlformats.org/officeDocument/2006/relationships/audio" Target="../media/media7.m4a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19.wmf"/><Relationship Id="rId17" Type="http://schemas.openxmlformats.org/officeDocument/2006/relationships/image" Target="../media/image2.png"/><Relationship Id="rId2" Type="http://schemas.microsoft.com/office/2007/relationships/media" Target="../media/media7.m4a"/><Relationship Id="rId16" Type="http://schemas.openxmlformats.org/officeDocument/2006/relationships/image" Target="../media/image21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5" Type="http://schemas.openxmlformats.org/officeDocument/2006/relationships/oleObject" Target="../embeddings/oleObject20.bin"/><Relationship Id="rId10" Type="http://schemas.openxmlformats.org/officeDocument/2006/relationships/image" Target="../media/image18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2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audio" Target="../media/media9.m4a"/><Relationship Id="rId7" Type="http://schemas.openxmlformats.org/officeDocument/2006/relationships/image" Target="../media/image22.wmf"/><Relationship Id="rId2" Type="http://schemas.microsoft.com/office/2007/relationships/media" Target="../media/media9.m4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4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69925"/>
            <a:ext cx="9144000" cy="2327275"/>
          </a:xfrm>
        </p:spPr>
        <p:txBody>
          <a:bodyPr/>
          <a:lstStyle/>
          <a:p>
            <a:pPr eaLnBrk="1" hangingPunct="1"/>
            <a:r>
              <a:rPr lang="hu-HU" altLang="en-US" sz="3200" b="1" smtClean="0">
                <a:solidFill>
                  <a:srgbClr val="C00000"/>
                </a:solidFill>
                <a:latin typeface="Arial" panose="020B0604020202020204" pitchFamily="34" charset="0"/>
              </a:rPr>
              <a:t>Reakciókinetika</a:t>
            </a:r>
            <a:endParaRPr lang="en-GB" altLang="en-US" sz="2000" b="1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6388" name="Picture 7" descr="ci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3860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5805488"/>
            <a:ext cx="6400800" cy="863600"/>
          </a:xfrm>
        </p:spPr>
        <p:txBody>
          <a:bodyPr/>
          <a:lstStyle/>
          <a:p>
            <a:pPr eaLnBrk="1" hangingPunct="1"/>
            <a:r>
              <a:rPr lang="hu-HU" altLang="en-US" sz="2000" b="1" smtClean="0">
                <a:solidFill>
                  <a:srgbClr val="0000CC"/>
                </a:solidFill>
                <a:latin typeface="Arial" panose="020B0604020202020204" pitchFamily="34" charset="0"/>
              </a:rPr>
              <a:t>Turányi Tamás </a:t>
            </a:r>
          </a:p>
          <a:p>
            <a:pPr eaLnBrk="1" hangingPunct="1"/>
            <a:r>
              <a:rPr lang="hu-HU" altLang="en-US" sz="2000" b="1" smtClean="0">
                <a:solidFill>
                  <a:srgbClr val="0000CC"/>
                </a:solidFill>
                <a:latin typeface="Arial" panose="020B0604020202020204" pitchFamily="34" charset="0"/>
              </a:rPr>
              <a:t>ELTE Kémiai Intézet</a:t>
            </a:r>
            <a:endParaRPr lang="en-GB" altLang="en-US" sz="2000" b="1" smtClean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423988" y="3197225"/>
            <a:ext cx="63881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800" b="1" dirty="0">
                <a:solidFill>
                  <a:srgbClr val="0000CC"/>
                </a:solidFill>
              </a:rPr>
              <a:t>Fizikai kémia előadások </a:t>
            </a:r>
            <a:r>
              <a:rPr lang="hu-HU" altLang="en-US" sz="2800" b="1">
                <a:solidFill>
                  <a:srgbClr val="0000CC"/>
                </a:solidFill>
              </a:rPr>
              <a:t>biológusoknak  </a:t>
            </a:r>
            <a:r>
              <a:rPr lang="hu-HU" altLang="en-US" sz="2800" b="1" smtClean="0">
                <a:solidFill>
                  <a:srgbClr val="0000CC"/>
                </a:solidFill>
              </a:rPr>
              <a:t>8.</a:t>
            </a:r>
            <a:endParaRPr lang="hu-HU" altLang="en-US" sz="2800" b="1" dirty="0">
              <a:solidFill>
                <a:srgbClr val="0000CC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278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8458200" cy="515938"/>
          </a:xfrm>
        </p:spPr>
        <p:txBody>
          <a:bodyPr/>
          <a:lstStyle/>
          <a:p>
            <a:pPr eaLnBrk="1" hangingPunct="1"/>
            <a:r>
              <a:rPr lang="hu-HU" altLang="en-US" sz="2400" b="1" smtClean="0">
                <a:latin typeface="Arial" panose="020B0604020202020204" pitchFamily="34" charset="0"/>
              </a:rPr>
              <a:t>Elsőrendű bomlásban résztvevő anyag felezési ideje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8" y="1773238"/>
            <a:ext cx="8709025" cy="14414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  <a:t>Elsőrendű reakció reaktánsának </a:t>
            </a:r>
            <a:r>
              <a:rPr lang="hu-HU" altLang="en-US" sz="1800" i="1" smtClean="0"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hu-HU" altLang="en-US" sz="1800" baseline="-25000" smtClean="0">
                <a:latin typeface="Arial" panose="020B0604020202020204" pitchFamily="34" charset="0"/>
                <a:sym typeface="Symbol" panose="05050102010706020507" pitchFamily="18" charset="2"/>
              </a:rPr>
              <a:t>1/2 </a:t>
            </a:r>
            <a:r>
              <a:rPr lang="hu-HU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  <a:t>felezési idejét megkapjuk, </a:t>
            </a:r>
            <a:br>
              <a:rPr lang="hu-HU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hu-HU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  <a:t>ha a linearizált egyenletbe a koncentráció helyére [A]</a:t>
            </a:r>
            <a:r>
              <a:rPr lang="hu-HU" altLang="en-US" sz="1800" baseline="-25000" smtClean="0">
                <a:latin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hu-HU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  <a:t>/2-t, </a:t>
            </a:r>
          </a:p>
          <a:p>
            <a:pPr eaLnBrk="1" hangingPunct="1">
              <a:buFontTx/>
              <a:buNone/>
            </a:pPr>
            <a:r>
              <a:rPr lang="hu-HU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  <a:t>	az idő helyére  </a:t>
            </a:r>
            <a:r>
              <a:rPr lang="hu-HU" altLang="en-US" sz="1800" i="1" smtClean="0"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hu-HU" altLang="en-US" sz="1800" baseline="-25000" smtClean="0">
                <a:latin typeface="Arial" panose="020B0604020202020204" pitchFamily="34" charset="0"/>
                <a:sym typeface="Symbol" panose="05050102010706020507" pitchFamily="18" charset="2"/>
              </a:rPr>
              <a:t>1/2</a:t>
            </a:r>
            <a:r>
              <a:rPr lang="hu-HU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  <a:t>-et helyettesítünk:</a:t>
            </a:r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0" y="2420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sp>
        <p:nvSpPr>
          <p:cNvPr id="25605" name="Rectangle 9"/>
          <p:cNvSpPr>
            <a:spLocks noChangeArrowheads="1"/>
          </p:cNvSpPr>
          <p:nvPr/>
        </p:nvSpPr>
        <p:spPr bwMode="auto">
          <a:xfrm>
            <a:off x="250825" y="692150"/>
            <a:ext cx="8569325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Semmilyen más reakció nem zajlik le, mint egyetlen elsőrendű reakció:     A  P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Milyen ütemben csökken A koncentrációja?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Mennyi idő múlva lesz fele a koncentráció?</a:t>
            </a:r>
          </a:p>
        </p:txBody>
      </p:sp>
      <p:graphicFrame>
        <p:nvGraphicFramePr>
          <p:cNvPr id="25606" name="Object 10"/>
          <p:cNvGraphicFramePr>
            <a:graphicFrameLocks noChangeAspect="1"/>
          </p:cNvGraphicFramePr>
          <p:nvPr/>
        </p:nvGraphicFramePr>
        <p:xfrm>
          <a:off x="1476375" y="2852738"/>
          <a:ext cx="150177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6" name="Equation" r:id="rId5" imgW="837836" imgH="431613" progId="Equation.3">
                  <p:embed/>
                </p:oleObj>
              </mc:Choice>
              <mc:Fallback>
                <p:oleObj name="Equation" r:id="rId5" imgW="837836" imgH="431613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852738"/>
                        <a:ext cx="1501775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7" name="Rectangle 12"/>
          <p:cNvSpPr>
            <a:spLocks noChangeArrowheads="1"/>
          </p:cNvSpPr>
          <p:nvPr/>
        </p:nvSpPr>
        <p:spPr bwMode="auto">
          <a:xfrm>
            <a:off x="0" y="2881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25608" name="Object 11"/>
          <p:cNvGraphicFramePr>
            <a:graphicFrameLocks noChangeAspect="1"/>
          </p:cNvGraphicFramePr>
          <p:nvPr/>
        </p:nvGraphicFramePr>
        <p:xfrm>
          <a:off x="1504950" y="3860800"/>
          <a:ext cx="1771650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7" name="Equation" r:id="rId7" imgW="990170" imgH="609336" progId="Equation.3">
                  <p:embed/>
                </p:oleObj>
              </mc:Choice>
              <mc:Fallback>
                <p:oleObj name="Equation" r:id="rId7" imgW="990170" imgH="609336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4950" y="3860800"/>
                        <a:ext cx="1771650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9" name="Rectangle 14"/>
          <p:cNvSpPr>
            <a:spLocks noChangeArrowheads="1"/>
          </p:cNvSpPr>
          <p:nvPr/>
        </p:nvSpPr>
        <p:spPr bwMode="auto">
          <a:xfrm>
            <a:off x="0" y="3209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25610" name="Object 13"/>
          <p:cNvGraphicFramePr>
            <a:graphicFrameLocks noChangeAspect="1"/>
          </p:cNvGraphicFramePr>
          <p:nvPr/>
        </p:nvGraphicFramePr>
        <p:xfrm>
          <a:off x="1476375" y="5300663"/>
          <a:ext cx="159385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8" name="Equation" r:id="rId9" imgW="888614" imgH="241195" progId="Equation.3">
                  <p:embed/>
                </p:oleObj>
              </mc:Choice>
              <mc:Fallback>
                <p:oleObj name="Equation" r:id="rId9" imgW="888614" imgH="241195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5300663"/>
                        <a:ext cx="159385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1" name="Rectangle 16"/>
          <p:cNvSpPr>
            <a:spLocks noChangeArrowheads="1"/>
          </p:cNvSpPr>
          <p:nvPr/>
        </p:nvSpPr>
        <p:spPr bwMode="auto">
          <a:xfrm>
            <a:off x="0" y="3014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25612" name="Object 15"/>
          <p:cNvGraphicFramePr>
            <a:graphicFrameLocks noChangeAspect="1"/>
          </p:cNvGraphicFramePr>
          <p:nvPr/>
        </p:nvGraphicFramePr>
        <p:xfrm>
          <a:off x="1619250" y="5876925"/>
          <a:ext cx="131445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9" name="Equation" r:id="rId11" imgW="596900" imgH="368300" progId="Equation.3">
                  <p:embed/>
                </p:oleObj>
              </mc:Choice>
              <mc:Fallback>
                <p:oleObj name="Equation" r:id="rId11" imgW="596900" imgH="3683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5876925"/>
                        <a:ext cx="1314450" cy="8286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3" name="Rectangle 17"/>
          <p:cNvSpPr>
            <a:spLocks noChangeArrowheads="1"/>
          </p:cNvSpPr>
          <p:nvPr/>
        </p:nvSpPr>
        <p:spPr bwMode="auto">
          <a:xfrm>
            <a:off x="3563938" y="5803900"/>
            <a:ext cx="5040312" cy="11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Elsőrendű reakció reaktánsának felezési ideje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független a kezdeti koncentrációtól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nem változik időben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1388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196975"/>
            <a:ext cx="4319588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515938"/>
          </a:xfrm>
        </p:spPr>
        <p:txBody>
          <a:bodyPr/>
          <a:lstStyle/>
          <a:p>
            <a:pPr eaLnBrk="1" hangingPunct="1"/>
            <a:r>
              <a:rPr lang="hu-HU" altLang="en-US" sz="2400" b="1" smtClean="0">
                <a:latin typeface="Arial" panose="020B0604020202020204" pitchFamily="34" charset="0"/>
              </a:rPr>
              <a:t>Másodrendű bomlás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63875" y="4941888"/>
            <a:ext cx="2155825" cy="431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  <a:t> linearizált alak</a:t>
            </a:r>
            <a:endParaRPr lang="hu-HU" altLang="en-US" sz="1800" smtClean="0">
              <a:sym typeface="Symbol" panose="05050102010706020507" pitchFamily="18" charset="2"/>
            </a:endParaRP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0" y="2667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2400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971550" y="6165850"/>
            <a:ext cx="7850188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Linearizált ábrázolás:   1/[A] az idő (</a:t>
            </a:r>
            <a:r>
              <a:rPr lang="hu-HU" altLang="en-US" sz="1800" i="1"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) függvényében</a:t>
            </a:r>
          </a:p>
          <a:p>
            <a:pPr eaLnBrk="1" hangingPunct="1">
              <a:buFontTx/>
              <a:buNone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                                     </a:t>
            </a:r>
            <a:r>
              <a:rPr lang="hu-HU" altLang="en-US" sz="1800" i="1">
                <a:latin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 meredekségű,  1/[A]</a:t>
            </a:r>
            <a:r>
              <a:rPr lang="hu-HU" altLang="en-US" sz="1800" baseline="-25000">
                <a:latin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 tengelymetszetű egyenes </a:t>
            </a:r>
          </a:p>
        </p:txBody>
      </p:sp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4643438" y="836613"/>
            <a:ext cx="316865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Koncentráció változása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másodrendű bomlás során. </a:t>
            </a:r>
          </a:p>
        </p:txBody>
      </p:sp>
      <p:graphicFrame>
        <p:nvGraphicFramePr>
          <p:cNvPr id="26633" name="Object 10"/>
          <p:cNvGraphicFramePr>
            <a:graphicFrameLocks noChangeAspect="1"/>
          </p:cNvGraphicFramePr>
          <p:nvPr/>
        </p:nvGraphicFramePr>
        <p:xfrm>
          <a:off x="792163" y="836613"/>
          <a:ext cx="27717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3" name="Equation" r:id="rId6" imgW="1663700" imgH="228600" progId="Equation.3">
                  <p:embed/>
                </p:oleObj>
              </mc:Choice>
              <mc:Fallback>
                <p:oleObj name="Equation" r:id="rId6" imgW="1663700" imgH="2286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3" y="836613"/>
                        <a:ext cx="277177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4" name="Rectangle 13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26635" name="Object 12"/>
          <p:cNvGraphicFramePr>
            <a:graphicFrameLocks noChangeAspect="1"/>
          </p:cNvGraphicFramePr>
          <p:nvPr/>
        </p:nvGraphicFramePr>
        <p:xfrm>
          <a:off x="733425" y="1557338"/>
          <a:ext cx="26860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4" name="Equation" r:id="rId8" imgW="1612900" imgH="393700" progId="Equation.3">
                  <p:embed/>
                </p:oleObj>
              </mc:Choice>
              <mc:Fallback>
                <p:oleObj name="Equation" r:id="rId8" imgW="1612900" imgH="3937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25" y="1557338"/>
                        <a:ext cx="268605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6" name="Rectangle 15"/>
          <p:cNvSpPr>
            <a:spLocks noChangeArrowheads="1"/>
          </p:cNvSpPr>
          <p:nvPr/>
        </p:nvSpPr>
        <p:spPr bwMode="auto">
          <a:xfrm>
            <a:off x="0" y="3052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26637" name="Object 14"/>
          <p:cNvGraphicFramePr>
            <a:graphicFrameLocks noChangeAspect="1"/>
          </p:cNvGraphicFramePr>
          <p:nvPr/>
        </p:nvGraphicFramePr>
        <p:xfrm>
          <a:off x="757238" y="2060575"/>
          <a:ext cx="143827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5" name="Equation" r:id="rId10" imgW="863225" imgH="457002" progId="Equation.3">
                  <p:embed/>
                </p:oleObj>
              </mc:Choice>
              <mc:Fallback>
                <p:oleObj name="Equation" r:id="rId10" imgW="863225" imgH="457002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8" y="2060575"/>
                        <a:ext cx="1438275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8" name="Rectangle 17"/>
          <p:cNvSpPr>
            <a:spLocks noChangeArrowheads="1"/>
          </p:cNvSpPr>
          <p:nvPr/>
        </p:nvSpPr>
        <p:spPr bwMode="auto">
          <a:xfrm>
            <a:off x="0" y="2038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26639" name="Object 16"/>
          <p:cNvGraphicFramePr>
            <a:graphicFrameLocks noChangeAspect="1"/>
          </p:cNvGraphicFramePr>
          <p:nvPr/>
        </p:nvGraphicFramePr>
        <p:xfrm>
          <a:off x="611188" y="3068638"/>
          <a:ext cx="2314575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6" name="Equation" r:id="rId12" imgW="1308100" imgH="1574800" progId="Equation.3">
                  <p:embed/>
                </p:oleObj>
              </mc:Choice>
              <mc:Fallback>
                <p:oleObj name="Equation" r:id="rId12" imgW="1308100" imgH="15748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068638"/>
                        <a:ext cx="2314575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40" name="Rectangle 18"/>
          <p:cNvSpPr>
            <a:spLocks noChangeArrowheads="1"/>
          </p:cNvSpPr>
          <p:nvPr/>
        </p:nvSpPr>
        <p:spPr bwMode="auto">
          <a:xfrm>
            <a:off x="4606925" y="4005263"/>
            <a:ext cx="428625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Koncentráció – idő görbe:  </a:t>
            </a:r>
          </a:p>
          <a:p>
            <a:pPr eaLnBrk="1" hangingPunct="1">
              <a:buFontTx/>
              <a:buNone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lecsengés, hasonlít az exponenciálishoz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0360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8458200" cy="515938"/>
          </a:xfrm>
        </p:spPr>
        <p:txBody>
          <a:bodyPr/>
          <a:lstStyle/>
          <a:p>
            <a:pPr eaLnBrk="1" hangingPunct="1"/>
            <a:r>
              <a:rPr lang="hu-HU" altLang="en-US" sz="2400" b="1" smtClean="0">
                <a:latin typeface="Arial" panose="020B0604020202020204" pitchFamily="34" charset="0"/>
              </a:rPr>
              <a:t>Másodrendű bomlásban résztvevő anyag felezési ideje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8" y="1773238"/>
            <a:ext cx="8709025" cy="14414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  <a:t>	Másodrendű reakció reaktánsának </a:t>
            </a:r>
            <a:r>
              <a:rPr lang="hu-HU" altLang="en-US" sz="1800" i="1" smtClean="0"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hu-HU" altLang="en-US" sz="1800" baseline="-25000" smtClean="0">
                <a:latin typeface="Arial" panose="020B0604020202020204" pitchFamily="34" charset="0"/>
                <a:sym typeface="Symbol" panose="05050102010706020507" pitchFamily="18" charset="2"/>
              </a:rPr>
              <a:t>1/2 </a:t>
            </a:r>
            <a:r>
              <a:rPr lang="hu-HU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  <a:t>felezési idejét megkapjuk, </a:t>
            </a:r>
            <a:br>
              <a:rPr lang="hu-HU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hu-HU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  <a:t>ha a linearizált egyenletbe a koncentráció helyére [A]</a:t>
            </a:r>
            <a:r>
              <a:rPr lang="hu-HU" altLang="en-US" sz="1800" baseline="-25000" smtClean="0">
                <a:latin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hu-HU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  <a:t>/2-t, </a:t>
            </a:r>
          </a:p>
          <a:p>
            <a:pPr eaLnBrk="1" hangingPunct="1">
              <a:buFontTx/>
              <a:buNone/>
            </a:pPr>
            <a:r>
              <a:rPr lang="hu-HU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  <a:t>	az idő helyére  </a:t>
            </a:r>
            <a:r>
              <a:rPr lang="hu-HU" altLang="en-US" sz="1800" i="1" smtClean="0"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hu-HU" altLang="en-US" sz="1800" baseline="-25000" smtClean="0">
                <a:latin typeface="Arial" panose="020B0604020202020204" pitchFamily="34" charset="0"/>
                <a:sym typeface="Symbol" panose="05050102010706020507" pitchFamily="18" charset="2"/>
              </a:rPr>
              <a:t>1/2</a:t>
            </a:r>
            <a:r>
              <a:rPr lang="hu-HU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  <a:t>-et helyettesítünk: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2420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50825" y="692150"/>
            <a:ext cx="8569325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Semmilyen más reakció nem zajlik le, mint egyetlen másodrendű reakció: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Milyen ütemben csökken A koncentrációja?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Mennyi idő múlva lesz fele a koncentráció?</a:t>
            </a:r>
          </a:p>
        </p:txBody>
      </p:sp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0" y="2881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sp>
        <p:nvSpPr>
          <p:cNvPr id="27655" name="Rectangle 9"/>
          <p:cNvSpPr>
            <a:spLocks noChangeArrowheads="1"/>
          </p:cNvSpPr>
          <p:nvPr/>
        </p:nvSpPr>
        <p:spPr bwMode="auto">
          <a:xfrm>
            <a:off x="0" y="3209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sp>
        <p:nvSpPr>
          <p:cNvPr id="27656" name="Rectangle 11"/>
          <p:cNvSpPr>
            <a:spLocks noChangeArrowheads="1"/>
          </p:cNvSpPr>
          <p:nvPr/>
        </p:nvSpPr>
        <p:spPr bwMode="auto">
          <a:xfrm>
            <a:off x="0" y="3014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sp>
        <p:nvSpPr>
          <p:cNvPr id="27657" name="Rectangle 13"/>
          <p:cNvSpPr>
            <a:spLocks noChangeArrowheads="1"/>
          </p:cNvSpPr>
          <p:nvPr/>
        </p:nvSpPr>
        <p:spPr bwMode="auto">
          <a:xfrm>
            <a:off x="3563938" y="5803900"/>
            <a:ext cx="5580062" cy="11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Másodrendű reakció reaktánsának felezési ideje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függ a kezdeti koncentrációtól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változik időben</a:t>
            </a:r>
          </a:p>
        </p:txBody>
      </p:sp>
      <p:graphicFrame>
        <p:nvGraphicFramePr>
          <p:cNvPr id="27658" name="Object 14"/>
          <p:cNvGraphicFramePr>
            <a:graphicFrameLocks noChangeAspect="1"/>
          </p:cNvGraphicFramePr>
          <p:nvPr/>
        </p:nvGraphicFramePr>
        <p:xfrm>
          <a:off x="1228725" y="5734050"/>
          <a:ext cx="1614488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4" name="Equation" r:id="rId5" imgW="748975" imgH="431613" progId="Equation.3">
                  <p:embed/>
                </p:oleObj>
              </mc:Choice>
              <mc:Fallback>
                <p:oleObj name="Equation" r:id="rId5" imgW="748975" imgH="431613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725" y="5734050"/>
                        <a:ext cx="1614488" cy="9620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9" name="Object 16"/>
          <p:cNvGraphicFramePr>
            <a:graphicFrameLocks noChangeAspect="1"/>
          </p:cNvGraphicFramePr>
          <p:nvPr/>
        </p:nvGraphicFramePr>
        <p:xfrm>
          <a:off x="1184275" y="4868863"/>
          <a:ext cx="2092325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5" name="Equation" r:id="rId7" imgW="1180588" imgH="431613" progId="Equation.3">
                  <p:embed/>
                </p:oleObj>
              </mc:Choice>
              <mc:Fallback>
                <p:oleObj name="Equation" r:id="rId7" imgW="1180588" imgH="431613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4275" y="4868863"/>
                        <a:ext cx="2092325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60" name="Object 17"/>
          <p:cNvGraphicFramePr>
            <a:graphicFrameLocks noChangeAspect="1"/>
          </p:cNvGraphicFramePr>
          <p:nvPr/>
        </p:nvGraphicFramePr>
        <p:xfrm>
          <a:off x="1187450" y="3644900"/>
          <a:ext cx="2135188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6" name="Equation" r:id="rId9" imgW="1205977" imgH="583947" progId="Equation.3">
                  <p:embed/>
                </p:oleObj>
              </mc:Choice>
              <mc:Fallback>
                <p:oleObj name="Equation" r:id="rId9" imgW="1205977" imgH="583947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3644900"/>
                        <a:ext cx="2135188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61" name="Object 18"/>
          <p:cNvGraphicFramePr>
            <a:graphicFrameLocks noChangeAspect="1"/>
          </p:cNvGraphicFramePr>
          <p:nvPr/>
        </p:nvGraphicFramePr>
        <p:xfrm>
          <a:off x="1304925" y="2708275"/>
          <a:ext cx="175418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7" name="Equation" r:id="rId11" imgW="990170" imgH="431613" progId="Equation.3">
                  <p:embed/>
                </p:oleObj>
              </mc:Choice>
              <mc:Fallback>
                <p:oleObj name="Equation" r:id="rId11" imgW="990170" imgH="431613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708275"/>
                        <a:ext cx="1754188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1173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271588"/>
            <a:ext cx="360045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Kép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3598863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Kép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960813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Kép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960813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8458200" cy="515938"/>
          </a:xfrm>
        </p:spPr>
        <p:txBody>
          <a:bodyPr/>
          <a:lstStyle/>
          <a:p>
            <a:pPr eaLnBrk="1" hangingPunct="1"/>
            <a:r>
              <a:rPr lang="hu-HU" altLang="en-US" sz="2400" b="1" smtClean="0">
                <a:latin typeface="Arial" panose="020B0604020202020204" pitchFamily="34" charset="0"/>
              </a:rPr>
              <a:t>Nemlineáris és lineáris megoldásfüggvények</a:t>
            </a:r>
          </a:p>
        </p:txBody>
      </p:sp>
      <p:sp>
        <p:nvSpPr>
          <p:cNvPr id="28679" name="Rectangle 5"/>
          <p:cNvSpPr>
            <a:spLocks noChangeArrowheads="1"/>
          </p:cNvSpPr>
          <p:nvPr/>
        </p:nvSpPr>
        <p:spPr bwMode="auto">
          <a:xfrm>
            <a:off x="0" y="549275"/>
            <a:ext cx="91440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elsőrendű bomlás 			másodrendű bomlás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nemlineáris alak: </a:t>
            </a:r>
            <a:r>
              <a:rPr lang="hu-HU" altLang="en-US" sz="2000" i="1">
                <a:latin typeface="Arial" panose="020B0604020202020204" pitchFamily="34" charset="0"/>
                <a:sym typeface="Symbol" panose="05050102010706020507" pitchFamily="18" charset="2"/>
              </a:rPr>
              <a:t>c</a:t>
            </a: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 – </a:t>
            </a:r>
            <a:r>
              <a:rPr lang="hu-HU" altLang="en-US" sz="2000" i="1"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 görbe	     	         nemlineáris alak: </a:t>
            </a:r>
            <a:r>
              <a:rPr lang="hu-HU" altLang="en-US" sz="2000" i="1">
                <a:latin typeface="Arial" panose="020B0604020202020204" pitchFamily="34" charset="0"/>
                <a:sym typeface="Symbol" panose="05050102010706020507" pitchFamily="18" charset="2"/>
              </a:rPr>
              <a:t>c</a:t>
            </a: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 – </a:t>
            </a:r>
            <a:r>
              <a:rPr lang="hu-HU" altLang="en-US" sz="2000" i="1"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 görbe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0" y="2881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3209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sp>
        <p:nvSpPr>
          <p:cNvPr id="28682" name="Rectangle 11"/>
          <p:cNvSpPr>
            <a:spLocks noChangeArrowheads="1"/>
          </p:cNvSpPr>
          <p:nvPr/>
        </p:nvSpPr>
        <p:spPr bwMode="auto">
          <a:xfrm>
            <a:off x="0" y="3014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sp>
        <p:nvSpPr>
          <p:cNvPr id="28683" name="Rectangle 5"/>
          <p:cNvSpPr>
            <a:spLocks noChangeArrowheads="1"/>
          </p:cNvSpPr>
          <p:nvPr/>
        </p:nvSpPr>
        <p:spPr bwMode="auto">
          <a:xfrm>
            <a:off x="34925" y="3644900"/>
            <a:ext cx="9144000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lineáris alak:  ln </a:t>
            </a:r>
            <a:r>
              <a:rPr lang="hu-HU" altLang="en-US" sz="2000" i="1">
                <a:latin typeface="Arial" panose="020B0604020202020204" pitchFamily="34" charset="0"/>
                <a:sym typeface="Symbol" panose="05050102010706020507" pitchFamily="18" charset="2"/>
              </a:rPr>
              <a:t>c/c</a:t>
            </a:r>
            <a:r>
              <a:rPr lang="hu-HU" altLang="en-US" sz="2000" i="1" baseline="-25000">
                <a:latin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altLang="en-US" sz="2000" i="1">
                <a:latin typeface="Arial" panose="020B0604020202020204" pitchFamily="34" charset="0"/>
                <a:sym typeface="Symbol" panose="05050102010706020507" pitchFamily="18" charset="2"/>
              </a:rPr>
              <a:t>vs.</a:t>
            </a: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altLang="en-US" sz="2000" i="1"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 görbe		lineáris alak  1/</a:t>
            </a:r>
            <a:r>
              <a:rPr lang="hu-HU" altLang="en-US" sz="2000" i="1">
                <a:latin typeface="Arial" panose="020B0604020202020204" pitchFamily="34" charset="0"/>
                <a:sym typeface="Symbol" panose="05050102010706020507" pitchFamily="18" charset="2"/>
              </a:rPr>
              <a:t>c</a:t>
            </a: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altLang="en-US" sz="2000" i="1">
                <a:latin typeface="Arial" panose="020B0604020202020204" pitchFamily="34" charset="0"/>
                <a:sym typeface="Symbol" panose="05050102010706020507" pitchFamily="18" charset="2"/>
              </a:rPr>
              <a:t>vs.</a:t>
            </a: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altLang="en-US" sz="2000" i="1"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 görbe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99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meredekség:      –</a:t>
            </a:r>
            <a:r>
              <a:rPr lang="hu-HU" altLang="en-US" sz="2000" i="1">
                <a:solidFill>
                  <a:srgbClr val="0099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hu-HU" altLang="en-US" sz="2000">
                <a:solidFill>
                  <a:srgbClr val="0099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                          	meredekség:      +k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99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tengelymetszet: 0 			tengelymetszet: 1/</a:t>
            </a:r>
            <a:r>
              <a:rPr lang="hu-HU" altLang="en-US" sz="2000" i="1">
                <a:solidFill>
                  <a:srgbClr val="0099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c</a:t>
            </a:r>
            <a:r>
              <a:rPr lang="hu-HU" altLang="en-US" sz="2000" baseline="-25000">
                <a:solidFill>
                  <a:srgbClr val="0099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0</a:t>
            </a:r>
          </a:p>
        </p:txBody>
      </p:sp>
      <p:graphicFrame>
        <p:nvGraphicFramePr>
          <p:cNvPr id="28684" name="Objektum 2"/>
          <p:cNvGraphicFramePr>
            <a:graphicFrameLocks noChangeAspect="1"/>
          </p:cNvGraphicFramePr>
          <p:nvPr/>
        </p:nvGraphicFramePr>
        <p:xfrm>
          <a:off x="7451725" y="6021388"/>
          <a:ext cx="14605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2" name="Equation" r:id="rId9" imgW="825500" imgH="381000" progId="Equation.3">
                  <p:embed/>
                </p:oleObj>
              </mc:Choice>
              <mc:Fallback>
                <p:oleObj name="Equation" r:id="rId9" imgW="825500" imgH="381000" progId="Equation.3">
                  <p:embed/>
                  <p:pic>
                    <p:nvPicPr>
                      <p:cNvPr id="0" name="Objektum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725" y="6021388"/>
                        <a:ext cx="14605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5" name="Objektum 3"/>
          <p:cNvGraphicFramePr>
            <a:graphicFrameLocks noChangeAspect="1"/>
          </p:cNvGraphicFramePr>
          <p:nvPr/>
        </p:nvGraphicFramePr>
        <p:xfrm>
          <a:off x="922338" y="5949950"/>
          <a:ext cx="12731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3" name="Equation" r:id="rId11" imgW="710891" imgH="380835" progId="Equation.3">
                  <p:embed/>
                </p:oleObj>
              </mc:Choice>
              <mc:Fallback>
                <p:oleObj name="Equation" r:id="rId11" imgW="710891" imgH="380835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5949950"/>
                        <a:ext cx="12731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8791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/>
          <a:lstStyle/>
          <a:p>
            <a:pPr eaLnBrk="1" hangingPunct="1"/>
            <a:r>
              <a:rPr lang="hu-HU" altLang="en-US" sz="2400" b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Sebességi együttható mértékegysége</a:t>
            </a:r>
            <a:endParaRPr lang="en-US" altLang="en-US" sz="2400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366713" y="1052513"/>
            <a:ext cx="7570787" cy="347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legyen a koncentráció egysége 		M (mol dm</a:t>
            </a:r>
            <a:r>
              <a:rPr lang="hu-HU" altLang="en-US" sz="2000" baseline="30000">
                <a:latin typeface="Arial" panose="020B0604020202020204" pitchFamily="34" charset="0"/>
              </a:rPr>
              <a:t>-3</a:t>
            </a:r>
            <a:r>
              <a:rPr lang="hu-HU" altLang="en-US" sz="2000">
                <a:latin typeface="Arial" panose="020B0604020202020204" pitchFamily="34" charset="0"/>
              </a:rPr>
              <a:t>),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az idő egysége 				s (másodperc)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d </a:t>
            </a:r>
            <a:r>
              <a:rPr lang="hu-HU" altLang="en-US" sz="2000" i="1">
                <a:latin typeface="Arial" panose="020B0604020202020204" pitchFamily="34" charset="0"/>
              </a:rPr>
              <a:t>c</a:t>
            </a:r>
            <a:r>
              <a:rPr lang="hu-HU" altLang="en-US" sz="2000">
                <a:latin typeface="Arial" panose="020B0604020202020204" pitchFamily="34" charset="0"/>
              </a:rPr>
              <a:t> / d </a:t>
            </a:r>
            <a:r>
              <a:rPr lang="hu-HU" altLang="en-US" sz="2000" i="1">
                <a:latin typeface="Arial" panose="020B0604020202020204" pitchFamily="34" charset="0"/>
              </a:rPr>
              <a:t>t     =       k       c</a:t>
            </a:r>
            <a:r>
              <a:rPr lang="hu-HU" altLang="en-US" sz="2000" i="1" baseline="30000">
                <a:latin typeface="Arial" panose="020B0604020202020204" pitchFamily="34" charset="0"/>
              </a:rPr>
              <a:t>n</a:t>
            </a:r>
            <a:r>
              <a:rPr lang="hu-HU" altLang="en-US" sz="2000">
                <a:latin typeface="Arial" panose="020B0604020202020204" pitchFamily="34" charset="0"/>
              </a:rPr>
              <a:t>    (</a:t>
            </a:r>
            <a:r>
              <a:rPr lang="hu-HU" altLang="en-US" sz="2000" i="1">
                <a:latin typeface="Arial" panose="020B0604020202020204" pitchFamily="34" charset="0"/>
              </a:rPr>
              <a:t>n</a:t>
            </a:r>
            <a:r>
              <a:rPr lang="hu-HU" altLang="en-US" sz="2000">
                <a:latin typeface="Arial" panose="020B0604020202020204" pitchFamily="34" charset="0"/>
              </a:rPr>
              <a:t> = 1, 2, 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M s</a:t>
            </a:r>
            <a:r>
              <a:rPr lang="hu-HU" altLang="en-US" sz="2000" baseline="30000">
                <a:latin typeface="Arial" panose="020B0604020202020204" pitchFamily="34" charset="0"/>
              </a:rPr>
              <a:t>-1</a:t>
            </a:r>
            <a:r>
              <a:rPr lang="hu-HU" altLang="en-US" sz="2000">
                <a:latin typeface="Arial" panose="020B0604020202020204" pitchFamily="34" charset="0"/>
              </a:rPr>
              <a:t>         =       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  <a:r>
              <a:rPr lang="hu-HU" altLang="en-US" sz="2000">
                <a:latin typeface="Arial" panose="020B0604020202020204" pitchFamily="34" charset="0"/>
              </a:rPr>
              <a:t>  </a:t>
            </a: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hu-HU" altLang="en-US" sz="2000">
                <a:latin typeface="Arial" panose="020B0604020202020204" pitchFamily="34" charset="0"/>
              </a:rPr>
              <a:t>  M </a:t>
            </a: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vagy</a:t>
            </a:r>
            <a:r>
              <a:rPr lang="hu-HU" altLang="en-US" sz="2000">
                <a:latin typeface="Arial" panose="020B0604020202020204" pitchFamily="34" charset="0"/>
              </a:rPr>
              <a:t> M</a:t>
            </a:r>
            <a:r>
              <a:rPr lang="hu-HU" altLang="en-US" sz="2000" baseline="30000">
                <a:latin typeface="Arial" panose="020B0604020202020204" pitchFamily="34" charset="0"/>
              </a:rPr>
              <a:t>2</a:t>
            </a:r>
            <a:r>
              <a:rPr lang="hu-HU" altLang="en-US" sz="2000">
                <a:latin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vagy</a:t>
            </a:r>
            <a:r>
              <a:rPr lang="hu-HU" altLang="en-US" sz="2000">
                <a:latin typeface="Arial" panose="020B0604020202020204" pitchFamily="34" charset="0"/>
              </a:rPr>
              <a:t> M</a:t>
            </a:r>
            <a:r>
              <a:rPr lang="hu-HU" altLang="en-US" sz="2000" baseline="30000">
                <a:latin typeface="Arial" panose="020B0604020202020204" pitchFamily="34" charset="0"/>
              </a:rPr>
              <a:t>3</a:t>
            </a:r>
            <a:r>
              <a:rPr lang="hu-HU" altLang="en-US" sz="2000">
                <a:latin typeface="Arial" panose="020B0604020202020204" pitchFamily="34" charset="0"/>
              </a:rPr>
              <a:t>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elsőrendű reakció		</a:t>
            </a:r>
            <a:r>
              <a:rPr lang="hu-HU" altLang="en-US" sz="2000" i="1">
                <a:latin typeface="Arial" panose="020B0604020202020204" pitchFamily="34" charset="0"/>
              </a:rPr>
              <a:t>k</a:t>
            </a:r>
            <a:r>
              <a:rPr lang="hu-HU" altLang="en-US" sz="2000">
                <a:latin typeface="Arial" panose="020B0604020202020204" pitchFamily="34" charset="0"/>
              </a:rPr>
              <a:t> mértékegysége:	s</a:t>
            </a:r>
            <a:r>
              <a:rPr lang="hu-HU" altLang="en-US" sz="2000" baseline="30000">
                <a:latin typeface="Arial" panose="020B0604020202020204" pitchFamily="34" charset="0"/>
              </a:rPr>
              <a:t>-1</a:t>
            </a:r>
            <a:r>
              <a:rPr lang="hu-HU" altLang="en-US" sz="2000">
                <a:latin typeface="Arial" panose="020B0604020202020204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másodrendű reakció		</a:t>
            </a:r>
            <a:r>
              <a:rPr lang="hu-HU" altLang="en-US" sz="2000" i="1">
                <a:latin typeface="Arial" panose="020B0604020202020204" pitchFamily="34" charset="0"/>
              </a:rPr>
              <a:t>k</a:t>
            </a:r>
            <a:r>
              <a:rPr lang="hu-HU" altLang="en-US" sz="2000">
                <a:latin typeface="Arial" panose="020B0604020202020204" pitchFamily="34" charset="0"/>
              </a:rPr>
              <a:t> mértékegysége:	M</a:t>
            </a:r>
            <a:r>
              <a:rPr lang="hu-HU" altLang="en-US" sz="2000" baseline="30000">
                <a:latin typeface="Arial" panose="020B0604020202020204" pitchFamily="34" charset="0"/>
              </a:rPr>
              <a:t>-1</a:t>
            </a:r>
            <a:r>
              <a:rPr lang="hu-HU" altLang="en-US" sz="2000">
                <a:latin typeface="Arial" panose="020B0604020202020204" pitchFamily="34" charset="0"/>
              </a:rPr>
              <a:t> s</a:t>
            </a:r>
            <a:r>
              <a:rPr lang="hu-HU" altLang="en-US" sz="2000" baseline="30000">
                <a:latin typeface="Arial" panose="020B0604020202020204" pitchFamily="34" charset="0"/>
              </a:rPr>
              <a:t>-1</a:t>
            </a:r>
            <a:r>
              <a:rPr lang="hu-HU" altLang="en-US" sz="2000">
                <a:latin typeface="Arial" panose="020B0604020202020204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harmadrendű reakció		</a:t>
            </a:r>
            <a:r>
              <a:rPr lang="hu-HU" altLang="en-US" sz="2000" i="1">
                <a:latin typeface="Arial" panose="020B0604020202020204" pitchFamily="34" charset="0"/>
              </a:rPr>
              <a:t>k</a:t>
            </a:r>
            <a:r>
              <a:rPr lang="hu-HU" altLang="en-US" sz="2000">
                <a:latin typeface="Arial" panose="020B0604020202020204" pitchFamily="34" charset="0"/>
              </a:rPr>
              <a:t> mértékegysége:	M</a:t>
            </a:r>
            <a:r>
              <a:rPr lang="hu-HU" altLang="en-US" sz="2000" baseline="30000">
                <a:latin typeface="Arial" panose="020B0604020202020204" pitchFamily="34" charset="0"/>
              </a:rPr>
              <a:t>-2</a:t>
            </a:r>
            <a:r>
              <a:rPr lang="hu-HU" altLang="en-US" sz="2000">
                <a:latin typeface="Arial" panose="020B0604020202020204" pitchFamily="34" charset="0"/>
              </a:rPr>
              <a:t> s</a:t>
            </a:r>
            <a:r>
              <a:rPr lang="hu-HU" altLang="en-US" sz="2000" baseline="30000">
                <a:latin typeface="Arial" panose="020B0604020202020204" pitchFamily="34" charset="0"/>
              </a:rPr>
              <a:t>-1</a:t>
            </a:r>
            <a:r>
              <a:rPr lang="hu-HU" altLang="en-US" sz="2000"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1101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515938"/>
          </a:xfrm>
        </p:spPr>
        <p:txBody>
          <a:bodyPr/>
          <a:lstStyle/>
          <a:p>
            <a:pPr eaLnBrk="1" hangingPunct="1"/>
            <a:r>
              <a:rPr lang="hu-HU" altLang="en-US" sz="2400" b="1" smtClean="0">
                <a:latin typeface="Arial" panose="020B0604020202020204" pitchFamily="34" charset="0"/>
              </a:rPr>
              <a:t>Sorozatos reakciók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24525" y="4149725"/>
            <a:ext cx="2879725" cy="5032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en-US" sz="2000" smtClean="0">
                <a:latin typeface="Arial" panose="020B0604020202020204" pitchFamily="34" charset="0"/>
                <a:sym typeface="Symbol" panose="05050102010706020507" pitchFamily="18" charset="2"/>
              </a:rPr>
              <a:t> ezt nem kell tudni!</a:t>
            </a:r>
            <a:endParaRPr lang="hu-HU" altLang="en-US" sz="2000" smtClean="0">
              <a:sym typeface="Symbol" panose="05050102010706020507" pitchFamily="18" charset="2"/>
            </a:endParaRP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0" y="2690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30725" name="Object 4"/>
          <p:cNvGraphicFramePr>
            <a:graphicFrameLocks noChangeAspect="1"/>
          </p:cNvGraphicFramePr>
          <p:nvPr/>
        </p:nvGraphicFramePr>
        <p:xfrm>
          <a:off x="1127125" y="936625"/>
          <a:ext cx="5392738" cy="156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6" name="Equation" r:id="rId5" imgW="3073400" imgH="876300" progId="Equation.3">
                  <p:embed/>
                </p:oleObj>
              </mc:Choice>
              <mc:Fallback>
                <p:oleObj name="Equation" r:id="rId5" imgW="3073400" imgH="876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125" y="936625"/>
                        <a:ext cx="5392738" cy="156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0" y="2395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30727" name="Object 6"/>
          <p:cNvGraphicFramePr>
            <a:graphicFrameLocks noChangeAspect="1"/>
          </p:cNvGraphicFramePr>
          <p:nvPr/>
        </p:nvGraphicFramePr>
        <p:xfrm>
          <a:off x="827088" y="2636838"/>
          <a:ext cx="5791200" cy="206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7" name="Equation" r:id="rId7" imgW="3619500" imgH="1282700" progId="Equation.3">
                  <p:embed/>
                </p:oleObj>
              </mc:Choice>
              <mc:Fallback>
                <p:oleObj name="Equation" r:id="rId7" imgW="3619500" imgH="1282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636838"/>
                        <a:ext cx="5791200" cy="206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6588125" y="2709863"/>
            <a:ext cx="287972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 ezt nem kell tudni!</a:t>
            </a:r>
            <a:endParaRPr lang="hu-HU" altLang="en-US" sz="2000">
              <a:sym typeface="Symbol" panose="05050102010706020507" pitchFamily="18" charset="2"/>
            </a:endParaRPr>
          </a:p>
        </p:txBody>
      </p:sp>
      <p:sp>
        <p:nvSpPr>
          <p:cNvPr id="30729" name="Rectangle 10"/>
          <p:cNvSpPr>
            <a:spLocks noChangeArrowheads="1"/>
          </p:cNvSpPr>
          <p:nvPr/>
        </p:nvSpPr>
        <p:spPr bwMode="auto">
          <a:xfrm>
            <a:off x="2411413" y="5300663"/>
            <a:ext cx="48180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A anyagfajta: 	reaktáns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B anyagfajta: 	köztitermék (intermedier)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C anyagfajta: 	végtermék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5738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333375"/>
            <a:ext cx="5759450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515938"/>
          </a:xfrm>
        </p:spPr>
        <p:txBody>
          <a:bodyPr/>
          <a:lstStyle/>
          <a:p>
            <a:pPr eaLnBrk="1" hangingPunct="1"/>
            <a:r>
              <a:rPr lang="hu-HU" altLang="en-US" sz="2400" b="1" smtClean="0">
                <a:latin typeface="Arial" panose="020B0604020202020204" pitchFamily="34" charset="0"/>
              </a:rPr>
              <a:t>Sorozatos reakciók: koncentráció lefutások</a:t>
            </a:r>
          </a:p>
        </p:txBody>
      </p:sp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0" y="2395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sp>
        <p:nvSpPr>
          <p:cNvPr id="31749" name="Rectangle 8"/>
          <p:cNvSpPr>
            <a:spLocks noChangeArrowheads="1"/>
          </p:cNvSpPr>
          <p:nvPr/>
        </p:nvSpPr>
        <p:spPr bwMode="auto">
          <a:xfrm>
            <a:off x="6300788" y="2060575"/>
            <a:ext cx="28797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4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 ezt kell tudni!</a:t>
            </a:r>
          </a:p>
        </p:txBody>
      </p:sp>
      <p:sp>
        <p:nvSpPr>
          <p:cNvPr id="3175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436563" y="3933825"/>
            <a:ext cx="8312150" cy="29241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1800" smtClean="0">
                <a:latin typeface="Arial" panose="020B0604020202020204" pitchFamily="34" charset="0"/>
              </a:rPr>
              <a:t>Jellemzői:</a:t>
            </a:r>
            <a:endParaRPr lang="hu-HU" altLang="en-US" sz="1800" smtClean="0">
              <a:latin typeface="Arial" panose="020B0604020202020204" pitchFamily="34" charset="0"/>
            </a:endParaRPr>
          </a:p>
          <a:p>
            <a:pPr eaLnBrk="1" hangingPunct="1"/>
            <a:r>
              <a:rPr lang="hu-HU" altLang="en-US" sz="1800" smtClean="0">
                <a:latin typeface="Arial" panose="020B0604020202020204" pitchFamily="34" charset="0"/>
              </a:rPr>
              <a:t>[A]</a:t>
            </a:r>
            <a:r>
              <a:rPr lang="hu-HU" altLang="en-US" sz="1800" baseline="-25000" smtClean="0">
                <a:latin typeface="Arial" panose="020B0604020202020204" pitchFamily="34" charset="0"/>
              </a:rPr>
              <a:t>0</a:t>
            </a:r>
            <a:r>
              <a:rPr lang="hu-HU" altLang="en-US" sz="1800" smtClean="0">
                <a:latin typeface="Arial" panose="020B0604020202020204" pitchFamily="34" charset="0"/>
              </a:rPr>
              <a:t>=[A]+[B]+[C]</a:t>
            </a:r>
          </a:p>
          <a:p>
            <a:pPr eaLnBrk="1" hangingPunct="1"/>
            <a:r>
              <a:rPr lang="en-US" altLang="en-US" sz="1800" smtClean="0">
                <a:latin typeface="Arial" panose="020B0604020202020204" pitchFamily="34" charset="0"/>
              </a:rPr>
              <a:t>[A] exponenciálisan lecseng:	</a:t>
            </a:r>
            <a:r>
              <a:rPr lang="hu-HU" altLang="en-US" sz="1800" smtClean="0">
                <a:latin typeface="Arial" panose="020B0604020202020204" pitchFamily="34" charset="0"/>
              </a:rPr>
              <a:t>	</a:t>
            </a:r>
            <a:r>
              <a:rPr lang="en-US" altLang="en-US" sz="1800" smtClean="0">
                <a:latin typeface="Arial" panose="020B0604020202020204" pitchFamily="34" charset="0"/>
              </a:rPr>
              <a:t>[A]</a:t>
            </a:r>
            <a:r>
              <a:rPr lang="en-US" altLang="en-US" sz="1800" baseline="-25000" smtClean="0">
                <a:latin typeface="Arial" panose="020B0604020202020204" pitchFamily="34" charset="0"/>
              </a:rPr>
              <a:t>0</a:t>
            </a:r>
            <a:r>
              <a:rPr lang="en-US" altLang="en-US" sz="1800" smtClean="0">
                <a:latin typeface="Arial" panose="020B0604020202020204" pitchFamily="34" charset="0"/>
              </a:rPr>
              <a:t> </a:t>
            </a:r>
            <a:r>
              <a:rPr lang="en-US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altLang="en-US" sz="1800" smtClean="0">
                <a:latin typeface="Arial" panose="020B0604020202020204" pitchFamily="34" charset="0"/>
              </a:rPr>
              <a:t> 0</a:t>
            </a:r>
          </a:p>
          <a:p>
            <a:pPr eaLnBrk="1" hangingPunct="1"/>
            <a:r>
              <a:rPr lang="en-US" altLang="en-US" sz="1800" smtClean="0">
                <a:latin typeface="Arial" panose="020B0604020202020204" pitchFamily="34" charset="0"/>
              </a:rPr>
              <a:t>[B] maximumgörbe:			0 </a:t>
            </a:r>
            <a:r>
              <a:rPr lang="en-US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altLang="en-US" sz="1800" smtClean="0">
                <a:latin typeface="Arial" panose="020B0604020202020204" pitchFamily="34" charset="0"/>
              </a:rPr>
              <a:t> max </a:t>
            </a:r>
            <a:r>
              <a:rPr lang="en-US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altLang="en-US" sz="1800" smtClean="0">
                <a:latin typeface="Arial" panose="020B0604020202020204" pitchFamily="34" charset="0"/>
              </a:rPr>
              <a:t> 0</a:t>
            </a:r>
          </a:p>
          <a:p>
            <a:pPr eaLnBrk="1" hangingPunct="1"/>
            <a:r>
              <a:rPr lang="en-US" altLang="en-US" sz="1800" smtClean="0">
                <a:latin typeface="Arial" panose="020B0604020202020204" pitchFamily="34" charset="0"/>
              </a:rPr>
              <a:t>[C] tel</a:t>
            </a:r>
            <a:r>
              <a:rPr lang="hu-HU" altLang="en-US" sz="1800" smtClean="0">
                <a:latin typeface="Arial" panose="020B0604020202020204" pitchFamily="34" charset="0"/>
              </a:rPr>
              <a:t>ítési </a:t>
            </a:r>
            <a:r>
              <a:rPr lang="en-US" altLang="en-US" sz="1800" smtClean="0">
                <a:latin typeface="Arial" panose="020B0604020202020204" pitchFamily="34" charset="0"/>
              </a:rPr>
              <a:t>görbe:			0 </a:t>
            </a:r>
            <a:r>
              <a:rPr lang="en-US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altLang="en-US" sz="1800" smtClean="0">
                <a:latin typeface="Arial" panose="020B0604020202020204" pitchFamily="34" charset="0"/>
              </a:rPr>
              <a:t> [A]</a:t>
            </a:r>
            <a:r>
              <a:rPr lang="en-US" altLang="en-US" sz="1800" baseline="-25000" smtClean="0">
                <a:latin typeface="Arial" panose="020B0604020202020204" pitchFamily="34" charset="0"/>
              </a:rPr>
              <a:t>0</a:t>
            </a:r>
            <a:r>
              <a:rPr lang="hu-HU" altLang="en-US" sz="1800" smtClean="0">
                <a:latin typeface="Arial" panose="020B0604020202020204" pitchFamily="34" charset="0"/>
              </a:rPr>
              <a:t/>
            </a:r>
            <a:br>
              <a:rPr lang="hu-HU" altLang="en-US" sz="1800" smtClean="0">
                <a:latin typeface="Arial" panose="020B0604020202020204" pitchFamily="34" charset="0"/>
              </a:rPr>
            </a:br>
            <a:endParaRPr lang="hu-HU" altLang="en-US" sz="1800" smtClean="0">
              <a:latin typeface="Arial" panose="020B0604020202020204" pitchFamily="34" charset="0"/>
            </a:endParaRPr>
          </a:p>
          <a:p>
            <a:pPr eaLnBrk="1" hangingPunct="1"/>
            <a:r>
              <a:rPr lang="hu-HU" altLang="en-US" sz="1800" smtClean="0">
                <a:latin typeface="Arial" panose="020B0604020202020204" pitchFamily="34" charset="0"/>
              </a:rPr>
              <a:t>a leggyorsabb [C] növekedése, ahol [B] a legnagyobb</a:t>
            </a:r>
            <a:br>
              <a:rPr lang="hu-HU" altLang="en-US" sz="1800" smtClean="0">
                <a:latin typeface="Arial" panose="020B0604020202020204" pitchFamily="34" charset="0"/>
              </a:rPr>
            </a:br>
            <a:r>
              <a:rPr lang="hu-HU" altLang="en-US" sz="1800" smtClean="0">
                <a:latin typeface="Arial" panose="020B0604020202020204" pitchFamily="34" charset="0"/>
              </a:rPr>
              <a:t>„babszár növekedési görbéje”</a:t>
            </a:r>
            <a:r>
              <a:rPr lang="en-US" altLang="en-US" sz="1800" smtClean="0"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1800" smtClean="0">
                <a:latin typeface="Arial" panose="020B0604020202020204" pitchFamily="34" charset="0"/>
              </a:rPr>
              <a:t>[C] görbének inflexiós pontja van ott, </a:t>
            </a:r>
            <a:r>
              <a:rPr lang="hu-HU" altLang="en-US" sz="1800" smtClean="0">
                <a:latin typeface="Arial" panose="020B0604020202020204" pitchFamily="34" charset="0"/>
              </a:rPr>
              <a:t>a</a:t>
            </a:r>
            <a:r>
              <a:rPr lang="en-US" altLang="en-US" sz="1800" smtClean="0">
                <a:latin typeface="Arial" panose="020B0604020202020204" pitchFamily="34" charset="0"/>
              </a:rPr>
              <a:t>hol [B]-nek maximuma van</a:t>
            </a:r>
            <a:r>
              <a:rPr lang="hu-HU" altLang="en-US" sz="1800" smtClean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6996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982663"/>
            <a:ext cx="3189287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515938"/>
          </a:xfrm>
        </p:spPr>
        <p:txBody>
          <a:bodyPr/>
          <a:lstStyle/>
          <a:p>
            <a:pPr eaLnBrk="1" hangingPunct="1"/>
            <a:r>
              <a:rPr lang="hu-HU" altLang="en-US" sz="2400" b="1" smtClean="0">
                <a:latin typeface="Arial" panose="020B0604020202020204" pitchFamily="34" charset="0"/>
              </a:rPr>
              <a:t>A végtermék mennyiségének változása</a:t>
            </a:r>
          </a:p>
        </p:txBody>
      </p:sp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0" y="2395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sp>
        <p:nvSpPr>
          <p:cNvPr id="3277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250825" y="3163888"/>
            <a:ext cx="8312150" cy="46355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hu-HU" altLang="en-US" sz="1800" smtClean="0">
                <a:latin typeface="Arial" panose="020B0604020202020204" pitchFamily="34" charset="0"/>
              </a:rPr>
              <a:t>C végtermék koncentrációváltozása	                    babszár növekedési görbéje</a:t>
            </a:r>
            <a:r>
              <a:rPr lang="en-US" altLang="en-US" sz="1800" smtClean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2774" name="Picture 8" descr="http://textbook.s-anand.net/wp-content/uploads/2010/12/image3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1163638"/>
            <a:ext cx="198437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2" descr="http://stats.areppim.com/ressources/pc_fcst_2005x25_800x57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808413"/>
            <a:ext cx="33845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"/>
          <p:cNvSpPr txBox="1">
            <a:spLocks noChangeArrowheads="1"/>
          </p:cNvSpPr>
          <p:nvPr/>
        </p:nvSpPr>
        <p:spPr bwMode="auto">
          <a:xfrm>
            <a:off x="403225" y="6421438"/>
            <a:ext cx="83121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hu-HU" altLang="en-US" sz="1800" kern="0" dirty="0" smtClean="0">
                <a:latin typeface="Arial" panose="020B0604020202020204" pitchFamily="34" charset="0"/>
              </a:rPr>
              <a:t>PC-k száma a világon (http://stats.areppim.com/stats/stats_pcxfcst.htm)</a:t>
            </a:r>
            <a:endParaRPr lang="en-US" altLang="en-US" sz="1800" kern="0" dirty="0" smtClean="0">
              <a:latin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533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36550"/>
            <a:ext cx="4319587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515938"/>
          </a:xfrm>
        </p:spPr>
        <p:txBody>
          <a:bodyPr/>
          <a:lstStyle/>
          <a:p>
            <a:pPr eaLnBrk="1" hangingPunct="1"/>
            <a:r>
              <a:rPr lang="hu-HU" altLang="en-US" sz="2400" b="1" smtClean="0">
                <a:latin typeface="Arial" panose="020B0604020202020204" pitchFamily="34" charset="0"/>
              </a:rPr>
              <a:t>Párhuzamos reakciók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488" y="2197100"/>
            <a:ext cx="7772400" cy="4397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en-US" sz="2000" smtClean="0">
                <a:latin typeface="Arial" panose="020B0604020202020204" pitchFamily="34" charset="0"/>
              </a:rPr>
              <a:t>koncentráció</a:t>
            </a:r>
            <a:r>
              <a:rPr lang="hu-HU" altLang="en-US" sz="2000" smtClean="0">
                <a:latin typeface="Arial" panose="020B0604020202020204" pitchFamily="34" charset="0"/>
                <a:sym typeface="Symbol" panose="05050102010706020507" pitchFamily="18" charset="2"/>
              </a:rPr>
              <a:t>idő függvények: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2795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33798" name="Object 4"/>
          <p:cNvGraphicFramePr>
            <a:graphicFrameLocks noChangeAspect="1"/>
          </p:cNvGraphicFramePr>
          <p:nvPr/>
        </p:nvGraphicFramePr>
        <p:xfrm>
          <a:off x="628650" y="673100"/>
          <a:ext cx="4745038" cy="136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9" name="Equation" r:id="rId6" imgW="2984500" imgH="863600" progId="Equation.3">
                  <p:embed/>
                </p:oleObj>
              </mc:Choice>
              <mc:Fallback>
                <p:oleObj name="Equation" r:id="rId6" imgW="2984500" imgH="863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673100"/>
                        <a:ext cx="4745038" cy="136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273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33800" name="Object 6"/>
          <p:cNvGraphicFramePr>
            <a:graphicFrameLocks noChangeAspect="1"/>
          </p:cNvGraphicFramePr>
          <p:nvPr/>
        </p:nvGraphicFramePr>
        <p:xfrm>
          <a:off x="468313" y="2695575"/>
          <a:ext cx="4752975" cy="138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0" name="Equation" r:id="rId8" imgW="3073400" imgH="889000" progId="Equation.3">
                  <p:embed/>
                </p:oleObj>
              </mc:Choice>
              <mc:Fallback>
                <p:oleObj name="Equation" r:id="rId8" imgW="3073400" imgH="889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695575"/>
                        <a:ext cx="4752975" cy="138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1" name="Rectangle 8"/>
          <p:cNvSpPr>
            <a:spLocks noChangeArrowheads="1"/>
          </p:cNvSpPr>
          <p:nvPr/>
        </p:nvSpPr>
        <p:spPr bwMode="auto">
          <a:xfrm>
            <a:off x="684213" y="4365625"/>
            <a:ext cx="77724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Ha P és Q kezdetben nincs jelen a rendszerben, </a:t>
            </a:r>
          </a:p>
          <a:p>
            <a:pPr eaLnBrk="1" hangingPunct="1">
              <a:buFontTx/>
              <a:buNone/>
            </a:pP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akkor 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P és Q koncentrációjának hányadosa mindig </a:t>
            </a: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megegyezik a megfelelő sebességi állandók hányadosával!</a:t>
            </a:r>
          </a:p>
          <a:p>
            <a:pPr eaLnBrk="1" hangingPunct="1">
              <a:buFontTx/>
              <a:buNone/>
            </a:pPr>
            <a:endParaRPr lang="hu-HU" altLang="en-US" sz="200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008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 	a sebességi állandók hányadosa megmérhető</a:t>
            </a: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008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	koncentrációk hányadosának mérésével!</a:t>
            </a:r>
          </a:p>
        </p:txBody>
      </p:sp>
      <p:sp>
        <p:nvSpPr>
          <p:cNvPr id="33802" name="Rectangle 8"/>
          <p:cNvSpPr>
            <a:spLocks noChangeArrowheads="1"/>
          </p:cNvSpPr>
          <p:nvPr/>
        </p:nvSpPr>
        <p:spPr bwMode="auto">
          <a:xfrm>
            <a:off x="6300788" y="3357563"/>
            <a:ext cx="287972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4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 ezt kell tudni!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15672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692150"/>
            <a:ext cx="7772400" cy="61658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en-US" sz="1800" smtClean="0">
                <a:latin typeface="Arial" panose="020B0604020202020204" pitchFamily="34" charset="0"/>
              </a:rPr>
              <a:t>Elemi reakció: az A + B = C reakció nem csupán a sztöchiometriai viszonyokat jelenti, hanem a tényleges molekuláris történést is: </a:t>
            </a:r>
            <a:br>
              <a:rPr lang="hu-HU" altLang="en-US" sz="1800" smtClean="0">
                <a:latin typeface="Arial" panose="020B0604020202020204" pitchFamily="34" charset="0"/>
              </a:rPr>
            </a:br>
            <a:r>
              <a:rPr lang="hu-HU" altLang="en-US" sz="1800" smtClean="0">
                <a:latin typeface="Arial" panose="020B0604020202020204" pitchFamily="34" charset="0"/>
              </a:rPr>
              <a:t>1 darab A részecske és 1 darab B részecske találkozott és </a:t>
            </a:r>
            <a:br>
              <a:rPr lang="hu-HU" altLang="en-US" sz="1800" smtClean="0">
                <a:latin typeface="Arial" panose="020B0604020202020204" pitchFamily="34" charset="0"/>
              </a:rPr>
            </a:br>
            <a:r>
              <a:rPr lang="hu-HU" altLang="en-US" sz="1800" smtClean="0">
                <a:latin typeface="Arial" panose="020B0604020202020204" pitchFamily="34" charset="0"/>
              </a:rPr>
              <a:t>ennek eredményeként a C részecskévé alakultak át.</a:t>
            </a:r>
          </a:p>
          <a:p>
            <a:pPr eaLnBrk="1" hangingPunct="1">
              <a:buFontTx/>
              <a:buNone/>
            </a:pPr>
            <a:r>
              <a:rPr lang="hu-HU" altLang="en-US" sz="1800" smtClean="0">
                <a:latin typeface="Arial" panose="020B0604020202020204" pitchFamily="34" charset="0"/>
              </a:rPr>
              <a:t>	</a:t>
            </a:r>
            <a:r>
              <a:rPr lang="hu-HU" altLang="en-US" sz="1800" smtClean="0">
                <a:solidFill>
                  <a:schemeClr val="accent1"/>
                </a:solidFill>
                <a:latin typeface="Arial" panose="020B0604020202020204" pitchFamily="34" charset="0"/>
              </a:rPr>
              <a:t>Az elemi reakciólépés sebessége mindig számítható a </a:t>
            </a:r>
            <a:br>
              <a:rPr lang="hu-HU" altLang="en-US" sz="1800" smtClean="0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hu-HU" altLang="en-US" sz="1800" smtClean="0">
                <a:solidFill>
                  <a:schemeClr val="accent1"/>
                </a:solidFill>
                <a:latin typeface="Arial" panose="020B0604020202020204" pitchFamily="34" charset="0"/>
              </a:rPr>
              <a:t>tömeghatás törvényével</a:t>
            </a:r>
          </a:p>
          <a:p>
            <a:pPr eaLnBrk="1" hangingPunct="1">
              <a:buFontTx/>
              <a:buNone/>
            </a:pPr>
            <a:endParaRPr lang="hu-HU" altLang="en-US" sz="1800" smtClean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hu-HU" altLang="en-US" sz="1800" u="sng" smtClean="0">
                <a:latin typeface="Arial" panose="020B0604020202020204" pitchFamily="34" charset="0"/>
              </a:rPr>
              <a:t>molekularitás</a:t>
            </a:r>
            <a:r>
              <a:rPr lang="hu-HU" altLang="en-US" sz="1800" smtClean="0">
                <a:latin typeface="Arial" panose="020B0604020202020204" pitchFamily="34" charset="0"/>
              </a:rPr>
              <a:t>: 	egy elemi reakcióban az ütköző részecskék száma</a:t>
            </a:r>
          </a:p>
          <a:p>
            <a:pPr eaLnBrk="1" hangingPunct="1">
              <a:buFontTx/>
              <a:buNone/>
            </a:pPr>
            <a:r>
              <a:rPr lang="hu-HU" altLang="en-US" sz="1800" smtClean="0">
                <a:latin typeface="Arial" panose="020B0604020202020204" pitchFamily="34" charset="0"/>
              </a:rPr>
              <a:t>			(nem tévesztendő össze a reakció rendűségével)</a:t>
            </a:r>
          </a:p>
          <a:p>
            <a:pPr eaLnBrk="1" hangingPunct="1">
              <a:buFontTx/>
              <a:buNone/>
            </a:pPr>
            <a:r>
              <a:rPr lang="hu-HU" altLang="en-US" sz="1800" smtClean="0">
                <a:solidFill>
                  <a:srgbClr val="FF0000"/>
                </a:solidFill>
                <a:latin typeface="Arial" panose="020B0604020202020204" pitchFamily="34" charset="0"/>
              </a:rPr>
              <a:t>egy elemi reakció lehet:</a:t>
            </a:r>
          </a:p>
          <a:p>
            <a:pPr eaLnBrk="1" hangingPunct="1">
              <a:buFontTx/>
              <a:buNone/>
            </a:pPr>
            <a:r>
              <a:rPr lang="hu-HU" altLang="en-US" sz="1800" smtClean="0">
                <a:latin typeface="Arial" panose="020B0604020202020204" pitchFamily="34" charset="0"/>
              </a:rPr>
              <a:t>	unimolekulás reakció 	(„1 részecske ütközik”) </a:t>
            </a:r>
          </a:p>
          <a:p>
            <a:pPr eaLnBrk="1" hangingPunct="1">
              <a:buFontTx/>
              <a:buNone/>
            </a:pPr>
            <a:r>
              <a:rPr lang="hu-HU" altLang="en-US" sz="1800" smtClean="0">
                <a:latin typeface="Arial" panose="020B0604020202020204" pitchFamily="34" charset="0"/>
              </a:rPr>
              <a:t>	bimolekulás reakció 	(2 részecske ütközik) </a:t>
            </a:r>
          </a:p>
          <a:p>
            <a:pPr eaLnBrk="1" hangingPunct="1">
              <a:buFontTx/>
              <a:buNone/>
            </a:pPr>
            <a:r>
              <a:rPr lang="hu-HU" altLang="en-US" sz="1800" smtClean="0">
                <a:latin typeface="Arial" panose="020B0604020202020204" pitchFamily="34" charset="0"/>
              </a:rPr>
              <a:t>	trimolekulás reakció 	(3 részecske ütközik egyszerre)</a:t>
            </a:r>
          </a:p>
          <a:p>
            <a:pPr eaLnBrk="1" hangingPunct="1">
              <a:buFontTx/>
              <a:buNone/>
            </a:pPr>
            <a:endParaRPr lang="hu-HU" altLang="en-US" sz="18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hu-HU" altLang="en-US" sz="1800" smtClean="0">
                <a:latin typeface="Arial" panose="020B0604020202020204" pitchFamily="34" charset="0"/>
              </a:rPr>
              <a:t>Trimolekulás reakció valójában nincsen.</a:t>
            </a:r>
          </a:p>
          <a:p>
            <a:pPr eaLnBrk="1" hangingPunct="1">
              <a:buFontTx/>
              <a:buNone/>
            </a:pPr>
            <a:r>
              <a:rPr lang="hu-HU" altLang="en-US" sz="1800" smtClean="0">
                <a:latin typeface="Arial" panose="020B0604020202020204" pitchFamily="34" charset="0"/>
              </a:rPr>
              <a:t>Igazából minden reakció bimolekulás!</a:t>
            </a:r>
          </a:p>
          <a:p>
            <a:pPr eaLnBrk="1" hangingPunct="1">
              <a:buFontTx/>
              <a:buNone/>
            </a:pPr>
            <a:r>
              <a:rPr lang="hu-HU" altLang="en-US" sz="1800" smtClean="0">
                <a:latin typeface="Arial" panose="020B0604020202020204" pitchFamily="34" charset="0"/>
              </a:rPr>
              <a:t>Unimolekulás reakció: </a:t>
            </a:r>
          </a:p>
          <a:p>
            <a:pPr eaLnBrk="1" hangingPunct="1">
              <a:buFontTx/>
              <a:buNone/>
            </a:pPr>
            <a:r>
              <a:rPr lang="hu-HU" altLang="en-US" sz="1800" smtClean="0">
                <a:latin typeface="Arial" panose="020B0604020202020204" pitchFamily="34" charset="0"/>
              </a:rPr>
              <a:t>	kémiai átalakulás fényelnyelés (A+h</a:t>
            </a:r>
            <a:r>
              <a:rPr lang="hu-HU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  <a:t> </a:t>
            </a:r>
            <a:r>
              <a:rPr lang="hu-HU" altLang="en-US" sz="1800" smtClean="0">
                <a:latin typeface="Arial" panose="020B0604020202020204" pitchFamily="34" charset="0"/>
              </a:rPr>
              <a:t> P) vagy </a:t>
            </a:r>
          </a:p>
          <a:p>
            <a:pPr eaLnBrk="1" hangingPunct="1">
              <a:buFontTx/>
              <a:buNone/>
            </a:pPr>
            <a:r>
              <a:rPr lang="hu-HU" altLang="en-US" sz="1800" smtClean="0">
                <a:latin typeface="Arial" panose="020B0604020202020204" pitchFamily="34" charset="0"/>
              </a:rPr>
              <a:t>	„nem-reaktív” ütközés (pl. A + N</a:t>
            </a:r>
            <a:r>
              <a:rPr lang="hu-HU" altLang="en-US" sz="1800" baseline="-25000" smtClean="0">
                <a:latin typeface="Arial" panose="020B0604020202020204" pitchFamily="34" charset="0"/>
              </a:rPr>
              <a:t>2</a:t>
            </a:r>
            <a:r>
              <a:rPr lang="hu-HU" altLang="en-US" sz="1800" smtClean="0">
                <a:latin typeface="Arial" panose="020B0604020202020204" pitchFamily="34" charset="0"/>
              </a:rPr>
              <a:t> </a:t>
            </a:r>
            <a:r>
              <a:rPr lang="hu-HU" altLang="en-US" sz="1800" smtClean="0"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1800" smtClean="0">
                <a:latin typeface="Arial" panose="020B0604020202020204" pitchFamily="34" charset="0"/>
              </a:rPr>
              <a:t> P + N</a:t>
            </a:r>
            <a:r>
              <a:rPr lang="hu-HU" altLang="en-US" sz="1800" baseline="-25000" smtClean="0">
                <a:latin typeface="Arial" panose="020B0604020202020204" pitchFamily="34" charset="0"/>
              </a:rPr>
              <a:t>2</a:t>
            </a:r>
            <a:r>
              <a:rPr lang="hu-HU" altLang="en-US" sz="1800" smtClean="0">
                <a:latin typeface="Arial" panose="020B0604020202020204" pitchFamily="34" charset="0"/>
              </a:rPr>
              <a:t>) következtében.</a:t>
            </a: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515938"/>
          </a:xfrm>
        </p:spPr>
        <p:txBody>
          <a:bodyPr/>
          <a:lstStyle/>
          <a:p>
            <a:pPr eaLnBrk="1" hangingPunct="1"/>
            <a:r>
              <a:rPr lang="hu-HU" altLang="en-US" sz="2400" b="1" smtClean="0">
                <a:latin typeface="Arial" panose="020B0604020202020204" pitchFamily="34" charset="0"/>
              </a:rPr>
              <a:t>Elemi reakciók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5905500" y="3741738"/>
            <a:ext cx="2482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chemeClr val="accent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   </a:t>
            </a:r>
            <a:r>
              <a:rPr lang="hu-HU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Ilyen nincs is !</a:t>
            </a:r>
          </a:p>
        </p:txBody>
      </p:sp>
      <p:sp>
        <p:nvSpPr>
          <p:cNvPr id="35845" name="Text Box 4"/>
          <p:cNvSpPr txBox="1">
            <a:spLocks noChangeArrowheads="1"/>
          </p:cNvSpPr>
          <p:nvPr/>
        </p:nvSpPr>
        <p:spPr bwMode="auto">
          <a:xfrm>
            <a:off x="6726238" y="4383088"/>
            <a:ext cx="21145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chemeClr val="accent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   </a:t>
            </a:r>
            <a:r>
              <a:rPr lang="hu-HU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Ilyen sincs !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2370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A reakciókinetika tárgya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305155" name="Text Box 3"/>
          <p:cNvSpPr txBox="1">
            <a:spLocks noChangeArrowheads="1"/>
          </p:cNvSpPr>
          <p:nvPr/>
        </p:nvSpPr>
        <p:spPr bwMode="auto">
          <a:xfrm>
            <a:off x="298450" y="3735388"/>
            <a:ext cx="8610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 2 H</a:t>
            </a:r>
            <a:r>
              <a:rPr lang="hu-HU" altLang="en-US" sz="2000" baseline="-25000">
                <a:solidFill>
                  <a:schemeClr val="accent1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 + O</a:t>
            </a:r>
            <a:r>
              <a:rPr lang="hu-HU" altLang="en-US" sz="2000" baseline="-25000">
                <a:solidFill>
                  <a:schemeClr val="accent1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 = 2 H</a:t>
            </a:r>
            <a:r>
              <a:rPr lang="hu-HU" altLang="en-US" sz="2000" baseline="-25000">
                <a:solidFill>
                  <a:schemeClr val="accent1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              0 =  - 2 H</a:t>
            </a:r>
            <a:r>
              <a:rPr lang="hu-HU" altLang="en-US" sz="2000" baseline="-25000">
                <a:solidFill>
                  <a:schemeClr val="accent1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 -1 O</a:t>
            </a:r>
            <a:r>
              <a:rPr lang="hu-HU" altLang="en-US" sz="2000" baseline="-25000">
                <a:solidFill>
                  <a:schemeClr val="accent1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 + 2 H</a:t>
            </a:r>
            <a:r>
              <a:rPr lang="hu-HU" altLang="en-US" sz="2000" baseline="-25000">
                <a:solidFill>
                  <a:schemeClr val="accent1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O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2400" y="2636838"/>
            <a:ext cx="883920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Kémiai változások leírása sztöchiometriai (bruttó) egyenlettel:</a:t>
            </a:r>
          </a:p>
          <a:p>
            <a:pPr eaLnBrk="1" hangingPunct="1">
              <a:lnSpc>
                <a:spcPct val="90000"/>
              </a:lnSpc>
            </a:pPr>
            <a:r>
              <a:rPr lang="hu-HU" altLang="en-US" sz="2000">
                <a:latin typeface="Arial" panose="020B0604020202020204" pitchFamily="34" charset="0"/>
              </a:rPr>
              <a:t> megmutatja a reaktánsok és termékek arányát</a:t>
            </a:r>
          </a:p>
          <a:p>
            <a:pPr eaLnBrk="1" hangingPunct="1">
              <a:lnSpc>
                <a:spcPct val="90000"/>
              </a:lnSpc>
            </a:pPr>
            <a:r>
              <a:rPr lang="hu-HU" altLang="en-US" sz="2000">
                <a:latin typeface="Arial" panose="020B0604020202020204" pitchFamily="34" charset="0"/>
              </a:rPr>
              <a:t> általában így nem játszódik le fizikailag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305157" name="Text Box 5"/>
          <p:cNvSpPr txBox="1">
            <a:spLocks noChangeArrowheads="1"/>
          </p:cNvSpPr>
          <p:nvPr/>
        </p:nvSpPr>
        <p:spPr bwMode="auto">
          <a:xfrm>
            <a:off x="5105400" y="3802063"/>
            <a:ext cx="39624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hu-HU" altLang="en-US" sz="2000" i="1">
                <a:solidFill>
                  <a:schemeClr val="accent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</a:t>
            </a:r>
            <a:r>
              <a:rPr lang="hu-HU" altLang="en-US" sz="2000" baseline="-25000">
                <a:solidFill>
                  <a:schemeClr val="accent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= - </a:t>
            </a: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2 		</a:t>
            </a:r>
            <a:r>
              <a:rPr lang="hu-HU" altLang="en-US" sz="2000" i="1">
                <a:solidFill>
                  <a:schemeClr val="accent1"/>
                </a:solidFill>
                <a:latin typeface="Arial" panose="020B0604020202020204" pitchFamily="34" charset="0"/>
              </a:rPr>
              <a:t>A</a:t>
            </a:r>
            <a:r>
              <a:rPr lang="hu-HU" altLang="en-US" sz="2000" baseline="-25000">
                <a:solidFill>
                  <a:schemeClr val="accent1"/>
                </a:solidFill>
                <a:latin typeface="Arial" panose="020B0604020202020204" pitchFamily="34" charset="0"/>
              </a:rPr>
              <a:t>1</a:t>
            </a: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 = „H</a:t>
            </a:r>
            <a:r>
              <a:rPr lang="hu-HU" altLang="en-US" sz="2000" baseline="-25000">
                <a:solidFill>
                  <a:schemeClr val="accent1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hu-HU" altLang="en-US" sz="2000" i="1">
                <a:solidFill>
                  <a:schemeClr val="accent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</a:t>
            </a:r>
            <a:r>
              <a:rPr lang="hu-HU" altLang="en-US" sz="2000" baseline="-25000">
                <a:solidFill>
                  <a:schemeClr val="accent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= - </a:t>
            </a: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1 		</a:t>
            </a:r>
            <a:r>
              <a:rPr lang="hu-HU" altLang="en-US" sz="2000" i="1">
                <a:solidFill>
                  <a:schemeClr val="accent1"/>
                </a:solidFill>
                <a:latin typeface="Arial" panose="020B0604020202020204" pitchFamily="34" charset="0"/>
              </a:rPr>
              <a:t>A</a:t>
            </a:r>
            <a:r>
              <a:rPr lang="hu-HU" altLang="en-US" sz="2000" baseline="-25000">
                <a:solidFill>
                  <a:schemeClr val="accent1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 = „O</a:t>
            </a:r>
            <a:r>
              <a:rPr lang="hu-HU" altLang="en-US" sz="2000" baseline="-25000">
                <a:solidFill>
                  <a:schemeClr val="accent1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hu-HU" altLang="en-US" sz="2000" i="1">
                <a:solidFill>
                  <a:schemeClr val="accent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</a:t>
            </a:r>
            <a:r>
              <a:rPr lang="hu-HU" altLang="en-US" sz="2000" baseline="-25000">
                <a:solidFill>
                  <a:schemeClr val="accent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= + </a:t>
            </a: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2 	</a:t>
            </a:r>
            <a:r>
              <a:rPr lang="hu-HU" altLang="en-US" sz="2000" i="1">
                <a:solidFill>
                  <a:schemeClr val="accent1"/>
                </a:solidFill>
                <a:latin typeface="Arial" panose="020B0604020202020204" pitchFamily="34" charset="0"/>
              </a:rPr>
              <a:t>A</a:t>
            </a:r>
            <a:r>
              <a:rPr lang="hu-HU" altLang="en-US" sz="2000" baseline="-25000">
                <a:solidFill>
                  <a:schemeClr val="accent1"/>
                </a:solidFill>
                <a:latin typeface="Arial" panose="020B0604020202020204" pitchFamily="34" charset="0"/>
              </a:rPr>
              <a:t>3</a:t>
            </a: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 = „H</a:t>
            </a:r>
            <a:r>
              <a:rPr lang="hu-HU" altLang="en-US" sz="2000" baseline="-25000">
                <a:solidFill>
                  <a:schemeClr val="accent1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O”</a:t>
            </a:r>
          </a:p>
        </p:txBody>
      </p:sp>
      <p:graphicFrame>
        <p:nvGraphicFramePr>
          <p:cNvPr id="305158" name="Object 6"/>
          <p:cNvGraphicFramePr>
            <a:graphicFrameLocks noChangeAspect="1"/>
          </p:cNvGraphicFramePr>
          <p:nvPr/>
        </p:nvGraphicFramePr>
        <p:xfrm>
          <a:off x="1331913" y="4471988"/>
          <a:ext cx="14478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4" name="Equation" r:id="rId6" imgW="748975" imgH="355446" progId="Equation.3">
                  <p:embed/>
                </p:oleObj>
              </mc:Choice>
              <mc:Fallback>
                <p:oleObj name="Equation" r:id="rId6" imgW="748975" imgH="355446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4471988"/>
                        <a:ext cx="14478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5159" name="Text Box 7"/>
          <p:cNvSpPr txBox="1">
            <a:spLocks noChangeArrowheads="1"/>
          </p:cNvSpPr>
          <p:nvPr/>
        </p:nvSpPr>
        <p:spPr bwMode="auto">
          <a:xfrm>
            <a:off x="1187450" y="5157788"/>
            <a:ext cx="7848600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sztöchiometriai együttható: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(reaktánsra negatív, termékekre pozitív elemek)</a:t>
            </a:r>
            <a:r>
              <a:rPr lang="hu-HU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2000" b="1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Az anyagfajták sorrendje tetszőleges;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A sztöchiometriai együtthatók szorzótényező erejéig határozatlanok     </a:t>
            </a:r>
            <a:endParaRPr lang="en-GB" altLang="en-US" sz="2000">
              <a:latin typeface="Arial" panose="020B0604020202020204" pitchFamily="34" charset="0"/>
            </a:endParaRPr>
          </a:p>
        </p:txBody>
      </p:sp>
      <p:graphicFrame>
        <p:nvGraphicFramePr>
          <p:cNvPr id="305160" name="Object 8"/>
          <p:cNvGraphicFramePr>
            <a:graphicFrameLocks noChangeAspect="1"/>
          </p:cNvGraphicFramePr>
          <p:nvPr/>
        </p:nvGraphicFramePr>
        <p:xfrm>
          <a:off x="611188" y="5016500"/>
          <a:ext cx="39370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5" name="Equation" r:id="rId8" imgW="177569" imgH="253670" progId="Equation.3">
                  <p:embed/>
                </p:oleObj>
              </mc:Choice>
              <mc:Fallback>
                <p:oleObj name="Equation" r:id="rId8" imgW="177569" imgH="25367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5016500"/>
                        <a:ext cx="393700" cy="57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7950" y="1123950"/>
            <a:ext cx="9144000" cy="1584325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 smtClean="0">
                <a:latin typeface="Arial" panose="020B0604020202020204" pitchFamily="34" charset="0"/>
              </a:rPr>
              <a:t>Hogyan változnak a koncentrációk egy reaktív elegyben és miért?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200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 smtClean="0">
                <a:latin typeface="Arial" panose="020B0604020202020204" pitchFamily="34" charset="0"/>
              </a:rPr>
              <a:t>Milyen részlépésekből áll egy reakció? (Mi a kémiai reakciók mechanizmusa?)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24097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5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0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5155" grpId="0" autoUpdateAnimBg="0"/>
      <p:bldP spid="305157" grpId="0" autoUpdateAnimBg="0"/>
      <p:bldP spid="30515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72" name="Rectangle 28"/>
          <p:cNvSpPr>
            <a:spLocks noChangeArrowheads="1"/>
          </p:cNvSpPr>
          <p:nvPr/>
        </p:nvSpPr>
        <p:spPr bwMode="auto">
          <a:xfrm>
            <a:off x="900113" y="4149725"/>
            <a:ext cx="5938837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1600" dirty="0">
                <a:latin typeface="Arial" charset="0"/>
                <a:cs typeface="Arial" pitchFamily="34" charset="0"/>
              </a:rPr>
              <a:t>1	H</a:t>
            </a:r>
            <a:r>
              <a:rPr lang="hu-HU" sz="1600" baseline="-30000" dirty="0">
                <a:latin typeface="Arial" charset="0"/>
                <a:cs typeface="Arial" pitchFamily="34" charset="0"/>
              </a:rPr>
              <a:t>2</a:t>
            </a:r>
            <a:r>
              <a:rPr lang="hu-HU" sz="1600" dirty="0">
                <a:latin typeface="Arial" charset="0"/>
                <a:cs typeface="Arial" pitchFamily="34" charset="0"/>
              </a:rPr>
              <a:t> + O</a:t>
            </a:r>
            <a:r>
              <a:rPr lang="hu-HU" sz="1600" baseline="-30000" dirty="0">
                <a:latin typeface="Arial" charset="0"/>
                <a:cs typeface="Arial" pitchFamily="34" charset="0"/>
              </a:rPr>
              <a:t>2</a:t>
            </a:r>
            <a:r>
              <a:rPr lang="hu-HU" sz="1600" dirty="0">
                <a:latin typeface="Arial" charset="0"/>
                <a:cs typeface="Arial" pitchFamily="34" charset="0"/>
              </a:rPr>
              <a:t> 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</a:t>
            </a:r>
            <a:r>
              <a:rPr lang="hu-HU" sz="1600" dirty="0">
                <a:latin typeface="Arial" charset="0"/>
                <a:cs typeface="Arial" pitchFamily="34" charset="0"/>
              </a:rPr>
              <a:t> .H</a:t>
            </a:r>
            <a:r>
              <a:rPr lang="hu-HU" sz="1600" dirty="0">
                <a:latin typeface="Arial" charset="0"/>
              </a:rPr>
              <a:t> + .HO</a:t>
            </a:r>
            <a:r>
              <a:rPr lang="hu-HU" sz="1600" baseline="-25000" dirty="0">
                <a:latin typeface="Arial" charset="0"/>
              </a:rPr>
              <a:t>2</a:t>
            </a:r>
            <a:r>
              <a:rPr lang="hu-HU" sz="1600" dirty="0">
                <a:latin typeface="Arial" charset="0"/>
                <a:cs typeface="Arial" pitchFamily="34" charset="0"/>
              </a:rPr>
              <a:t> 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	 </a:t>
            </a:r>
            <a:r>
              <a:rPr lang="hu-HU" sz="1600" i="1" dirty="0">
                <a:latin typeface="Arial" charset="0"/>
                <a:sym typeface="Symbol" pitchFamily="18" charset="2"/>
              </a:rPr>
              <a:t>k</a:t>
            </a:r>
            <a:r>
              <a:rPr lang="hu-HU" sz="1600" baseline="-25000" dirty="0">
                <a:latin typeface="Arial" charset="0"/>
                <a:sym typeface="Symbol" pitchFamily="18" charset="2"/>
              </a:rPr>
              <a:t>1</a:t>
            </a:r>
            <a:r>
              <a:rPr lang="hu-HU" sz="1600" dirty="0">
                <a:latin typeface="Arial" charset="0"/>
                <a:sym typeface="Symbol" pitchFamily="18" charset="2"/>
              </a:rPr>
              <a:t>(</a:t>
            </a:r>
            <a:r>
              <a:rPr lang="hu-HU" sz="1600" i="1" dirty="0">
                <a:latin typeface="Arial" charset="0"/>
                <a:sym typeface="Symbol" pitchFamily="18" charset="2"/>
              </a:rPr>
              <a:t>T</a:t>
            </a:r>
            <a:r>
              <a:rPr lang="hu-HU" sz="1600" dirty="0">
                <a:latin typeface="Arial" charset="0"/>
                <a:sym typeface="Symbol" pitchFamily="18" charset="2"/>
              </a:rPr>
              <a:t>, </a:t>
            </a:r>
            <a:r>
              <a:rPr lang="hu-HU" sz="1600" i="1" dirty="0">
                <a:latin typeface="Arial" charset="0"/>
                <a:sym typeface="Symbol" pitchFamily="18" charset="2"/>
              </a:rPr>
              <a:t>p</a:t>
            </a:r>
            <a:r>
              <a:rPr lang="hu-HU" sz="1600" dirty="0">
                <a:latin typeface="Arial" charset="0"/>
                <a:sym typeface="Symbol" pitchFamily="18" charset="2"/>
              </a:rPr>
              <a:t>)</a:t>
            </a:r>
            <a:endParaRPr lang="en-US" sz="1600" dirty="0">
              <a:latin typeface="Arial" charset="0"/>
              <a:sym typeface="Symbol" pitchFamily="18" charset="2"/>
            </a:endParaRPr>
          </a:p>
          <a:p>
            <a:pPr marL="342900" indent="-342900">
              <a:buFontTx/>
              <a:buAutoNum type="arabicPlain" startAt="2"/>
              <a:defRPr/>
            </a:pP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         .OH + H</a:t>
            </a:r>
            <a:r>
              <a:rPr lang="hu-HU" sz="1600" baseline="-30000" dirty="0">
                <a:latin typeface="Arial" charset="0"/>
                <a:cs typeface="Arial" pitchFamily="34" charset="0"/>
                <a:sym typeface="Symbol" pitchFamily="18" charset="2"/>
              </a:rPr>
              <a:t>2 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</a:t>
            </a:r>
            <a:r>
              <a:rPr lang="hu-HU" sz="1600" dirty="0">
                <a:latin typeface="Arial" charset="0"/>
                <a:cs typeface="Arial" pitchFamily="34" charset="0"/>
              </a:rPr>
              <a:t> .H + H</a:t>
            </a:r>
            <a:r>
              <a:rPr lang="hu-HU" sz="1600" baseline="-30000" dirty="0">
                <a:latin typeface="Arial" charset="0"/>
                <a:cs typeface="Arial" pitchFamily="34" charset="0"/>
                <a:sym typeface="Symbol" pitchFamily="18" charset="2"/>
              </a:rPr>
              <a:t>2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O	 </a:t>
            </a:r>
            <a:r>
              <a:rPr lang="hu-HU" sz="1600" i="1" dirty="0">
                <a:latin typeface="Arial" charset="0"/>
                <a:sym typeface="Symbol" pitchFamily="18" charset="2"/>
              </a:rPr>
              <a:t>k</a:t>
            </a:r>
            <a:r>
              <a:rPr lang="hu-HU" sz="1600" baseline="-25000" dirty="0">
                <a:latin typeface="Arial" charset="0"/>
                <a:sym typeface="Symbol" pitchFamily="18" charset="2"/>
              </a:rPr>
              <a:t>2</a:t>
            </a:r>
            <a:r>
              <a:rPr lang="hu-HU" sz="1600" dirty="0">
                <a:latin typeface="Arial" charset="0"/>
                <a:sym typeface="Symbol" pitchFamily="18" charset="2"/>
              </a:rPr>
              <a:t>(</a:t>
            </a:r>
            <a:r>
              <a:rPr lang="hu-HU" sz="1600" i="1" dirty="0">
                <a:latin typeface="Arial" charset="0"/>
                <a:sym typeface="Symbol" pitchFamily="18" charset="2"/>
              </a:rPr>
              <a:t>T</a:t>
            </a:r>
            <a:r>
              <a:rPr lang="hu-HU" sz="1600" dirty="0">
                <a:latin typeface="Arial" charset="0"/>
                <a:sym typeface="Symbol" pitchFamily="18" charset="2"/>
              </a:rPr>
              <a:t>, </a:t>
            </a:r>
            <a:r>
              <a:rPr lang="hu-HU" sz="1600" i="1" dirty="0">
                <a:latin typeface="Arial" charset="0"/>
                <a:sym typeface="Symbol" pitchFamily="18" charset="2"/>
              </a:rPr>
              <a:t>p</a:t>
            </a:r>
            <a:r>
              <a:rPr lang="hu-HU" sz="1600" dirty="0">
                <a:latin typeface="Arial" charset="0"/>
                <a:sym typeface="Symbol" pitchFamily="18" charset="2"/>
              </a:rPr>
              <a:t>)</a:t>
            </a:r>
          </a:p>
          <a:p>
            <a:pPr marL="342900" indent="-342900">
              <a:buFontTx/>
              <a:buAutoNum type="arabicPlain" startAt="2"/>
              <a:defRPr/>
            </a:pP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          .H + O</a:t>
            </a:r>
            <a:r>
              <a:rPr lang="hu-HU" sz="1600" baseline="-30000" dirty="0">
                <a:latin typeface="Arial" charset="0"/>
                <a:cs typeface="Arial" pitchFamily="34" charset="0"/>
                <a:sym typeface="Symbol" pitchFamily="18" charset="2"/>
              </a:rPr>
              <a:t>2 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</a:t>
            </a:r>
            <a:r>
              <a:rPr lang="hu-HU" sz="1600" dirty="0">
                <a:latin typeface="Arial" charset="0"/>
                <a:cs typeface="Arial" pitchFamily="34" charset="0"/>
              </a:rPr>
              <a:t> .OH + 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</a:t>
            </a:r>
            <a:r>
              <a:rPr lang="hu-HU" sz="1600" dirty="0">
                <a:latin typeface="Arial" charset="0"/>
                <a:cs typeface="Arial" pitchFamily="34" charset="0"/>
              </a:rPr>
              <a:t>O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  	</a:t>
            </a:r>
            <a:r>
              <a:rPr lang="hu-HU" sz="1600" i="1" dirty="0">
                <a:latin typeface="Arial" charset="0"/>
                <a:sym typeface="Symbol" pitchFamily="18" charset="2"/>
              </a:rPr>
              <a:t> k</a:t>
            </a:r>
            <a:r>
              <a:rPr lang="hu-HU" sz="1600" baseline="-25000" dirty="0">
                <a:latin typeface="Arial" charset="0"/>
                <a:sym typeface="Symbol" pitchFamily="18" charset="2"/>
              </a:rPr>
              <a:t>3</a:t>
            </a:r>
            <a:r>
              <a:rPr lang="hu-HU" sz="1600" dirty="0">
                <a:latin typeface="Arial" charset="0"/>
                <a:sym typeface="Symbol" pitchFamily="18" charset="2"/>
              </a:rPr>
              <a:t>(</a:t>
            </a:r>
            <a:r>
              <a:rPr lang="hu-HU" sz="1600" i="1" dirty="0">
                <a:latin typeface="Arial" charset="0"/>
                <a:sym typeface="Symbol" pitchFamily="18" charset="2"/>
              </a:rPr>
              <a:t>T</a:t>
            </a:r>
            <a:r>
              <a:rPr lang="hu-HU" sz="1600" dirty="0">
                <a:latin typeface="Arial" charset="0"/>
                <a:sym typeface="Symbol" pitchFamily="18" charset="2"/>
              </a:rPr>
              <a:t>, </a:t>
            </a:r>
            <a:r>
              <a:rPr lang="hu-HU" sz="1600" i="1" dirty="0">
                <a:latin typeface="Arial" charset="0"/>
                <a:sym typeface="Symbol" pitchFamily="18" charset="2"/>
              </a:rPr>
              <a:t>p</a:t>
            </a:r>
            <a:r>
              <a:rPr lang="hu-HU" sz="1600" dirty="0">
                <a:latin typeface="Arial" charset="0"/>
                <a:sym typeface="Symbol" pitchFamily="18" charset="2"/>
              </a:rPr>
              <a:t>)</a:t>
            </a:r>
          </a:p>
          <a:p>
            <a:pPr marL="342900" indent="-342900">
              <a:buFontTx/>
              <a:buAutoNum type="arabicPlain" startAt="2"/>
              <a:defRPr/>
            </a:pP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 	</a:t>
            </a:r>
            <a:r>
              <a:rPr lang="hu-HU" sz="1600" dirty="0">
                <a:latin typeface="Arial" charset="0"/>
                <a:cs typeface="Arial" pitchFamily="34" charset="0"/>
              </a:rPr>
              <a:t>O + H</a:t>
            </a:r>
            <a:r>
              <a:rPr lang="hu-HU" sz="1600" baseline="-30000" dirty="0">
                <a:latin typeface="Arial" charset="0"/>
                <a:cs typeface="Arial" pitchFamily="34" charset="0"/>
                <a:sym typeface="Symbol" pitchFamily="18" charset="2"/>
              </a:rPr>
              <a:t>2 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</a:t>
            </a:r>
            <a:r>
              <a:rPr lang="hu-HU" sz="1600" dirty="0">
                <a:latin typeface="Arial" charset="0"/>
                <a:cs typeface="Arial" pitchFamily="34" charset="0"/>
              </a:rPr>
              <a:t> .OH + .H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      	</a:t>
            </a:r>
            <a:r>
              <a:rPr lang="hu-HU" sz="1600" i="1" dirty="0">
                <a:latin typeface="Arial" charset="0"/>
                <a:sym typeface="Symbol" pitchFamily="18" charset="2"/>
              </a:rPr>
              <a:t> k</a:t>
            </a:r>
            <a:r>
              <a:rPr lang="hu-HU" sz="1600" baseline="-25000" dirty="0">
                <a:latin typeface="Arial" charset="0"/>
                <a:sym typeface="Symbol" pitchFamily="18" charset="2"/>
              </a:rPr>
              <a:t>4</a:t>
            </a:r>
            <a:r>
              <a:rPr lang="hu-HU" sz="1600" dirty="0">
                <a:latin typeface="Arial" charset="0"/>
                <a:sym typeface="Symbol" pitchFamily="18" charset="2"/>
              </a:rPr>
              <a:t>(</a:t>
            </a:r>
            <a:r>
              <a:rPr lang="hu-HU" sz="1600" i="1" dirty="0">
                <a:latin typeface="Arial" charset="0"/>
                <a:sym typeface="Symbol" pitchFamily="18" charset="2"/>
              </a:rPr>
              <a:t>T</a:t>
            </a:r>
            <a:r>
              <a:rPr lang="hu-HU" sz="1600" dirty="0">
                <a:latin typeface="Arial" charset="0"/>
                <a:sym typeface="Symbol" pitchFamily="18" charset="2"/>
              </a:rPr>
              <a:t>, </a:t>
            </a:r>
            <a:r>
              <a:rPr lang="hu-HU" sz="1600" i="1" dirty="0">
                <a:latin typeface="Arial" charset="0"/>
                <a:sym typeface="Symbol" pitchFamily="18" charset="2"/>
              </a:rPr>
              <a:t>p</a:t>
            </a:r>
            <a:r>
              <a:rPr lang="hu-HU" sz="1600" dirty="0">
                <a:latin typeface="Arial" charset="0"/>
                <a:sym typeface="Symbol" pitchFamily="18" charset="2"/>
              </a:rPr>
              <a:t>) </a:t>
            </a:r>
          </a:p>
          <a:p>
            <a:pPr>
              <a:defRPr/>
            </a:pP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5    	.H + O</a:t>
            </a:r>
            <a:r>
              <a:rPr lang="hu-HU" sz="1600" baseline="-30000" dirty="0">
                <a:latin typeface="Arial" charset="0"/>
                <a:cs typeface="Arial" pitchFamily="34" charset="0"/>
                <a:sym typeface="Symbol" pitchFamily="18" charset="2"/>
              </a:rPr>
              <a:t>2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 + M </a:t>
            </a:r>
            <a:r>
              <a:rPr lang="hu-HU" sz="1600" dirty="0">
                <a:latin typeface="Arial" charset="0"/>
                <a:cs typeface="Arial" pitchFamily="34" charset="0"/>
              </a:rPr>
              <a:t> .HO</a:t>
            </a:r>
            <a:r>
              <a:rPr lang="hu-HU" sz="1600" baseline="-30000" dirty="0">
                <a:latin typeface="Arial" charset="0"/>
                <a:cs typeface="Arial" pitchFamily="34" charset="0"/>
                <a:sym typeface="Symbol" pitchFamily="18" charset="2"/>
              </a:rPr>
              <a:t>2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 + M     	</a:t>
            </a:r>
            <a:r>
              <a:rPr lang="hu-HU" sz="1600" i="1" dirty="0">
                <a:latin typeface="Arial" charset="0"/>
                <a:sym typeface="Symbol" pitchFamily="18" charset="2"/>
              </a:rPr>
              <a:t> k</a:t>
            </a:r>
            <a:r>
              <a:rPr lang="hu-HU" sz="1600" baseline="-25000" dirty="0">
                <a:latin typeface="Arial" charset="0"/>
                <a:sym typeface="Symbol" pitchFamily="18" charset="2"/>
              </a:rPr>
              <a:t>5</a:t>
            </a:r>
            <a:r>
              <a:rPr lang="hu-HU" sz="1600" dirty="0">
                <a:latin typeface="Arial" charset="0"/>
                <a:sym typeface="Symbol" pitchFamily="18" charset="2"/>
              </a:rPr>
              <a:t>(</a:t>
            </a:r>
            <a:r>
              <a:rPr lang="hu-HU" sz="1600" i="1" dirty="0">
                <a:latin typeface="Arial" charset="0"/>
                <a:sym typeface="Symbol" pitchFamily="18" charset="2"/>
              </a:rPr>
              <a:t>T</a:t>
            </a:r>
            <a:r>
              <a:rPr lang="hu-HU" sz="1600" dirty="0">
                <a:latin typeface="Arial" charset="0"/>
                <a:sym typeface="Symbol" pitchFamily="18" charset="2"/>
              </a:rPr>
              <a:t>, </a:t>
            </a:r>
            <a:r>
              <a:rPr lang="hu-HU" sz="1600" i="1" dirty="0">
                <a:latin typeface="Arial" charset="0"/>
                <a:sym typeface="Symbol" pitchFamily="18" charset="2"/>
              </a:rPr>
              <a:t>p</a:t>
            </a:r>
            <a:r>
              <a:rPr lang="hu-HU" sz="1600" dirty="0">
                <a:latin typeface="Arial" charset="0"/>
                <a:sym typeface="Symbol" pitchFamily="18" charset="2"/>
              </a:rPr>
              <a:t>) </a:t>
            </a:r>
          </a:p>
          <a:p>
            <a:pPr>
              <a:defRPr/>
            </a:pP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6	.HO</a:t>
            </a:r>
            <a:r>
              <a:rPr lang="hu-HU" sz="1600" baseline="-30000" dirty="0">
                <a:latin typeface="Arial" charset="0"/>
                <a:cs typeface="Arial" pitchFamily="34" charset="0"/>
                <a:sym typeface="Symbol" pitchFamily="18" charset="2"/>
              </a:rPr>
              <a:t>2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 + H</a:t>
            </a:r>
            <a:r>
              <a:rPr lang="hu-HU" sz="1600" baseline="-30000" dirty="0">
                <a:latin typeface="Arial" charset="0"/>
                <a:cs typeface="Arial" pitchFamily="34" charset="0"/>
                <a:sym typeface="Symbol" pitchFamily="18" charset="2"/>
              </a:rPr>
              <a:t>2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 </a:t>
            </a:r>
            <a:r>
              <a:rPr lang="hu-HU" sz="1600" dirty="0">
                <a:latin typeface="Arial" charset="0"/>
                <a:cs typeface="Arial" pitchFamily="34" charset="0"/>
              </a:rPr>
              <a:t> .H + H</a:t>
            </a:r>
            <a:r>
              <a:rPr lang="hu-HU" sz="1600" baseline="-30000" dirty="0">
                <a:latin typeface="Arial" charset="0"/>
                <a:cs typeface="Arial" pitchFamily="34" charset="0"/>
                <a:sym typeface="Symbol" pitchFamily="18" charset="2"/>
              </a:rPr>
              <a:t>2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O</a:t>
            </a:r>
            <a:r>
              <a:rPr lang="hu-HU" sz="1600" baseline="-30000" dirty="0">
                <a:latin typeface="Arial" charset="0"/>
                <a:cs typeface="Arial" pitchFamily="34" charset="0"/>
                <a:sym typeface="Symbol" pitchFamily="18" charset="2"/>
              </a:rPr>
              <a:t>2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 	</a:t>
            </a:r>
            <a:r>
              <a:rPr lang="hu-HU" sz="1600" i="1" dirty="0">
                <a:latin typeface="Arial" charset="0"/>
                <a:sym typeface="Symbol" pitchFamily="18" charset="2"/>
              </a:rPr>
              <a:t> k</a:t>
            </a:r>
            <a:r>
              <a:rPr lang="hu-HU" sz="1600" baseline="-25000" dirty="0">
                <a:latin typeface="Arial" charset="0"/>
                <a:sym typeface="Symbol" pitchFamily="18" charset="2"/>
              </a:rPr>
              <a:t>6</a:t>
            </a:r>
            <a:r>
              <a:rPr lang="hu-HU" sz="1600" dirty="0">
                <a:latin typeface="Arial" charset="0"/>
                <a:sym typeface="Symbol" pitchFamily="18" charset="2"/>
              </a:rPr>
              <a:t>(</a:t>
            </a:r>
            <a:r>
              <a:rPr lang="hu-HU" sz="1600" i="1" dirty="0">
                <a:latin typeface="Arial" charset="0"/>
                <a:sym typeface="Symbol" pitchFamily="18" charset="2"/>
              </a:rPr>
              <a:t>T</a:t>
            </a:r>
            <a:r>
              <a:rPr lang="hu-HU" sz="1600" dirty="0">
                <a:latin typeface="Arial" charset="0"/>
                <a:sym typeface="Symbol" pitchFamily="18" charset="2"/>
              </a:rPr>
              <a:t>, </a:t>
            </a:r>
            <a:r>
              <a:rPr lang="hu-HU" sz="1600" i="1" dirty="0">
                <a:latin typeface="Arial" charset="0"/>
                <a:sym typeface="Symbol" pitchFamily="18" charset="2"/>
              </a:rPr>
              <a:t>p</a:t>
            </a:r>
            <a:r>
              <a:rPr lang="hu-HU" sz="1600" dirty="0">
                <a:latin typeface="Arial" charset="0"/>
                <a:sym typeface="Symbol" pitchFamily="18" charset="2"/>
              </a:rPr>
              <a:t>)</a:t>
            </a:r>
          </a:p>
          <a:p>
            <a:pPr>
              <a:defRPr/>
            </a:pPr>
            <a:r>
              <a:rPr lang="hu-HU" sz="1600" dirty="0">
                <a:latin typeface="Arial" charset="0"/>
                <a:cs typeface="Times New Roman" pitchFamily="18" charset="0"/>
                <a:sym typeface="Symbol" pitchFamily="18" charset="2"/>
              </a:rPr>
              <a:t>7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	2 .HO</a:t>
            </a:r>
            <a:r>
              <a:rPr lang="hu-HU" sz="1600" baseline="-30000" dirty="0">
                <a:latin typeface="Arial" charset="0"/>
                <a:cs typeface="Arial" pitchFamily="34" charset="0"/>
                <a:sym typeface="Symbol" pitchFamily="18" charset="2"/>
              </a:rPr>
              <a:t>2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 </a:t>
            </a:r>
            <a:r>
              <a:rPr lang="hu-HU" sz="1600" dirty="0">
                <a:latin typeface="Arial" charset="0"/>
                <a:cs typeface="Arial" pitchFamily="34" charset="0"/>
              </a:rPr>
              <a:t> H</a:t>
            </a:r>
            <a:r>
              <a:rPr lang="hu-HU" sz="1600" baseline="-30000" dirty="0">
                <a:latin typeface="Arial" charset="0"/>
                <a:cs typeface="Arial" pitchFamily="34" charset="0"/>
                <a:sym typeface="Symbol" pitchFamily="18" charset="2"/>
              </a:rPr>
              <a:t>2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O</a:t>
            </a:r>
            <a:r>
              <a:rPr lang="hu-HU" sz="1600" baseline="-30000" dirty="0">
                <a:latin typeface="Arial" charset="0"/>
                <a:cs typeface="Arial" pitchFamily="34" charset="0"/>
                <a:sym typeface="Symbol" pitchFamily="18" charset="2"/>
              </a:rPr>
              <a:t>2 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+ O</a:t>
            </a:r>
            <a:r>
              <a:rPr lang="hu-HU" sz="1600" baseline="-30000" dirty="0">
                <a:latin typeface="Arial" charset="0"/>
                <a:cs typeface="Arial" pitchFamily="34" charset="0"/>
                <a:sym typeface="Symbol" pitchFamily="18" charset="2"/>
              </a:rPr>
              <a:t>2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 	</a:t>
            </a:r>
            <a:r>
              <a:rPr lang="hu-HU" sz="1600" i="1" dirty="0">
                <a:latin typeface="Arial" charset="0"/>
                <a:sym typeface="Symbol" pitchFamily="18" charset="2"/>
              </a:rPr>
              <a:t> k</a:t>
            </a:r>
            <a:r>
              <a:rPr lang="hu-HU" sz="1600" baseline="-25000" dirty="0">
                <a:latin typeface="Arial" charset="0"/>
                <a:sym typeface="Symbol" pitchFamily="18" charset="2"/>
              </a:rPr>
              <a:t>7</a:t>
            </a:r>
            <a:r>
              <a:rPr lang="hu-HU" sz="1600" dirty="0">
                <a:latin typeface="Arial" charset="0"/>
                <a:sym typeface="Symbol" pitchFamily="18" charset="2"/>
              </a:rPr>
              <a:t>(</a:t>
            </a:r>
            <a:r>
              <a:rPr lang="hu-HU" sz="1600" i="1" dirty="0">
                <a:latin typeface="Arial" charset="0"/>
                <a:sym typeface="Symbol" pitchFamily="18" charset="2"/>
              </a:rPr>
              <a:t>T</a:t>
            </a:r>
            <a:r>
              <a:rPr lang="hu-HU" sz="1600" dirty="0">
                <a:latin typeface="Arial" charset="0"/>
                <a:sym typeface="Symbol" pitchFamily="18" charset="2"/>
              </a:rPr>
              <a:t>, </a:t>
            </a:r>
            <a:r>
              <a:rPr lang="hu-HU" sz="1600" i="1" dirty="0">
                <a:latin typeface="Arial" charset="0"/>
                <a:sym typeface="Symbol" pitchFamily="18" charset="2"/>
              </a:rPr>
              <a:t>p</a:t>
            </a:r>
            <a:r>
              <a:rPr lang="hu-HU" sz="1600" dirty="0">
                <a:latin typeface="Arial" charset="0"/>
                <a:sym typeface="Symbol" pitchFamily="18" charset="2"/>
              </a:rPr>
              <a:t>)</a:t>
            </a:r>
            <a:endParaRPr lang="en-US" sz="1600" dirty="0">
              <a:latin typeface="Arial" charset="0"/>
              <a:cs typeface="Times New Roman" pitchFamily="18" charset="0"/>
              <a:sym typeface="Symbol" pitchFamily="18" charset="2"/>
            </a:endParaRPr>
          </a:p>
          <a:p>
            <a:pPr>
              <a:defRPr/>
            </a:pP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8	H</a:t>
            </a:r>
            <a:r>
              <a:rPr lang="hu-HU" sz="1600" baseline="-30000" dirty="0">
                <a:latin typeface="Arial" charset="0"/>
                <a:cs typeface="Arial" pitchFamily="34" charset="0"/>
                <a:sym typeface="Symbol" pitchFamily="18" charset="2"/>
              </a:rPr>
              <a:t>2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O</a:t>
            </a:r>
            <a:r>
              <a:rPr lang="hu-HU" sz="1600" baseline="-30000" dirty="0">
                <a:latin typeface="Arial" charset="0"/>
                <a:cs typeface="Arial" pitchFamily="34" charset="0"/>
                <a:sym typeface="Symbol" pitchFamily="18" charset="2"/>
              </a:rPr>
              <a:t>2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 </a:t>
            </a:r>
            <a:r>
              <a:rPr lang="hu-HU" sz="1600" dirty="0">
                <a:latin typeface="Arial" charset="0"/>
                <a:cs typeface="Arial" pitchFamily="34" charset="0"/>
              </a:rPr>
              <a:t> 2 .OH </a:t>
            </a:r>
            <a:r>
              <a:rPr lang="hu-HU" sz="1600" dirty="0">
                <a:latin typeface="Arial" charset="0"/>
                <a:cs typeface="Arial" pitchFamily="34" charset="0"/>
                <a:sym typeface="Symbol" pitchFamily="18" charset="2"/>
              </a:rPr>
              <a:t>		</a:t>
            </a:r>
            <a:r>
              <a:rPr lang="hu-HU" sz="1600" i="1" dirty="0">
                <a:latin typeface="Arial" charset="0"/>
                <a:sym typeface="Symbol" pitchFamily="18" charset="2"/>
              </a:rPr>
              <a:t> k</a:t>
            </a:r>
            <a:r>
              <a:rPr lang="hu-HU" sz="1600" baseline="-25000" dirty="0">
                <a:latin typeface="Arial" charset="0"/>
                <a:sym typeface="Symbol" pitchFamily="18" charset="2"/>
              </a:rPr>
              <a:t>8</a:t>
            </a:r>
            <a:r>
              <a:rPr lang="hu-HU" sz="1600" dirty="0">
                <a:latin typeface="Arial" charset="0"/>
                <a:sym typeface="Symbol" pitchFamily="18" charset="2"/>
              </a:rPr>
              <a:t>(</a:t>
            </a:r>
            <a:r>
              <a:rPr lang="hu-HU" sz="1600" i="1" dirty="0">
                <a:latin typeface="Arial" charset="0"/>
                <a:sym typeface="Symbol" pitchFamily="18" charset="2"/>
              </a:rPr>
              <a:t>T</a:t>
            </a:r>
            <a:r>
              <a:rPr lang="hu-HU" sz="1600" dirty="0">
                <a:latin typeface="Arial" charset="0"/>
                <a:sym typeface="Symbol" pitchFamily="18" charset="2"/>
              </a:rPr>
              <a:t>, </a:t>
            </a:r>
            <a:r>
              <a:rPr lang="hu-HU" sz="1600" i="1" dirty="0">
                <a:latin typeface="Arial" charset="0"/>
                <a:sym typeface="Symbol" pitchFamily="18" charset="2"/>
              </a:rPr>
              <a:t>p</a:t>
            </a:r>
            <a:r>
              <a:rPr lang="hu-HU" sz="1600" dirty="0">
                <a:latin typeface="Arial" charset="0"/>
                <a:sym typeface="Symbol" pitchFamily="18" charset="2"/>
              </a:rPr>
              <a:t>)</a:t>
            </a:r>
          </a:p>
          <a:p>
            <a:pPr>
              <a:defRPr/>
            </a:pPr>
            <a:endParaRPr lang="hu-HU" sz="1600" dirty="0">
              <a:latin typeface="Arial" charset="0"/>
              <a:sym typeface="Symbol" pitchFamily="18" charset="2"/>
            </a:endParaRPr>
          </a:p>
          <a:p>
            <a:pPr>
              <a:defRPr/>
            </a:pPr>
            <a:r>
              <a:rPr lang="hu-HU" sz="1600" dirty="0">
                <a:latin typeface="Arial" charset="0"/>
                <a:sym typeface="Symbol" pitchFamily="18" charset="2"/>
              </a:rPr>
              <a:t>+ 21 további reakciólépés</a:t>
            </a:r>
            <a:endParaRPr lang="en-US" sz="1600" dirty="0">
              <a:latin typeface="Arial" charset="0"/>
              <a:sym typeface="Symbol" pitchFamily="18" charset="2"/>
            </a:endParaRPr>
          </a:p>
        </p:txBody>
      </p:sp>
      <p:sp>
        <p:nvSpPr>
          <p:cNvPr id="34819" name="Szövegdoboz 1"/>
          <p:cNvSpPr txBox="1">
            <a:spLocks noChangeArrowheads="1"/>
          </p:cNvSpPr>
          <p:nvPr/>
        </p:nvSpPr>
        <p:spPr bwMode="auto">
          <a:xfrm>
            <a:off x="323850" y="549275"/>
            <a:ext cx="631031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FF"/>
                </a:solidFill>
                <a:latin typeface="Arial" panose="020B0604020202020204" pitchFamily="34" charset="0"/>
              </a:rPr>
              <a:t>Egy kisebb részletes mechanizmus: a hidrogén égése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8000"/>
                </a:solidFill>
                <a:latin typeface="Arial" panose="020B0604020202020204" pitchFamily="34" charset="0"/>
              </a:rPr>
              <a:t>A bruttó reakció: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2 H</a:t>
            </a:r>
            <a:r>
              <a:rPr lang="hu-HU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+ O</a:t>
            </a:r>
            <a:r>
              <a:rPr lang="hu-HU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= 2 H</a:t>
            </a:r>
            <a:r>
              <a:rPr lang="hu-HU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O           </a:t>
            </a:r>
            <a:r>
              <a:rPr lang="hu-HU" altLang="en-US" sz="2000" i="1">
                <a:solidFill>
                  <a:srgbClr val="000099"/>
                </a:solidFill>
                <a:latin typeface="Arial" panose="020B0604020202020204" pitchFamily="34" charset="0"/>
              </a:rPr>
              <a:t>avagy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        H</a:t>
            </a:r>
            <a:r>
              <a:rPr lang="hu-HU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+ 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 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hu-HU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= H</a:t>
            </a:r>
            <a:r>
              <a:rPr lang="hu-HU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8000"/>
                </a:solidFill>
                <a:latin typeface="Arial" panose="020B0604020202020204" pitchFamily="34" charset="0"/>
              </a:rPr>
              <a:t>Ilyen reakció valójában nem játszódik le.</a:t>
            </a:r>
          </a:p>
        </p:txBody>
      </p:sp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814388" y="3246438"/>
            <a:ext cx="60594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Részletes reakciómechanizmus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400">
                <a:solidFill>
                  <a:srgbClr val="C00000"/>
                </a:solidFill>
                <a:latin typeface="Arial" panose="020B0604020202020204" pitchFamily="34" charset="0"/>
              </a:rPr>
              <a:t>(ezek a valóban lejátszódó, elemi reakciók)</a:t>
            </a: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515938"/>
          </a:xfrm>
        </p:spPr>
        <p:txBody>
          <a:bodyPr/>
          <a:lstStyle/>
          <a:p>
            <a:pPr eaLnBrk="1" hangingPunct="1"/>
            <a:r>
              <a:rPr lang="hu-HU" altLang="en-US" sz="2400" b="1" smtClean="0">
                <a:latin typeface="Arial" panose="020B0604020202020204" pitchFamily="34" charset="0"/>
              </a:rPr>
              <a:t>Részletes reakciómechanizmusok</a:t>
            </a:r>
          </a:p>
        </p:txBody>
      </p:sp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95288" y="2360613"/>
            <a:ext cx="7685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99"/>
                </a:solidFill>
                <a:latin typeface="Arial" panose="020B0604020202020204" pitchFamily="34" charset="0"/>
              </a:rPr>
              <a:t>reaktánsok    </a:t>
            </a:r>
            <a:r>
              <a:rPr lang="hu-HU" altLang="en-US" sz="2000">
                <a:solidFill>
                  <a:srgbClr val="0000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	köztitermékek			 végtermék(ek)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hu-HU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2 , 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hu-HU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               .H, :O, .OH, .HO</a:t>
            </a:r>
            <a:r>
              <a:rPr lang="hu-HU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, H</a:t>
            </a:r>
            <a:r>
              <a:rPr lang="hu-HU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hu-HU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	                  H</a:t>
            </a:r>
            <a:r>
              <a:rPr lang="hu-HU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endParaRPr lang="hu-HU" altLang="en-US" sz="200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5263735"/>
      </p:ext>
    </p:extLst>
  </p:cSld>
  <p:clrMapOvr>
    <a:masterClrMapping/>
  </p:clrMapOvr>
  <p:transition spd="slow" advTm="16006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9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9772" grpId="0"/>
      <p:bldP spid="3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0" y="76200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Arrhenius-egyenlet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0" y="60960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sebességi együttható</a:t>
            </a: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 hőmérsékletfüggését az empirikus Arrhenius‑egyenlet írja le:</a:t>
            </a:r>
            <a:endParaRPr lang="hu-HU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36868" name="Object 6"/>
          <p:cNvGraphicFramePr>
            <a:graphicFrameLocks noChangeAspect="1"/>
          </p:cNvGraphicFramePr>
          <p:nvPr/>
        </p:nvGraphicFramePr>
        <p:xfrm>
          <a:off x="900113" y="1125538"/>
          <a:ext cx="22860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4" r:id="rId5" imgW="1130300" imgH="431800" progId="Equation.3">
                  <p:embed/>
                </p:oleObj>
              </mc:Choice>
              <mc:Fallback>
                <p:oleObj r:id="rId5" imgW="1130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125538"/>
                        <a:ext cx="2286000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9" name="Rectangle 8"/>
          <p:cNvSpPr>
            <a:spLocks noChangeArrowheads="1"/>
          </p:cNvSpPr>
          <p:nvPr/>
        </p:nvSpPr>
        <p:spPr bwMode="auto">
          <a:xfrm>
            <a:off x="381000" y="1989138"/>
            <a:ext cx="594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	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preexponenciális tényező</a:t>
            </a:r>
            <a:endParaRPr lang="hu-HU" altLang="en-US" sz="1200" b="1">
              <a:solidFill>
                <a:schemeClr val="tx2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800" b="1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altLang="en-US" sz="1800" b="1" baseline="-30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	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aktiválási energia</a:t>
            </a:r>
            <a:endParaRPr lang="hu-HU" altLang="en-US" sz="24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6870" name="Rectangle 9"/>
          <p:cNvSpPr>
            <a:spLocks noChangeArrowheads="1"/>
          </p:cNvSpPr>
          <p:nvPr/>
        </p:nvSpPr>
        <p:spPr bwMode="auto">
          <a:xfrm>
            <a:off x="76200" y="4510088"/>
            <a:ext cx="2514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Arrhenius-ábrázolás:</a:t>
            </a:r>
            <a:r>
              <a:rPr lang="hu-HU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hu-HU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36871" name="Object 10"/>
          <p:cNvGraphicFramePr>
            <a:graphicFrameLocks noChangeAspect="1"/>
          </p:cNvGraphicFramePr>
          <p:nvPr/>
        </p:nvGraphicFramePr>
        <p:xfrm>
          <a:off x="5257800" y="1168400"/>
          <a:ext cx="1981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5" r:id="rId7" imgW="977900" imgH="381000" progId="Equation.3">
                  <p:embed/>
                </p:oleObj>
              </mc:Choice>
              <mc:Fallback>
                <p:oleObj r:id="rId7" imgW="9779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168400"/>
                        <a:ext cx="1981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2" name="Rectangle 12"/>
          <p:cNvSpPr>
            <a:spLocks noChangeArrowheads="1"/>
          </p:cNvSpPr>
          <p:nvPr/>
        </p:nvSpPr>
        <p:spPr bwMode="auto">
          <a:xfrm>
            <a:off x="0" y="2708275"/>
            <a:ext cx="9144000" cy="15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Ha több </a:t>
            </a:r>
            <a:r>
              <a:rPr lang="hu-HU" altLang="en-US" sz="1800" i="1">
                <a:latin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hu-HU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 hőmérsékleten megmérjük </a:t>
            </a:r>
            <a:br>
              <a:rPr lang="hu-HU" altLang="en-US" sz="1800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hu-HU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az adott reakció </a:t>
            </a:r>
            <a:r>
              <a:rPr lang="hu-HU" altLang="en-US" sz="1800" i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</a:t>
            </a:r>
            <a:r>
              <a:rPr lang="hu-HU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 sebességi állandóját, </a:t>
            </a:r>
            <a:endParaRPr lang="hu-HU" altLang="en-US" sz="180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hu-HU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majd </a:t>
            </a:r>
            <a:r>
              <a:rPr lang="hu-HU" altLang="en-US" sz="1800" b="1">
                <a:latin typeface="Arial" panose="020B0604020202020204" pitchFamily="34" charset="0"/>
                <a:cs typeface="Times New Roman" panose="02020603050405020304" pitchFamily="18" charset="0"/>
              </a:rPr>
              <a:t>az 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ln </a:t>
            </a:r>
            <a:r>
              <a:rPr lang="hu-HU" altLang="en-US" sz="1800" b="1" i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</a:t>
            </a:r>
            <a:r>
              <a:rPr lang="hu-HU" altLang="en-US" sz="1800" b="1">
                <a:latin typeface="Arial" panose="020B0604020202020204" pitchFamily="34" charset="0"/>
                <a:cs typeface="Times New Roman" panose="02020603050405020304" pitchFamily="18" charset="0"/>
              </a:rPr>
              <a:t> értékeket 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1/</a:t>
            </a:r>
            <a:r>
              <a:rPr lang="hu-HU" altLang="en-US" sz="1800" b="1" i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hu-HU" altLang="en-US" sz="1800" b="1">
                <a:latin typeface="Arial" panose="020B0604020202020204" pitchFamily="34" charset="0"/>
                <a:cs typeface="Times New Roman" panose="02020603050405020304" pitchFamily="18" charset="0"/>
              </a:rPr>
              <a:t> függvényében ábrázoljuk</a:t>
            </a:r>
            <a:r>
              <a:rPr lang="hu-HU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endParaRPr lang="hu-HU" altLang="en-US" sz="180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hu-HU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akkor az Arrhenius‑egyenlet értelmében egyenest kell kapnunk, </a:t>
            </a:r>
            <a:endParaRPr lang="hu-HU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amelynek  </a:t>
            </a:r>
            <a:r>
              <a:rPr lang="hu-HU" altLang="en-US" sz="1800" i="1">
                <a:latin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hu-HU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 =</a:t>
            </a:r>
            <a:r>
              <a:rPr lang="hu-HU" altLang="en-US" sz="180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-</a:t>
            </a:r>
            <a:r>
              <a:rPr lang="hu-HU" altLang="en-US" sz="1800" i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hu-HU" altLang="en-US" sz="1800" baseline="-3000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hu-HU" altLang="en-US" sz="180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/</a:t>
            </a:r>
            <a:r>
              <a:rPr lang="hu-HU" altLang="en-US" sz="1800" i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hu-HU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 iránytényez</a:t>
            </a:r>
            <a:r>
              <a:rPr lang="hu-HU" altLang="en-US" sz="1800">
                <a:latin typeface="Arial" panose="020B0604020202020204" pitchFamily="34" charset="0"/>
              </a:rPr>
              <a:t>őj</a:t>
            </a:r>
            <a:r>
              <a:rPr lang="hu-HU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éb</a:t>
            </a:r>
            <a:r>
              <a:rPr lang="hu-HU" altLang="en-US" sz="1800">
                <a:latin typeface="Arial" panose="020B0604020202020204" pitchFamily="34" charset="0"/>
              </a:rPr>
              <a:t>ő</a:t>
            </a:r>
            <a:r>
              <a:rPr lang="hu-HU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l </a:t>
            </a:r>
            <a:r>
              <a:rPr lang="hu-HU" altLang="en-US" sz="1800" i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hu-HU" altLang="en-US" sz="1800" baseline="-3000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hu-HU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 meghatározható.</a:t>
            </a:r>
            <a:r>
              <a:rPr lang="en-GB" altLang="en-US" sz="18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6873" name="Picture 14" descr="n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4359275"/>
            <a:ext cx="31242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1" descr="http://www.chemheritage.org/Discover/Online-Resources/Chemistry-in-History/Themes/Electrochemistry/asset_upload_file869_34397_thumbnai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817813"/>
            <a:ext cx="2520950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5" name="Szövegdoboz 1"/>
          <p:cNvSpPr txBox="1">
            <a:spLocks noChangeArrowheads="1"/>
          </p:cNvSpPr>
          <p:nvPr/>
        </p:nvSpPr>
        <p:spPr bwMode="auto">
          <a:xfrm>
            <a:off x="6443663" y="5805488"/>
            <a:ext cx="27114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99"/>
                </a:solidFill>
                <a:latin typeface="Arial" panose="020B0604020202020204" pitchFamily="34" charset="0"/>
              </a:rPr>
              <a:t>Svante August Arrhenius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99"/>
                </a:solidFill>
                <a:latin typeface="Arial" panose="020B0604020202020204" pitchFamily="34" charset="0"/>
              </a:rPr>
              <a:t>(1859 – 1927)</a:t>
            </a:r>
            <a:br>
              <a:rPr lang="hu-HU" altLang="en-US" sz="1800">
                <a:solidFill>
                  <a:srgbClr val="000099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99"/>
                </a:solidFill>
                <a:latin typeface="Arial" panose="020B0604020202020204" pitchFamily="34" charset="0"/>
              </a:rPr>
              <a:t>  svéd vegyész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09157"/>
      </p:ext>
    </p:extLst>
  </p:cSld>
  <p:clrMapOvr>
    <a:masterClrMapping/>
  </p:clrMapOvr>
  <p:transition spd="slow" advTm="21151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04800" y="1196975"/>
            <a:ext cx="82296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en-US" sz="1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láncreakciók</a:t>
            </a:r>
            <a:r>
              <a:rPr lang="hu-HU" altLang="en-US" sz="1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lényege:</a:t>
            </a: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altLang="en-US" sz="1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láncindító 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reakció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lépésben </a:t>
            </a:r>
            <a:endParaRPr lang="hu-HU" altLang="en-US" sz="1800" b="1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l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áncvivők</a:t>
            </a:r>
            <a:r>
              <a:rPr lang="hu-HU" altLang="en-US" sz="1800">
                <a:latin typeface="Arial" panose="020B0604020202020204" pitchFamily="34" charset="0"/>
              </a:rPr>
              <a:t> (más néven 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aktív centrumok</a:t>
            </a:r>
            <a:r>
              <a:rPr lang="hu-HU" altLang="en-US" sz="1800">
                <a:latin typeface="Arial" panose="020B0604020202020204" pitchFamily="34" charset="0"/>
              </a:rPr>
              <a:t>)</a:t>
            </a: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 keletkeznek, </a:t>
            </a:r>
            <a:endParaRPr lang="hu-HU" altLang="en-US" sz="1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amelyek a 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láncfolytat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ó reakciólépésekben</a:t>
            </a: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altLang="en-US" sz="1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a kiindulási anyaggal reagálva terméket és újabb láncvivőket hoznak létre, </a:t>
            </a:r>
            <a:endParaRPr lang="hu-HU" altLang="en-US" sz="1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amelyekből azután újabb termékmolekulák és újabb láncvivők keletkeznek</a:t>
            </a:r>
            <a:r>
              <a:rPr lang="hu-HU" altLang="en-US" sz="1800">
                <a:latin typeface="Arial" panose="020B0604020202020204" pitchFamily="34" charset="0"/>
              </a:rPr>
              <a:t> …</a:t>
            </a: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304800" y="4005263"/>
            <a:ext cx="81534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Inhibíciós 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reakció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lépés</a:t>
            </a: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: a reakció a végterméket alakítja vissza, </a:t>
            </a:r>
            <a:endParaRPr lang="hu-HU" altLang="en-US" sz="1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de a lánc nem szakad meg.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224261" name="Rectangle 5"/>
          <p:cNvSpPr>
            <a:spLocks noChangeArrowheads="1"/>
          </p:cNvSpPr>
          <p:nvPr/>
        </p:nvSpPr>
        <p:spPr bwMode="auto">
          <a:xfrm>
            <a:off x="317500" y="4933950"/>
            <a:ext cx="8521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Láncelágazási 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reakció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lépés</a:t>
            </a: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: a reakciólépésben egy láncvivőből több keletkezik.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224262" name="Rectangle 6"/>
          <p:cNvSpPr>
            <a:spLocks noChangeArrowheads="1"/>
          </p:cNvSpPr>
          <p:nvPr/>
        </p:nvSpPr>
        <p:spPr bwMode="auto">
          <a:xfrm>
            <a:off x="304800" y="5608638"/>
            <a:ext cx="91440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A láncvivők a 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lánczáró 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reakció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lépésekben</a:t>
            </a: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 úgy reagálnak el, </a:t>
            </a:r>
            <a:endParaRPr lang="hu-HU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hogy nem termelnek a lánc továbbvitelére alkalmas anyagokat, </a:t>
            </a:r>
            <a:endParaRPr lang="hu-HU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ilyenkor egy‑egy lánc megszakad.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45062" name="Text Box 7"/>
          <p:cNvSpPr txBox="1">
            <a:spLocks noChangeArrowheads="1"/>
          </p:cNvSpPr>
          <p:nvPr/>
        </p:nvSpPr>
        <p:spPr bwMode="auto">
          <a:xfrm>
            <a:off x="-36513" y="115888"/>
            <a:ext cx="9144001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Láncreakciók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778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4260" grpId="0" autoUpdateAnimBg="0"/>
      <p:bldP spid="224261" grpId="0" autoUpdateAnimBg="0"/>
      <p:bldP spid="224262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0" y="76200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altLang="en-US" sz="2400" b="1" baseline="-30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hu-HU" altLang="en-US" sz="2400" b="1" baseline="-30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reakció mechanizmusa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46083" name="Rectangle 7"/>
          <p:cNvSpPr>
            <a:spLocks noChangeArrowheads="1"/>
          </p:cNvSpPr>
          <p:nvPr/>
        </p:nvSpPr>
        <p:spPr bwMode="auto">
          <a:xfrm>
            <a:off x="0" y="609600"/>
            <a:ext cx="9144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</a:rPr>
              <a:t>(a) </a:t>
            </a: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láncindítás:</a:t>
            </a:r>
            <a:endParaRPr lang="hu-HU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2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</a:rPr>
              <a:t>	</a:t>
            </a: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1				</a:t>
            </a:r>
            <a:endParaRPr lang="hu-HU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46084" name="Object 6"/>
          <p:cNvGraphicFramePr>
            <a:graphicFrameLocks noChangeAspect="1"/>
          </p:cNvGraphicFramePr>
          <p:nvPr/>
        </p:nvGraphicFramePr>
        <p:xfrm>
          <a:off x="1590675" y="1092200"/>
          <a:ext cx="19907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79" name="Equation" r:id="rId6" imgW="1256755" imgH="215806" progId="Equation.3">
                  <p:embed/>
                </p:oleObj>
              </mc:Choice>
              <mc:Fallback>
                <p:oleObj name="Equation" r:id="rId6" imgW="1256755" imgH="215806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0675" y="1092200"/>
                        <a:ext cx="199072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4800600" y="1028700"/>
          <a:ext cx="1447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0" name="Equation" r:id="rId8" imgW="914003" imgH="215806" progId="Equation.3">
                  <p:embed/>
                </p:oleObj>
              </mc:Choice>
              <mc:Fallback>
                <p:oleObj name="Equation" r:id="rId8" imgW="914003" imgH="215806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028700"/>
                        <a:ext cx="14478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16" name="Rectangle 12"/>
          <p:cNvSpPr>
            <a:spLocks noChangeArrowheads="1"/>
          </p:cNvSpPr>
          <p:nvPr/>
        </p:nvSpPr>
        <p:spPr bwMode="auto">
          <a:xfrm>
            <a:off x="0" y="1416050"/>
            <a:ext cx="91440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(b) láncfolytatás:</a:t>
            </a:r>
            <a:endParaRPr lang="hu-HU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2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</a:rPr>
              <a:t>       </a:t>
            </a: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2				</a:t>
            </a:r>
            <a:endParaRPr lang="hu-HU" altLang="en-US" sz="12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endParaRPr lang="hu-HU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226315" name="Object 11"/>
          <p:cNvGraphicFramePr>
            <a:graphicFrameLocks noChangeAspect="1"/>
          </p:cNvGraphicFramePr>
          <p:nvPr/>
        </p:nvGraphicFramePr>
        <p:xfrm>
          <a:off x="1631950" y="1905000"/>
          <a:ext cx="1951038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1" name="Equation" r:id="rId10" imgW="1256755" imgH="215806" progId="Equation.3">
                  <p:embed/>
                </p:oleObj>
              </mc:Choice>
              <mc:Fallback>
                <p:oleObj name="Equation" r:id="rId10" imgW="1256755" imgH="215806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950" y="1905000"/>
                        <a:ext cx="1951038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14" name="Object 10"/>
          <p:cNvGraphicFramePr>
            <a:graphicFrameLocks noChangeAspect="1"/>
          </p:cNvGraphicFramePr>
          <p:nvPr/>
        </p:nvGraphicFramePr>
        <p:xfrm>
          <a:off x="4835525" y="1892300"/>
          <a:ext cx="14922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2" name="Equation" r:id="rId12" imgW="964781" imgH="215806" progId="Equation.3">
                  <p:embed/>
                </p:oleObj>
              </mc:Choice>
              <mc:Fallback>
                <p:oleObj name="Equation" r:id="rId12" imgW="964781" imgH="215806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5525" y="1892300"/>
                        <a:ext cx="1492250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13" name="Object 9"/>
          <p:cNvGraphicFramePr>
            <a:graphicFrameLocks noChangeAspect="1"/>
          </p:cNvGraphicFramePr>
          <p:nvPr/>
        </p:nvGraphicFramePr>
        <p:xfrm>
          <a:off x="1625600" y="2184400"/>
          <a:ext cx="200977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3" name="Equation" r:id="rId14" imgW="1294838" imgH="215806" progId="Equation.3">
                  <p:embed/>
                </p:oleObj>
              </mc:Choice>
              <mc:Fallback>
                <p:oleObj name="Equation" r:id="rId14" imgW="1294838" imgH="215806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5600" y="2184400"/>
                        <a:ext cx="2009775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12" name="Object 8"/>
          <p:cNvGraphicFramePr>
            <a:graphicFrameLocks noChangeAspect="1"/>
          </p:cNvGraphicFramePr>
          <p:nvPr/>
        </p:nvGraphicFramePr>
        <p:xfrm>
          <a:off x="4852988" y="2184400"/>
          <a:ext cx="1433512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4" name="Equation" r:id="rId16" imgW="927100" imgH="228600" progId="Equation.3">
                  <p:embed/>
                </p:oleObj>
              </mc:Choice>
              <mc:Fallback>
                <p:oleObj name="Equation" r:id="rId16" imgW="92710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2988" y="2184400"/>
                        <a:ext cx="1433512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19" name="Rectangle 15"/>
          <p:cNvSpPr>
            <a:spLocks noChangeArrowheads="1"/>
          </p:cNvSpPr>
          <p:nvPr/>
        </p:nvSpPr>
        <p:spPr bwMode="auto">
          <a:xfrm>
            <a:off x="0" y="2514600"/>
            <a:ext cx="9144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(c) inhibíció:</a:t>
            </a:r>
            <a:endParaRPr lang="hu-HU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2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</a:rPr>
              <a:t>       </a:t>
            </a: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4				</a:t>
            </a:r>
            <a:endParaRPr lang="hu-HU" altLang="en-US" sz="12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226318" name="Object 14"/>
          <p:cNvGraphicFramePr>
            <a:graphicFrameLocks noChangeAspect="1"/>
          </p:cNvGraphicFramePr>
          <p:nvPr/>
        </p:nvGraphicFramePr>
        <p:xfrm>
          <a:off x="1647825" y="3022600"/>
          <a:ext cx="181292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5" name="Equation" r:id="rId18" imgW="1180588" imgH="215806" progId="Equation.3">
                  <p:embed/>
                </p:oleObj>
              </mc:Choice>
              <mc:Fallback>
                <p:oleObj name="Equation" r:id="rId18" imgW="1180588" imgH="215806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7825" y="3022600"/>
                        <a:ext cx="1812925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17" name="Object 13"/>
          <p:cNvGraphicFramePr>
            <a:graphicFrameLocks noChangeAspect="1"/>
          </p:cNvGraphicFramePr>
          <p:nvPr/>
        </p:nvGraphicFramePr>
        <p:xfrm>
          <a:off x="4838700" y="3022600"/>
          <a:ext cx="1541463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6" name="Equation" r:id="rId20" imgW="1002865" imgH="215806" progId="Equation.3">
                  <p:embed/>
                </p:oleObj>
              </mc:Choice>
              <mc:Fallback>
                <p:oleObj name="Equation" r:id="rId20" imgW="1002865" imgH="215806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8700" y="3022600"/>
                        <a:ext cx="1541463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22" name="Rectangle 18"/>
          <p:cNvSpPr>
            <a:spLocks noChangeArrowheads="1"/>
          </p:cNvSpPr>
          <p:nvPr/>
        </p:nvSpPr>
        <p:spPr bwMode="auto">
          <a:xfrm>
            <a:off x="0" y="3459163"/>
            <a:ext cx="9144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(d) láncvégződés:</a:t>
            </a:r>
            <a:endParaRPr lang="hu-HU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2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</a:rPr>
              <a:t>       </a:t>
            </a: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5			</a:t>
            </a:r>
            <a:endParaRPr lang="hu-HU" altLang="en-US" sz="12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226321" name="Object 17"/>
          <p:cNvGraphicFramePr>
            <a:graphicFrameLocks noChangeAspect="1"/>
          </p:cNvGraphicFramePr>
          <p:nvPr/>
        </p:nvGraphicFramePr>
        <p:xfrm>
          <a:off x="1631950" y="3924300"/>
          <a:ext cx="195421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7" name="Equation" r:id="rId22" imgW="1244060" imgH="215806" progId="Equation.3">
                  <p:embed/>
                </p:oleObj>
              </mc:Choice>
              <mc:Fallback>
                <p:oleObj name="Equation" r:id="rId22" imgW="1244060" imgH="215806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950" y="3924300"/>
                        <a:ext cx="1954213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20" name="Object 16"/>
          <p:cNvGraphicFramePr>
            <a:graphicFrameLocks noChangeAspect="1"/>
          </p:cNvGraphicFramePr>
          <p:nvPr/>
        </p:nvGraphicFramePr>
        <p:xfrm>
          <a:off x="4887913" y="3892550"/>
          <a:ext cx="144462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8" name="Equation" r:id="rId24" imgW="965200" imgH="241300" progId="Equation.3">
                  <p:embed/>
                </p:oleObj>
              </mc:Choice>
              <mc:Fallback>
                <p:oleObj name="Equation" r:id="rId24" imgW="965200" imgH="2413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7913" y="3892550"/>
                        <a:ext cx="1444625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24" name="Rectangle 20"/>
          <p:cNvSpPr>
            <a:spLocks noChangeArrowheads="1"/>
          </p:cNvSpPr>
          <p:nvPr/>
        </p:nvSpPr>
        <p:spPr bwMode="auto">
          <a:xfrm>
            <a:off x="444500" y="21336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6326" name="Picture 22" descr="FIG9_1b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278313"/>
            <a:ext cx="3086100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2515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6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6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6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6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6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6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26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26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26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2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6316" grpId="0" autoUpdateAnimBg="0"/>
      <p:bldP spid="226319" grpId="0" autoUpdateAnimBg="0"/>
      <p:bldP spid="226322" grpId="0" autoUpdateAnimBg="0"/>
      <p:bldP spid="226324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Text Box 3"/>
          <p:cNvSpPr txBox="1">
            <a:spLocks noChangeArrowheads="1"/>
          </p:cNvSpPr>
          <p:nvPr/>
        </p:nvSpPr>
        <p:spPr bwMode="auto">
          <a:xfrm>
            <a:off x="304800" y="2940050"/>
            <a:ext cx="8610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H</a:t>
            </a:r>
            <a:r>
              <a:rPr lang="hu-HU" altLang="en-US" sz="1800" b="1" baseline="-2500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Br</a:t>
            </a:r>
            <a:r>
              <a:rPr lang="hu-HU" altLang="en-US" sz="1800" b="1" baseline="-2500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  <a:r>
              <a:rPr lang="hu-HU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 reakció koncentráció-idő görbéi</a:t>
            </a:r>
            <a:r>
              <a:rPr lang="hu-HU" altLang="en-US" sz="18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( [</a:t>
            </a:r>
            <a:r>
              <a:rPr lang="hu-HU" altLang="en-US" sz="1800">
                <a:latin typeface="Arial" panose="020B0604020202020204" pitchFamily="34" charset="0"/>
              </a:rPr>
              <a:t>H</a:t>
            </a:r>
            <a:r>
              <a:rPr lang="hu-HU" altLang="en-US" sz="1800" baseline="-25000">
                <a:latin typeface="Arial" panose="020B0604020202020204" pitchFamily="34" charset="0"/>
              </a:rPr>
              <a:t>2</a:t>
            </a:r>
            <a:r>
              <a:rPr lang="en-US" altLang="en-US" sz="1800">
                <a:latin typeface="Arial" panose="020B0604020202020204" pitchFamily="34" charset="0"/>
              </a:rPr>
              <a:t>]</a:t>
            </a:r>
            <a:r>
              <a:rPr lang="en-US" altLang="en-US" sz="1800" baseline="-25000">
                <a:latin typeface="Arial" panose="020B0604020202020204" pitchFamily="34" charset="0"/>
              </a:rPr>
              <a:t> </a:t>
            </a:r>
            <a:r>
              <a:rPr lang="en-US" altLang="en-US" sz="1800">
                <a:latin typeface="Arial" panose="020B0604020202020204" pitchFamily="34" charset="0"/>
              </a:rPr>
              <a:t>: [</a:t>
            </a:r>
            <a:r>
              <a:rPr lang="hu-HU" altLang="en-US" sz="1800">
                <a:latin typeface="Arial" panose="020B0604020202020204" pitchFamily="34" charset="0"/>
              </a:rPr>
              <a:t>Br</a:t>
            </a:r>
            <a:r>
              <a:rPr lang="hu-HU" altLang="en-US" sz="1800" baseline="-25000">
                <a:latin typeface="Arial" panose="020B0604020202020204" pitchFamily="34" charset="0"/>
              </a:rPr>
              <a:t>2</a:t>
            </a:r>
            <a:r>
              <a:rPr lang="en-US" altLang="en-US" sz="1800">
                <a:latin typeface="Arial" panose="020B0604020202020204" pitchFamily="34" charset="0"/>
              </a:rPr>
              <a:t>]</a:t>
            </a:r>
            <a:r>
              <a:rPr lang="hu-HU" altLang="en-US" sz="1800">
                <a:latin typeface="Arial" panose="020B0604020202020204" pitchFamily="34" charset="0"/>
              </a:rPr>
              <a:t> </a:t>
            </a:r>
            <a:r>
              <a:rPr lang="en-US" altLang="en-US" sz="1800">
                <a:latin typeface="Arial" panose="020B0604020202020204" pitchFamily="34" charset="0"/>
              </a:rPr>
              <a:t>= 1 : 1 elegy</a:t>
            </a:r>
            <a:r>
              <a:rPr lang="hu-HU" altLang="en-US" sz="1800">
                <a:latin typeface="Arial" panose="020B0604020202020204" pitchFamily="34" charset="0"/>
              </a:rPr>
              <a:t>, </a:t>
            </a:r>
            <a:r>
              <a:rPr lang="hu-HU" altLang="en-US" sz="1800" i="1">
                <a:latin typeface="Arial" panose="020B0604020202020204" pitchFamily="34" charset="0"/>
              </a:rPr>
              <a:t>T</a:t>
            </a:r>
            <a:r>
              <a:rPr lang="hu-HU" altLang="en-US" sz="1800">
                <a:latin typeface="Arial" panose="020B0604020202020204" pitchFamily="34" charset="0"/>
              </a:rPr>
              <a:t>= </a:t>
            </a:r>
            <a:r>
              <a:rPr lang="en-US" altLang="en-US" sz="1800">
                <a:latin typeface="Arial" panose="020B0604020202020204" pitchFamily="34" charset="0"/>
              </a:rPr>
              <a:t>6</a:t>
            </a:r>
            <a:r>
              <a:rPr lang="hu-HU" altLang="en-US" sz="1800">
                <a:latin typeface="Arial" panose="020B0604020202020204" pitchFamily="34" charset="0"/>
              </a:rPr>
              <a:t>00 K, </a:t>
            </a:r>
            <a:r>
              <a:rPr lang="hu-HU" altLang="en-US" sz="1800" i="1">
                <a:latin typeface="Arial" panose="020B0604020202020204" pitchFamily="34" charset="0"/>
              </a:rPr>
              <a:t>p</a:t>
            </a:r>
            <a:r>
              <a:rPr lang="hu-HU" altLang="en-US" sz="1800">
                <a:latin typeface="Arial" panose="020B0604020202020204" pitchFamily="34" charset="0"/>
              </a:rPr>
              <a:t>= 1 atm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  <a:r>
              <a:rPr lang="hu-HU" altLang="en-US" sz="1800">
                <a:latin typeface="Arial" panose="020B0604020202020204" pitchFamily="34" charset="0"/>
              </a:rPr>
              <a:t>)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47107" name="Object 9"/>
          <p:cNvGraphicFramePr>
            <a:graphicFrameLocks noChangeAspect="1"/>
          </p:cNvGraphicFramePr>
          <p:nvPr/>
        </p:nvGraphicFramePr>
        <p:xfrm>
          <a:off x="890588" y="168275"/>
          <a:ext cx="3302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0" name="Equation" r:id="rId6" imgW="2730500" imgH="431800" progId="Equation.3">
                  <p:embed/>
                </p:oleObj>
              </mc:Choice>
              <mc:Fallback>
                <p:oleObj name="Equation" r:id="rId6" imgW="2730500" imgH="431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588" y="168275"/>
                        <a:ext cx="33020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8" name="Object 8"/>
          <p:cNvGraphicFramePr>
            <a:graphicFrameLocks noChangeAspect="1"/>
          </p:cNvGraphicFramePr>
          <p:nvPr/>
        </p:nvGraphicFramePr>
        <p:xfrm>
          <a:off x="906463" y="738188"/>
          <a:ext cx="4430712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1" name="Equation" r:id="rId8" imgW="3657600" imgH="431800" progId="Equation.3">
                  <p:embed/>
                </p:oleObj>
              </mc:Choice>
              <mc:Fallback>
                <p:oleObj name="Equation" r:id="rId8" imgW="3657600" imgH="431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463" y="738188"/>
                        <a:ext cx="4430712" cy="51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9" name="Object 7"/>
          <p:cNvGraphicFramePr>
            <a:graphicFrameLocks noChangeAspect="1"/>
          </p:cNvGraphicFramePr>
          <p:nvPr/>
        </p:nvGraphicFramePr>
        <p:xfrm>
          <a:off x="915988" y="1309688"/>
          <a:ext cx="4225925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2" name="Equation" r:id="rId10" imgW="3492500" imgH="431800" progId="Equation.3">
                  <p:embed/>
                </p:oleObj>
              </mc:Choice>
              <mc:Fallback>
                <p:oleObj name="Equation" r:id="rId10" imgW="3492500" imgH="431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8" y="1309688"/>
                        <a:ext cx="4225925" cy="51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0" name="Object 6"/>
          <p:cNvGraphicFramePr>
            <a:graphicFrameLocks noChangeAspect="1"/>
          </p:cNvGraphicFramePr>
          <p:nvPr/>
        </p:nvGraphicFramePr>
        <p:xfrm>
          <a:off x="963613" y="1881188"/>
          <a:ext cx="6048375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3" name="Equation" r:id="rId12" imgW="5003800" imgH="431800" progId="Equation.3">
                  <p:embed/>
                </p:oleObj>
              </mc:Choice>
              <mc:Fallback>
                <p:oleObj name="Equation" r:id="rId12" imgW="5003800" imgH="431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613" y="1881188"/>
                        <a:ext cx="6048375" cy="51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1" name="Object 11"/>
          <p:cNvGraphicFramePr>
            <a:graphicFrameLocks noChangeAspect="1"/>
          </p:cNvGraphicFramePr>
          <p:nvPr/>
        </p:nvGraphicFramePr>
        <p:xfrm>
          <a:off x="6062663" y="228600"/>
          <a:ext cx="2166937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4" name="Equation" r:id="rId14" imgW="1447172" imgH="215806" progId="Equation.3">
                  <p:embed/>
                </p:oleObj>
              </mc:Choice>
              <mc:Fallback>
                <p:oleObj name="Equation" r:id="rId14" imgW="1447172" imgH="215806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2663" y="228600"/>
                        <a:ext cx="2166937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2" name="Object 12"/>
          <p:cNvGraphicFramePr>
            <a:graphicFrameLocks noChangeAspect="1"/>
          </p:cNvGraphicFramePr>
          <p:nvPr/>
        </p:nvGraphicFramePr>
        <p:xfrm>
          <a:off x="6032500" y="533400"/>
          <a:ext cx="230822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5" name="Equation" r:id="rId16" imgW="1485255" imgH="215806" progId="Equation.3">
                  <p:embed/>
                </p:oleObj>
              </mc:Choice>
              <mc:Fallback>
                <p:oleObj name="Equation" r:id="rId16" imgW="1485255" imgH="215806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0" y="533400"/>
                        <a:ext cx="2308225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3" name="Object 13"/>
          <p:cNvGraphicFramePr>
            <a:graphicFrameLocks noChangeAspect="1"/>
          </p:cNvGraphicFramePr>
          <p:nvPr/>
        </p:nvGraphicFramePr>
        <p:xfrm>
          <a:off x="6057900" y="838200"/>
          <a:ext cx="2344738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6" name="Equation" r:id="rId18" imgW="1511300" imgH="215900" progId="Equation.3">
                  <p:embed/>
                </p:oleObj>
              </mc:Choice>
              <mc:Fallback>
                <p:oleObj name="Equation" r:id="rId18" imgW="1511300" imgH="2159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838200"/>
                        <a:ext cx="2344738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4" name="Object 14"/>
          <p:cNvGraphicFramePr>
            <a:graphicFrameLocks noChangeAspect="1"/>
          </p:cNvGraphicFramePr>
          <p:nvPr/>
        </p:nvGraphicFramePr>
        <p:xfrm>
          <a:off x="6049963" y="1123950"/>
          <a:ext cx="2233612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7" name="Equation" r:id="rId20" imgW="1459866" imgH="215806" progId="Equation.3">
                  <p:embed/>
                </p:oleObj>
              </mc:Choice>
              <mc:Fallback>
                <p:oleObj name="Equation" r:id="rId20" imgW="1459866" imgH="215806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9963" y="1123950"/>
                        <a:ext cx="2233612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5" name="Object 15"/>
          <p:cNvGraphicFramePr>
            <a:graphicFrameLocks noChangeAspect="1"/>
          </p:cNvGraphicFramePr>
          <p:nvPr/>
        </p:nvGraphicFramePr>
        <p:xfrm>
          <a:off x="6083300" y="1439863"/>
          <a:ext cx="211772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8" name="Equation" r:id="rId22" imgW="1473200" imgH="215900" progId="Equation.3">
                  <p:embed/>
                </p:oleObj>
              </mc:Choice>
              <mc:Fallback>
                <p:oleObj name="Equation" r:id="rId22" imgW="1473200" imgH="2159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3300" y="1439863"/>
                        <a:ext cx="2117725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6" name="Rectangle 16"/>
          <p:cNvSpPr>
            <a:spLocks noChangeArrowheads="1"/>
          </p:cNvSpPr>
          <p:nvPr/>
        </p:nvSpPr>
        <p:spPr bwMode="auto">
          <a:xfrm>
            <a:off x="5867400" y="152400"/>
            <a:ext cx="2743200" cy="1676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pic>
        <p:nvPicPr>
          <p:cNvPr id="227346" name="Picture 18" descr="h2br2a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30613"/>
            <a:ext cx="4038600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47" name="Picture 19" descr="h2br2b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33788"/>
            <a:ext cx="4025900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119" name="Object 20"/>
          <p:cNvGraphicFramePr>
            <a:graphicFrameLocks noChangeAspect="1"/>
          </p:cNvGraphicFramePr>
          <p:nvPr/>
        </p:nvGraphicFramePr>
        <p:xfrm>
          <a:off x="979488" y="2528888"/>
          <a:ext cx="4364037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9" name="Equation" r:id="rId26" imgW="3606800" imgH="431800" progId="Equation.3">
                  <p:embed/>
                </p:oleObj>
              </mc:Choice>
              <mc:Fallback>
                <p:oleObj name="Equation" r:id="rId26" imgW="3606800" imgH="4318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9488" y="2528888"/>
                        <a:ext cx="4364037" cy="51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8610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7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7331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láncreakciók </a:t>
            </a: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két típusa</a:t>
            </a:r>
            <a:endParaRPr lang="hu-HU" altLang="en-US" sz="2400" b="1">
              <a:latin typeface="Arial" panose="020B0604020202020204" pitchFamily="34" charset="0"/>
            </a:endParaRPr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381000" y="1346200"/>
            <a:ext cx="7696200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nyílt láncú reakciók</a:t>
            </a:r>
            <a:r>
              <a:rPr lang="hu-HU" altLang="en-US"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altLang="en-US" sz="20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20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nincs benne láncelágazási lépés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Példa: H</a:t>
            </a:r>
            <a:r>
              <a:rPr lang="hu-HU" altLang="en-US" sz="2000" baseline="-25000">
                <a:latin typeface="Arial" panose="020B0604020202020204" pitchFamily="34" charset="0"/>
              </a:rPr>
              <a:t>2</a:t>
            </a:r>
            <a:r>
              <a:rPr lang="hu-HU" altLang="en-US" sz="2000">
                <a:latin typeface="Arial" panose="020B0604020202020204" pitchFamily="34" charset="0"/>
              </a:rPr>
              <a:t>+Br</a:t>
            </a:r>
            <a:r>
              <a:rPr lang="hu-HU" altLang="en-US" sz="2000" baseline="-25000">
                <a:latin typeface="Arial" panose="020B0604020202020204" pitchFamily="34" charset="0"/>
              </a:rPr>
              <a:t>2</a:t>
            </a:r>
            <a:r>
              <a:rPr lang="hu-HU" altLang="en-US" sz="2000">
                <a:latin typeface="Arial" panose="020B0604020202020204" pitchFamily="34" charset="0"/>
              </a:rPr>
              <a:t>= 2 HBr reakció,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pirolízis reakciók,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légkörkémiai láncreakciók</a:t>
            </a:r>
            <a:endParaRPr lang="hu-HU" altLang="en-US" sz="2000" u="sng">
              <a:latin typeface="Arial" panose="020B0604020202020204" pitchFamily="34" charset="0"/>
            </a:endParaRPr>
          </a:p>
        </p:txBody>
      </p:sp>
      <p:sp>
        <p:nvSpPr>
          <p:cNvPr id="235526" name="Text Box 6"/>
          <p:cNvSpPr txBox="1">
            <a:spLocks noChangeArrowheads="1"/>
          </p:cNvSpPr>
          <p:nvPr/>
        </p:nvSpPr>
        <p:spPr bwMode="auto">
          <a:xfrm>
            <a:off x="431800" y="4103688"/>
            <a:ext cx="5003800" cy="20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elágazó láncú reakciók </a:t>
            </a:r>
            <a:endParaRPr lang="hu-HU" altLang="en-US" sz="2000" b="1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20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van láncelágazó lépés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Példa: 2 H</a:t>
            </a:r>
            <a:r>
              <a:rPr lang="hu-HU" altLang="en-US" sz="2000" baseline="-25000">
                <a:latin typeface="Arial" panose="020B0604020202020204" pitchFamily="34" charset="0"/>
              </a:rPr>
              <a:t>2 </a:t>
            </a:r>
            <a:r>
              <a:rPr lang="hu-HU" altLang="en-US" sz="2000">
                <a:latin typeface="Arial" panose="020B0604020202020204" pitchFamily="34" charset="0"/>
              </a:rPr>
              <a:t>+ O</a:t>
            </a:r>
            <a:r>
              <a:rPr lang="hu-HU" altLang="en-US" sz="2000" baseline="-25000">
                <a:latin typeface="Arial" panose="020B0604020202020204" pitchFamily="34" charset="0"/>
              </a:rPr>
              <a:t>2</a:t>
            </a:r>
            <a:r>
              <a:rPr lang="hu-HU" altLang="en-US" sz="2000">
                <a:latin typeface="Arial" panose="020B0604020202020204" pitchFamily="34" charset="0"/>
              </a:rPr>
              <a:t> = 2 H</a:t>
            </a:r>
            <a:r>
              <a:rPr lang="hu-HU" altLang="en-US" sz="2000" baseline="-25000">
                <a:latin typeface="Arial" panose="020B0604020202020204" pitchFamily="34" charset="0"/>
              </a:rPr>
              <a:t>2</a:t>
            </a:r>
            <a:r>
              <a:rPr lang="hu-HU" altLang="en-US" sz="2000">
                <a:latin typeface="Arial" panose="020B0604020202020204" pitchFamily="34" charset="0"/>
              </a:rPr>
              <a:t>O reakció,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szénhidrogén</a:t>
            </a: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hu-HU" altLang="en-US" sz="2000">
                <a:latin typeface="Arial" panose="020B0604020202020204" pitchFamily="34" charset="0"/>
              </a:rPr>
              <a:t>levegő elegyek robbanása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20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5527" name="Picture 7" descr="H2O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849688"/>
            <a:ext cx="339407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8" descr="h2br2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914400"/>
            <a:ext cx="341153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23582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5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5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552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40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Reakciókinetika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téma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6600" b="1">
                <a:solidFill>
                  <a:srgbClr val="C0000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vége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27" name="Dia számának helye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fld id="{B4391D9E-5D72-420D-AD15-3ADCEA68BB07}" type="slidenum">
              <a:rPr lang="hu-HU" altLang="hu-HU" sz="1400"/>
              <a:pPr>
                <a:spcBef>
                  <a:spcPct val="50000"/>
                </a:spcBef>
                <a:buFontTx/>
                <a:buNone/>
              </a:pPr>
              <a:t>26</a:t>
            </a:fld>
            <a:endParaRPr lang="hu-HU" altLang="hu-HU" sz="1400"/>
          </a:p>
        </p:txBody>
      </p:sp>
      <p:pic>
        <p:nvPicPr>
          <p:cNvPr id="52228" name="Picture 2" descr="http://davidosmond.com/wp-content/uploads/2012/12/the-e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3051175"/>
            <a:ext cx="47625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894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187450" y="128588"/>
            <a:ext cx="72390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 Reakciósebesség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23850" y="908050"/>
            <a:ext cx="701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koncentrációváltozási sebesség:</a:t>
            </a:r>
            <a:r>
              <a:rPr lang="hu-HU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             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4668838" y="652463"/>
          <a:ext cx="9493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9" name="Equation" r:id="rId6" imgW="406224" imgH="418918" progId="Equation.3">
                  <p:embed/>
                </p:oleObj>
              </mc:Choice>
              <mc:Fallback>
                <p:oleObj name="Equation" r:id="rId6" imgW="406224" imgH="418918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8838" y="652463"/>
                        <a:ext cx="949325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6181" name="Text Box 5"/>
          <p:cNvSpPr txBox="1">
            <a:spLocks noChangeArrowheads="1"/>
          </p:cNvSpPr>
          <p:nvPr/>
        </p:nvSpPr>
        <p:spPr bwMode="auto">
          <a:xfrm>
            <a:off x="2051050" y="1982788"/>
            <a:ext cx="6400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reakciósebesség:</a:t>
            </a:r>
            <a:r>
              <a:rPr lang="hu-HU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             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306182" name="Object 6"/>
          <p:cNvGraphicFramePr>
            <a:graphicFrameLocks noChangeAspect="1"/>
          </p:cNvGraphicFramePr>
          <p:nvPr/>
        </p:nvGraphicFramePr>
        <p:xfrm>
          <a:off x="4762500" y="1687513"/>
          <a:ext cx="1897063" cy="109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0" name="Equation" r:id="rId8" imgW="812447" imgH="469696" progId="Equation.3">
                  <p:embed/>
                </p:oleObj>
              </mc:Choice>
              <mc:Fallback>
                <p:oleObj name="Equation" r:id="rId8" imgW="812447" imgH="469696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0" y="1687513"/>
                        <a:ext cx="1897063" cy="1093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6183" name="Text Box 7"/>
          <p:cNvSpPr txBox="1">
            <a:spLocks noChangeArrowheads="1"/>
          </p:cNvSpPr>
          <p:nvPr/>
        </p:nvSpPr>
        <p:spPr bwMode="auto">
          <a:xfrm>
            <a:off x="250825" y="4141788"/>
            <a:ext cx="7315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[</a:t>
            </a:r>
            <a:r>
              <a:rPr lang="hu-HU" altLang="en-US" sz="2000" i="1">
                <a:latin typeface="Arial" panose="020B0604020202020204" pitchFamily="34" charset="0"/>
              </a:rPr>
              <a:t>A</a:t>
            </a:r>
            <a:r>
              <a:rPr lang="hu-HU" altLang="en-US" sz="2000" baseline="-25000">
                <a:latin typeface="Arial" panose="020B0604020202020204" pitchFamily="34" charset="0"/>
              </a:rPr>
              <a:t>j</a:t>
            </a:r>
            <a:r>
              <a:rPr lang="hu-HU" altLang="en-US" sz="2000">
                <a:latin typeface="Arial" panose="020B0604020202020204" pitchFamily="34" charset="0"/>
              </a:rPr>
              <a:t>] 	az </a:t>
            </a:r>
            <a:r>
              <a:rPr lang="hu-HU" altLang="en-US" sz="2000" i="1">
                <a:latin typeface="Arial" panose="020B0604020202020204" pitchFamily="34" charset="0"/>
              </a:rPr>
              <a:t>A</a:t>
            </a:r>
            <a:r>
              <a:rPr lang="hu-HU" altLang="en-US" sz="2000" baseline="-25000">
                <a:latin typeface="Arial" panose="020B0604020202020204" pitchFamily="34" charset="0"/>
              </a:rPr>
              <a:t>j </a:t>
            </a:r>
            <a:r>
              <a:rPr lang="hu-HU" altLang="en-US" sz="2000">
                <a:latin typeface="Arial" panose="020B0604020202020204" pitchFamily="34" charset="0"/>
              </a:rPr>
              <a:t>moláris koncentrációja [mól dm</a:t>
            </a:r>
            <a:r>
              <a:rPr lang="hu-HU" altLang="en-US" sz="2000" baseline="30000">
                <a:latin typeface="Arial" panose="020B0604020202020204" pitchFamily="34" charset="0"/>
              </a:rPr>
              <a:t>-3</a:t>
            </a:r>
            <a:r>
              <a:rPr lang="hu-HU" altLang="en-US" sz="2000">
                <a:latin typeface="Arial" panose="020B0604020202020204" pitchFamily="34" charset="0"/>
              </a:rPr>
              <a:t>]</a:t>
            </a:r>
            <a:r>
              <a:rPr lang="hu-HU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            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306185" name="Text Box 9"/>
          <p:cNvSpPr txBox="1">
            <a:spLocks noChangeArrowheads="1"/>
          </p:cNvSpPr>
          <p:nvPr/>
        </p:nvSpPr>
        <p:spPr bwMode="auto">
          <a:xfrm>
            <a:off x="304800" y="4724400"/>
            <a:ext cx="716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kis koncentrációtartományban mindig igaz: </a:t>
            </a:r>
            <a:r>
              <a:rPr lang="hu-HU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            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306186" name="Text Box 10"/>
          <p:cNvSpPr txBox="1">
            <a:spLocks noChangeArrowheads="1"/>
          </p:cNvSpPr>
          <p:nvPr/>
        </p:nvSpPr>
        <p:spPr bwMode="auto">
          <a:xfrm>
            <a:off x="357188" y="5367338"/>
            <a:ext cx="7239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 i="1">
                <a:latin typeface="Arial" panose="020B0604020202020204" pitchFamily="34" charset="0"/>
              </a:rPr>
              <a:t>k</a:t>
            </a:r>
            <a:r>
              <a:rPr lang="hu-HU" altLang="en-US" sz="2000">
                <a:latin typeface="Arial" panose="020B0604020202020204" pitchFamily="34" charset="0"/>
              </a:rPr>
              <a:t> 		reakciósebességi együttható</a:t>
            </a:r>
            <a:r>
              <a:rPr lang="hu-HU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          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306187" name="Text Box 11"/>
          <p:cNvSpPr txBox="1">
            <a:spLocks noChangeArrowheads="1"/>
          </p:cNvSpPr>
          <p:nvPr/>
        </p:nvSpPr>
        <p:spPr bwMode="auto">
          <a:xfrm>
            <a:off x="304800" y="5734050"/>
            <a:ext cx="739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 i="1">
                <a:latin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hu-HU" altLang="en-US" sz="2000" i="1" baseline="-25000">
                <a:latin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hu-HU" altLang="en-US" sz="2000">
                <a:latin typeface="Arial" panose="020B0604020202020204" pitchFamily="34" charset="0"/>
              </a:rPr>
              <a:t> 		reakciórend a </a:t>
            </a:r>
            <a:r>
              <a:rPr lang="hu-HU" altLang="en-US" sz="2000" i="1">
                <a:latin typeface="Arial" panose="020B0604020202020204" pitchFamily="34" charset="0"/>
              </a:rPr>
              <a:t>j</a:t>
            </a:r>
            <a:r>
              <a:rPr lang="hu-HU" altLang="en-US" sz="2000">
                <a:latin typeface="Arial" panose="020B0604020202020204" pitchFamily="34" charset="0"/>
              </a:rPr>
              <a:t>-edik anyagfajtára</a:t>
            </a:r>
            <a:r>
              <a:rPr lang="hu-HU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          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306188" name="Text Box 12"/>
          <p:cNvSpPr txBox="1">
            <a:spLocks noChangeArrowheads="1"/>
          </p:cNvSpPr>
          <p:nvPr/>
        </p:nvSpPr>
        <p:spPr bwMode="auto">
          <a:xfrm>
            <a:off x="2133600" y="6186488"/>
            <a:ext cx="2514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bruttó reakciórend </a:t>
            </a:r>
            <a:r>
              <a:rPr lang="hu-HU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          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306189" name="Object 13"/>
          <p:cNvGraphicFramePr>
            <a:graphicFrameLocks noChangeAspect="1"/>
          </p:cNvGraphicFramePr>
          <p:nvPr/>
        </p:nvGraphicFramePr>
        <p:xfrm>
          <a:off x="381000" y="6096000"/>
          <a:ext cx="121920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1" name="Equation" r:id="rId10" imgW="634725" imgH="355446" progId="Equation.3">
                  <p:embed/>
                </p:oleObj>
              </mc:Choice>
              <mc:Fallback>
                <p:oleObj name="Equation" r:id="rId10" imgW="634725" imgH="355446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6096000"/>
                        <a:ext cx="1219200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6192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290513" y="2781300"/>
            <a:ext cx="8458200" cy="1223963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en-US" sz="2000" i="1" smtClean="0">
                <a:latin typeface="Arial" panose="020B0604020202020204" pitchFamily="34" charset="0"/>
              </a:rPr>
              <a:t>r    </a:t>
            </a:r>
            <a:r>
              <a:rPr lang="hu-HU" altLang="en-US" sz="2000" smtClean="0">
                <a:latin typeface="Arial" panose="020B0604020202020204" pitchFamily="34" charset="0"/>
              </a:rPr>
              <a:t>  </a:t>
            </a:r>
            <a:r>
              <a:rPr lang="en-GB" altLang="en-US" sz="2000" smtClean="0">
                <a:latin typeface="Arial" panose="020B0604020202020204" pitchFamily="34" charset="0"/>
              </a:rPr>
              <a:t>független a </a:t>
            </a:r>
            <a:r>
              <a:rPr lang="en-GB" altLang="en-US" sz="2000" i="1" smtClean="0">
                <a:latin typeface="Arial" panose="020B0604020202020204" pitchFamily="34" charset="0"/>
              </a:rPr>
              <a:t>j</a:t>
            </a:r>
            <a:r>
              <a:rPr lang="en-GB" altLang="en-US" sz="2000" smtClean="0">
                <a:latin typeface="Arial" panose="020B0604020202020204" pitchFamily="34" charset="0"/>
              </a:rPr>
              <a:t> indextől, </a:t>
            </a:r>
            <a:r>
              <a:rPr lang="hu-HU" altLang="en-US" sz="2000" smtClean="0">
                <a:latin typeface="Arial" panose="020B0604020202020204" pitchFamily="34" charset="0"/>
              </a:rPr>
              <a:t/>
            </a:r>
            <a:br>
              <a:rPr lang="hu-HU" altLang="en-US" sz="2000" smtClean="0">
                <a:latin typeface="Arial" panose="020B0604020202020204" pitchFamily="34" charset="0"/>
              </a:rPr>
            </a:br>
            <a:r>
              <a:rPr lang="hu-HU" altLang="en-US" sz="2000" smtClean="0">
                <a:latin typeface="Arial" panose="020B0604020202020204" pitchFamily="34" charset="0"/>
              </a:rPr>
              <a:t>  </a:t>
            </a:r>
            <a:r>
              <a:rPr lang="en-GB" altLang="en-US" sz="2000" smtClean="0">
                <a:latin typeface="Arial" panose="020B0604020202020204" pitchFamily="34" charset="0"/>
              </a:rPr>
              <a:t>azaz bármelyik anyagfajta koncentrációváltozásával mérjük is,</a:t>
            </a:r>
            <a:r>
              <a:rPr lang="hu-HU" altLang="en-US" sz="2000" smtClean="0">
                <a:latin typeface="Arial" panose="020B0604020202020204" pitchFamily="34" charset="0"/>
              </a:rPr>
              <a:t/>
            </a:r>
            <a:br>
              <a:rPr lang="hu-HU" altLang="en-US" sz="2000" smtClean="0">
                <a:latin typeface="Arial" panose="020B0604020202020204" pitchFamily="34" charset="0"/>
              </a:rPr>
            </a:br>
            <a:r>
              <a:rPr lang="hu-HU" altLang="en-US" sz="2000" smtClean="0">
                <a:latin typeface="Arial" panose="020B0604020202020204" pitchFamily="34" charset="0"/>
              </a:rPr>
              <a:t>  </a:t>
            </a:r>
            <a:r>
              <a:rPr lang="en-GB" altLang="en-US" sz="2000" smtClean="0">
                <a:latin typeface="Arial" panose="020B0604020202020204" pitchFamily="34" charset="0"/>
              </a:rPr>
              <a:t>mindig ugyanazt az értéket kapjuk. </a:t>
            </a:r>
            <a:endParaRPr lang="hu-HU" altLang="en-US" sz="2000" smtClean="0">
              <a:latin typeface="Arial" panose="020B0604020202020204" pitchFamily="34" charset="0"/>
            </a:endParaRPr>
          </a:p>
        </p:txBody>
      </p:sp>
      <p:graphicFrame>
        <p:nvGraphicFramePr>
          <p:cNvPr id="18446" name="Objektum 1"/>
          <p:cNvGraphicFramePr>
            <a:graphicFrameLocks noChangeAspect="1"/>
          </p:cNvGraphicFramePr>
          <p:nvPr/>
        </p:nvGraphicFramePr>
        <p:xfrm>
          <a:off x="5867400" y="4652963"/>
          <a:ext cx="1855788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2" name="Equation" r:id="rId12" imgW="965200" imgH="381000" progId="Equation.3">
                  <p:embed/>
                </p:oleObj>
              </mc:Choice>
              <mc:Fallback>
                <p:oleObj name="Equation" r:id="rId12" imgW="965200" imgH="381000" progId="Equation.3">
                  <p:embed/>
                  <p:pic>
                    <p:nvPicPr>
                      <p:cNvPr id="0" name="Objektum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652963"/>
                        <a:ext cx="1855788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4196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6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0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0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06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06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6181" grpId="0" autoUpdateAnimBg="0"/>
      <p:bldP spid="306183" grpId="0" autoUpdateAnimBg="0"/>
      <p:bldP spid="306185" grpId="0" autoUpdateAnimBg="0"/>
      <p:bldP spid="306186" grpId="0" autoUpdateAnimBg="0"/>
      <p:bldP spid="306187" grpId="0" autoUpdateAnimBg="0"/>
      <p:bldP spid="306188" grpId="0" autoUpdateAnimBg="0"/>
      <p:bldP spid="30619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0413" y="-100013"/>
            <a:ext cx="7772400" cy="658813"/>
          </a:xfrm>
        </p:spPr>
        <p:txBody>
          <a:bodyPr/>
          <a:lstStyle/>
          <a:p>
            <a:pPr eaLnBrk="1" hangingPunct="1"/>
            <a:r>
              <a:rPr lang="hu-HU" altLang="en-US" sz="2400" b="1" smtClean="0">
                <a:latin typeface="Arial" panose="020B0604020202020204" pitchFamily="34" charset="0"/>
              </a:rPr>
              <a:t>Sebességi együttható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549275"/>
            <a:ext cx="7772400" cy="61658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2000" u="sng" smtClean="0">
                <a:latin typeface="Arial" panose="020B0604020202020204" pitchFamily="34" charset="0"/>
              </a:rPr>
              <a:t>sebességi egyenlet:</a:t>
            </a:r>
            <a:endParaRPr lang="en-GB" altLang="en-US" sz="20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en-US" sz="2000" smtClean="0">
                <a:latin typeface="Arial" panose="020B0604020202020204" pitchFamily="34" charset="0"/>
              </a:rPr>
              <a:t>a reakciósebesség koncentrációfüggését leíró egyenlet </a:t>
            </a:r>
          </a:p>
          <a:p>
            <a:pPr eaLnBrk="1" hangingPunct="1">
              <a:buFontTx/>
              <a:buNone/>
            </a:pPr>
            <a:r>
              <a:rPr lang="en-GB" altLang="en-US" sz="2000" smtClean="0">
                <a:latin typeface="Arial" panose="020B0604020202020204" pitchFamily="34" charset="0"/>
              </a:rPr>
              <a:t>gyakran felírhat</a:t>
            </a:r>
            <a:r>
              <a:rPr lang="hu-HU" altLang="en-US" sz="2000" smtClean="0">
                <a:latin typeface="Arial" panose="020B0604020202020204" pitchFamily="34" charset="0"/>
              </a:rPr>
              <a:t>ó</a:t>
            </a:r>
            <a:r>
              <a:rPr lang="en-GB" altLang="en-US" sz="2000" smtClean="0">
                <a:latin typeface="Arial" panose="020B0604020202020204" pitchFamily="34" charset="0"/>
              </a:rPr>
              <a:t> az alábbi alakban:</a:t>
            </a:r>
          </a:p>
          <a:p>
            <a:pPr eaLnBrk="1" hangingPunct="1">
              <a:buFontTx/>
              <a:buNone/>
            </a:pPr>
            <a:r>
              <a:rPr lang="en-GB" altLang="en-US" sz="2000" smtClean="0">
                <a:latin typeface="Arial" panose="020B0604020202020204" pitchFamily="34" charset="0"/>
              </a:rPr>
              <a:t>				</a:t>
            </a:r>
            <a:endParaRPr lang="hu-HU" altLang="en-US" sz="20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hu-HU" altLang="en-US" sz="20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en-US" sz="2000" i="1" smtClean="0">
                <a:latin typeface="Arial" panose="020B0604020202020204" pitchFamily="34" charset="0"/>
              </a:rPr>
              <a:t>k</a:t>
            </a:r>
            <a:r>
              <a:rPr lang="en-GB" altLang="en-US" sz="2000" smtClean="0">
                <a:latin typeface="Arial" panose="020B0604020202020204" pitchFamily="34" charset="0"/>
              </a:rPr>
              <a:t> </a:t>
            </a:r>
            <a:r>
              <a:rPr lang="en-GB" altLang="en-US" sz="2000" u="sng" smtClean="0">
                <a:latin typeface="Arial" panose="020B0604020202020204" pitchFamily="34" charset="0"/>
              </a:rPr>
              <a:t>sebességi együttható</a:t>
            </a:r>
            <a:r>
              <a:rPr lang="en-GB" altLang="en-US" sz="2000" smtClean="0">
                <a:latin typeface="Arial" panose="020B0604020202020204" pitchFamily="34" charset="0"/>
              </a:rPr>
              <a:t> </a:t>
            </a:r>
            <a:endParaRPr lang="hu-HU" altLang="en-US" sz="20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en-US" sz="2000" smtClean="0">
                <a:latin typeface="Arial" panose="020B0604020202020204" pitchFamily="34" charset="0"/>
              </a:rPr>
              <a:t>a hőmérséklet és a nyomás függvénye (is lehet), </a:t>
            </a:r>
            <a:endParaRPr lang="hu-HU" altLang="en-US" sz="20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en-US" sz="2000" smtClean="0">
                <a:latin typeface="Arial" panose="020B0604020202020204" pitchFamily="34" charset="0"/>
              </a:rPr>
              <a:t>de nem függ a koncentrációktól. </a:t>
            </a:r>
            <a:endParaRPr lang="hu-HU" altLang="en-US" sz="20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hu-HU" altLang="en-US" sz="20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en-US" sz="2000" smtClean="0">
                <a:latin typeface="Arial" panose="020B0604020202020204" pitchFamily="34" charset="0"/>
              </a:rPr>
              <a:t>Az </a:t>
            </a:r>
            <a:r>
              <a:rPr lang="en-GB" altLang="en-US" sz="2000" smtClean="0">
                <a:latin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en-GB" altLang="en-US" sz="2000" i="1" baseline="-25000" smtClean="0">
                <a:latin typeface="Arial" panose="020B0604020202020204" pitchFamily="34" charset="0"/>
              </a:rPr>
              <a:t>j</a:t>
            </a:r>
            <a:r>
              <a:rPr lang="en-GB" altLang="en-US" sz="2000" smtClean="0">
                <a:latin typeface="Arial" panose="020B0604020202020204" pitchFamily="34" charset="0"/>
              </a:rPr>
              <a:t> kitevő a reakció A</a:t>
            </a:r>
            <a:r>
              <a:rPr lang="en-GB" altLang="en-US" sz="2000" i="1" baseline="-25000" smtClean="0">
                <a:latin typeface="Arial" panose="020B0604020202020204" pitchFamily="34" charset="0"/>
              </a:rPr>
              <a:t>j</a:t>
            </a:r>
            <a:r>
              <a:rPr lang="en-GB" altLang="en-US" sz="2000" smtClean="0">
                <a:latin typeface="Arial" panose="020B0604020202020204" pitchFamily="34" charset="0"/>
              </a:rPr>
              <a:t> anyagfajtára vonatkozó </a:t>
            </a:r>
            <a:r>
              <a:rPr lang="en-GB" altLang="en-US" sz="2000" u="sng" smtClean="0">
                <a:latin typeface="Arial" panose="020B0604020202020204" pitchFamily="34" charset="0"/>
              </a:rPr>
              <a:t>részrendje</a:t>
            </a:r>
            <a:r>
              <a:rPr lang="en-GB" altLang="en-US" sz="2000" smtClean="0">
                <a:latin typeface="Arial" panose="020B0604020202020204" pitchFamily="34" charset="0"/>
              </a:rPr>
              <a:t>, </a:t>
            </a:r>
            <a:endParaRPr lang="hu-HU" altLang="en-US" sz="20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en-US" sz="2000" smtClean="0">
                <a:latin typeface="Arial" panose="020B0604020202020204" pitchFamily="34" charset="0"/>
              </a:rPr>
              <a:t>a kitevők összege pedig a reakció </a:t>
            </a:r>
            <a:r>
              <a:rPr lang="en-GB" altLang="en-US" sz="2000" u="sng" smtClean="0">
                <a:latin typeface="Arial" panose="020B0604020202020204" pitchFamily="34" charset="0"/>
              </a:rPr>
              <a:t>bruttó rendje</a:t>
            </a:r>
            <a:r>
              <a:rPr lang="en-GB" altLang="en-US" sz="2000" smtClean="0">
                <a:latin typeface="Arial" panose="020B0604020202020204" pitchFamily="34" charset="0"/>
              </a:rPr>
              <a:t>. </a:t>
            </a:r>
            <a:endParaRPr lang="en-GB" altLang="en-US" sz="2000" smtClean="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buFontTx/>
              <a:buNone/>
            </a:pPr>
            <a:r>
              <a:rPr lang="en-GB" altLang="en-US" sz="2000" smtClean="0">
                <a:latin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en-GB" altLang="en-US" sz="2000" i="1" baseline="-25000" smtClean="0">
                <a:latin typeface="Arial" panose="020B0604020202020204" pitchFamily="34" charset="0"/>
              </a:rPr>
              <a:t>j</a:t>
            </a:r>
            <a:r>
              <a:rPr lang="en-GB" altLang="en-US" sz="2000" smtClean="0">
                <a:latin typeface="Arial" panose="020B0604020202020204" pitchFamily="34" charset="0"/>
              </a:rPr>
              <a:t> rend általában nem egyenlő a sztöchiometriai együtthatóval </a:t>
            </a:r>
            <a:r>
              <a:rPr lang="en-US" altLang="en-US" sz="2000" smtClean="0">
                <a:latin typeface="Arial" panose="020B0604020202020204" pitchFamily="34" charset="0"/>
              </a:rPr>
              <a:t>!!!</a:t>
            </a:r>
            <a:endParaRPr lang="en-GB" altLang="en-US" sz="20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en-US" sz="2000" smtClean="0">
                <a:latin typeface="Arial" panose="020B0604020202020204" pitchFamily="34" charset="0"/>
              </a:rPr>
              <a:t>Például a</a:t>
            </a:r>
          </a:p>
          <a:p>
            <a:pPr eaLnBrk="1" hangingPunct="1">
              <a:buFontTx/>
              <a:buNone/>
            </a:pPr>
            <a:r>
              <a:rPr lang="en-GB" altLang="en-US" sz="2000" smtClean="0">
                <a:latin typeface="Arial" panose="020B0604020202020204" pitchFamily="34" charset="0"/>
              </a:rPr>
              <a:t>				 </a:t>
            </a:r>
          </a:p>
          <a:p>
            <a:pPr eaLnBrk="1" hangingPunct="1">
              <a:buFontTx/>
              <a:buNone/>
            </a:pPr>
            <a:endParaRPr lang="hu-HU" altLang="en-US" sz="20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en-US" sz="2000" smtClean="0">
                <a:latin typeface="Arial" panose="020B0604020202020204" pitchFamily="34" charset="0"/>
              </a:rPr>
              <a:t>a reakció NO‑ra és H</a:t>
            </a:r>
            <a:r>
              <a:rPr lang="en-GB" altLang="en-US" sz="2000" baseline="-25000" smtClean="0">
                <a:latin typeface="Arial" panose="020B0604020202020204" pitchFamily="34" charset="0"/>
              </a:rPr>
              <a:t>2</a:t>
            </a:r>
            <a:r>
              <a:rPr lang="en-GB" altLang="en-US" sz="2000" smtClean="0">
                <a:latin typeface="Arial" panose="020B0604020202020204" pitchFamily="34" charset="0"/>
              </a:rPr>
              <a:t>‑re vonatkozó részrendje rendre </a:t>
            </a:r>
            <a:r>
              <a:rPr lang="en-GB" altLang="en-US" sz="2000" smtClean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n-GB" altLang="en-US" sz="2000" smtClean="0">
                <a:latin typeface="Arial" panose="020B0604020202020204" pitchFamily="34" charset="0"/>
              </a:rPr>
              <a:t> és </a:t>
            </a:r>
            <a:r>
              <a:rPr lang="en-GB" altLang="en-US" sz="2000" smtClean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r>
              <a:rPr lang="en-GB" altLang="en-US" sz="2000" smtClean="0">
                <a:latin typeface="Arial" panose="020B0604020202020204" pitchFamily="34" charset="0"/>
              </a:rPr>
              <a:t>, </a:t>
            </a:r>
          </a:p>
          <a:p>
            <a:pPr eaLnBrk="1" hangingPunct="1">
              <a:buFontTx/>
              <a:buNone/>
            </a:pPr>
            <a:r>
              <a:rPr lang="en-GB" altLang="en-US" sz="2000" smtClean="0">
                <a:latin typeface="Arial" panose="020B0604020202020204" pitchFamily="34" charset="0"/>
              </a:rPr>
              <a:t>a reakció bruttó rendje pedig </a:t>
            </a:r>
            <a:r>
              <a:rPr lang="en-GB" altLang="en-US" sz="2000" smtClean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r>
              <a:rPr lang="hu-HU" altLang="en-US" sz="2000" smtClean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3024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5308600" y="1484313"/>
          <a:ext cx="1855788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0" name="Equation" r:id="rId5" imgW="965200" imgH="381000" progId="Equation.3">
                  <p:embed/>
                </p:oleObj>
              </mc:Choice>
              <mc:Fallback>
                <p:oleObj name="Equation" r:id="rId5" imgW="965200" imgH="381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8600" y="1484313"/>
                        <a:ext cx="1855788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19463" name="Object 7"/>
          <p:cNvGraphicFramePr>
            <a:graphicFrameLocks noChangeAspect="1"/>
          </p:cNvGraphicFramePr>
          <p:nvPr/>
        </p:nvGraphicFramePr>
        <p:xfrm>
          <a:off x="2387600" y="5299075"/>
          <a:ext cx="5640388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1" name="Equation" r:id="rId7" imgW="2933700" imgH="254000" progId="Equation.3">
                  <p:embed/>
                </p:oleObj>
              </mc:Choice>
              <mc:Fallback>
                <p:oleObj name="Equation" r:id="rId7" imgW="2933700" imgH="254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7600" y="5299075"/>
                        <a:ext cx="5640388" cy="50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21272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219200" y="228600"/>
            <a:ext cx="7239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 Összetett reakciómechanizmusok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04800" y="852488"/>
            <a:ext cx="701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Szinte mindig sok reakciólépés játszódik le egyszerre:</a:t>
            </a:r>
            <a:r>
              <a:rPr lang="hu-HU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            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066800" y="3644900"/>
            <a:ext cx="78486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bal oldali sztöchiometriai együtthatók </a:t>
            </a:r>
            <a:r>
              <a:rPr lang="hu-HU" altLang="en-US" sz="2000">
                <a:latin typeface="Arial" panose="020B0604020202020204" pitchFamily="34" charset="0"/>
              </a:rPr>
              <a:t>(pozitív)</a:t>
            </a:r>
            <a:endParaRPr lang="en-GB" altLang="en-US" sz="2000" b="1">
              <a:latin typeface="Arial" panose="020B0604020202020204" pitchFamily="34" charset="0"/>
            </a:endParaRPr>
          </a:p>
        </p:txBody>
      </p:sp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2981325" y="1447800"/>
          <a:ext cx="25812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4" r:id="rId5" imgW="1231366" imgH="355446" progId="Equation.3">
                  <p:embed/>
                </p:oleObj>
              </mc:Choice>
              <mc:Fallback>
                <p:oleObj r:id="rId5" imgW="1231366" imgH="355446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1325" y="1447800"/>
                        <a:ext cx="2581275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6"/>
          <p:cNvGraphicFramePr>
            <a:graphicFrameLocks noChangeAspect="1"/>
          </p:cNvGraphicFramePr>
          <p:nvPr/>
        </p:nvGraphicFramePr>
        <p:xfrm>
          <a:off x="415925" y="3556000"/>
          <a:ext cx="422275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5" name="Equation" r:id="rId7" imgW="190417" imgH="253890" progId="Equation.3">
                  <p:embed/>
                </p:oleObj>
              </mc:Choice>
              <mc:Fallback>
                <p:oleObj name="Equation" r:id="rId7" imgW="190417" imgH="25389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25" y="3556000"/>
                        <a:ext cx="422275" cy="57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066800" y="4797425"/>
            <a:ext cx="80772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jobb oldali sztöchiometriai együtthatók </a:t>
            </a:r>
            <a:r>
              <a:rPr lang="hu-HU" altLang="en-US" sz="2000">
                <a:latin typeface="Arial" panose="020B0604020202020204" pitchFamily="34" charset="0"/>
              </a:rPr>
              <a:t>(pozitív)</a:t>
            </a:r>
            <a:endParaRPr lang="en-GB" altLang="en-US" sz="2000" b="1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0488" name="Object 8"/>
          <p:cNvGraphicFramePr>
            <a:graphicFrameLocks noChangeAspect="1"/>
          </p:cNvGraphicFramePr>
          <p:nvPr/>
        </p:nvGraphicFramePr>
        <p:xfrm>
          <a:off x="393700" y="4724400"/>
          <a:ext cx="422275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6" name="Equation" r:id="rId9" imgW="190417" imgH="253890" progId="Equation.3">
                  <p:embed/>
                </p:oleObj>
              </mc:Choice>
              <mc:Fallback>
                <p:oleObj name="Equation" r:id="rId9" imgW="190417" imgH="25389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4724400"/>
                        <a:ext cx="422275" cy="57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9" name="Object 9"/>
          <p:cNvGraphicFramePr>
            <a:graphicFrameLocks noChangeAspect="1"/>
          </p:cNvGraphicFramePr>
          <p:nvPr/>
        </p:nvGraphicFramePr>
        <p:xfrm>
          <a:off x="442913" y="6096000"/>
          <a:ext cx="1614487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7" r:id="rId11" imgW="787058" imgH="253890" progId="Equation.3">
                  <p:embed/>
                </p:oleObj>
              </mc:Choice>
              <mc:Fallback>
                <p:oleObj r:id="rId11" imgW="787058" imgH="25389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3" y="6096000"/>
                        <a:ext cx="1614487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324100" y="6064250"/>
            <a:ext cx="64008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sztöchiometriai együtthatók</a:t>
            </a:r>
            <a:r>
              <a:rPr lang="hu-HU" altLang="en-US" sz="2000">
                <a:solidFill>
                  <a:srgbClr val="000099"/>
                </a:solidFill>
                <a:latin typeface="Arial" panose="020B0604020202020204" pitchFamily="34" charset="0"/>
              </a:rPr>
              <a:t> (az eddig is használt;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solidFill>
                  <a:srgbClr val="000099"/>
                </a:solidFill>
                <a:latin typeface="Arial" panose="020B0604020202020204" pitchFamily="34" charset="0"/>
              </a:rPr>
              <a:t>negatív reaktánsokra, pozitív termékekre)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304800" y="2163763"/>
            <a:ext cx="784860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solidFill>
                  <a:schemeClr val="tx2"/>
                </a:solidFill>
                <a:latin typeface="Arial" panose="020B0604020202020204" pitchFamily="34" charset="0"/>
              </a:rPr>
              <a:t>A reakciólépések</a:t>
            </a:r>
            <a:r>
              <a:rPr lang="hu-HU" altLang="en-US" sz="200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lehetnek elemi reakciók, amik fizikailag így játszódnak le, de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lehetnek több elemi reakció összevonásából kapott reakciólépések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8497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219200" y="228600"/>
            <a:ext cx="7239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 Kinetikai differenciálegyenlet-rendszer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04800" y="852488"/>
            <a:ext cx="701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tömeghatás törvénye (Guldberg és Waage, 1865):</a:t>
            </a:r>
            <a:r>
              <a:rPr lang="hu-HU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            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04800" y="3284538"/>
            <a:ext cx="7848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Kinetikai differenciálegyenlet-rendszer:</a:t>
            </a:r>
          </a:p>
        </p:txBody>
      </p:sp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3128963" y="1341438"/>
          <a:ext cx="2025650" cy="81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2" name="Equation" r:id="rId5" imgW="1040948" imgH="406224" progId="Equation.3">
                  <p:embed/>
                </p:oleObj>
              </mc:Choice>
              <mc:Fallback>
                <p:oleObj name="Equation" r:id="rId5" imgW="1040948" imgH="406224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963" y="1341438"/>
                        <a:ext cx="2025650" cy="81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04800" y="2133600"/>
            <a:ext cx="883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 i="1">
                <a:latin typeface="Arial" panose="020B0604020202020204" pitchFamily="34" charset="0"/>
              </a:rPr>
              <a:t>k</a:t>
            </a:r>
            <a:r>
              <a:rPr lang="hu-HU" altLang="en-US" sz="2000" i="1" baseline="-25000">
                <a:latin typeface="Arial" panose="020B0604020202020204" pitchFamily="34" charset="0"/>
              </a:rPr>
              <a:t>i</a:t>
            </a:r>
            <a:r>
              <a:rPr lang="hu-HU" altLang="en-US" sz="2000">
                <a:latin typeface="Arial" panose="020B0604020202020204" pitchFamily="34" charset="0"/>
              </a:rPr>
              <a:t> 		</a:t>
            </a:r>
            <a:r>
              <a:rPr lang="hu-HU" altLang="en-US" sz="2000" i="1">
                <a:latin typeface="Arial" panose="020B0604020202020204" pitchFamily="34" charset="0"/>
              </a:rPr>
              <a:t>i</a:t>
            </a:r>
            <a:r>
              <a:rPr lang="hu-HU" altLang="en-US" sz="2000">
                <a:latin typeface="Arial" panose="020B0604020202020204" pitchFamily="34" charset="0"/>
              </a:rPr>
              <a:t>-edik reakciólépés reakciósebességi együtthatója</a:t>
            </a:r>
            <a:r>
              <a:rPr lang="hu-HU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          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315913" y="2492375"/>
            <a:ext cx="883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 i="1">
                <a:latin typeface="Arial" panose="020B0604020202020204" pitchFamily="34" charset="0"/>
              </a:rPr>
              <a:t>r</a:t>
            </a:r>
            <a:r>
              <a:rPr lang="hu-HU" altLang="en-US" sz="2000" i="1" baseline="-25000">
                <a:latin typeface="Arial" panose="020B0604020202020204" pitchFamily="34" charset="0"/>
              </a:rPr>
              <a:t>i</a:t>
            </a:r>
            <a:r>
              <a:rPr lang="hu-HU" altLang="en-US" sz="2000">
                <a:latin typeface="Arial" panose="020B0604020202020204" pitchFamily="34" charset="0"/>
              </a:rPr>
              <a:t> 		</a:t>
            </a:r>
            <a:r>
              <a:rPr lang="hu-HU" altLang="en-US" sz="2000" i="1">
                <a:latin typeface="Arial" panose="020B0604020202020204" pitchFamily="34" charset="0"/>
              </a:rPr>
              <a:t>i</a:t>
            </a:r>
            <a:r>
              <a:rPr lang="hu-HU" altLang="en-US" sz="2000">
                <a:latin typeface="Arial" panose="020B0604020202020204" pitchFamily="34" charset="0"/>
              </a:rPr>
              <a:t>-edik reakciólépés sebessége</a:t>
            </a:r>
            <a:r>
              <a:rPr lang="hu-HU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          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21512" name="Object 8"/>
          <p:cNvGraphicFramePr>
            <a:graphicFrameLocks noChangeAspect="1"/>
          </p:cNvGraphicFramePr>
          <p:nvPr/>
        </p:nvGraphicFramePr>
        <p:xfrm>
          <a:off x="2555875" y="4049713"/>
          <a:ext cx="388620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3" r:id="rId7" imgW="1866900" imgH="431800" progId="Equation.3">
                  <p:embed/>
                </p:oleObj>
              </mc:Choice>
              <mc:Fallback>
                <p:oleObj r:id="rId7" imgW="1866900" imgH="431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4049713"/>
                        <a:ext cx="3886200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3" name="Text Box 11"/>
          <p:cNvSpPr txBox="1">
            <a:spLocks noChangeArrowheads="1"/>
          </p:cNvSpPr>
          <p:nvPr/>
        </p:nvSpPr>
        <p:spPr bwMode="auto">
          <a:xfrm>
            <a:off x="395288" y="5110163"/>
            <a:ext cx="835660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Egyes esetekben megadják az egyes </a:t>
            </a:r>
            <a:r>
              <a:rPr lang="hu-HU" altLang="en-US" sz="2000" i="1">
                <a:latin typeface="Arial" panose="020B0604020202020204" pitchFamily="34" charset="0"/>
              </a:rPr>
              <a:t>r</a:t>
            </a:r>
            <a:r>
              <a:rPr lang="hu-HU" altLang="en-US" sz="2000" baseline="-25000">
                <a:latin typeface="Arial" panose="020B0604020202020204" pitchFamily="34" charset="0"/>
              </a:rPr>
              <a:t>i</a:t>
            </a:r>
            <a:r>
              <a:rPr lang="hu-HU" altLang="en-US" sz="2000">
                <a:latin typeface="Arial" panose="020B0604020202020204" pitchFamily="34" charset="0"/>
              </a:rPr>
              <a:t> reakciólépés-sebességek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koncentrációfüggését.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Általában csak a kémiai egyenleteket adják meg és kijelentik,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hogy „teljesül a tömeghatás törvénye” vagy „tömeghatás-kinetikát követ”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latin typeface="Arial" panose="020B0604020202020204" pitchFamily="34" charset="0"/>
              </a:rPr>
              <a:t>Ebben az esetben a fenti képlettel számítjuk </a:t>
            </a:r>
            <a:r>
              <a:rPr lang="hu-HU" altLang="en-US" sz="2000" i="1">
                <a:latin typeface="Arial" panose="020B0604020202020204" pitchFamily="34" charset="0"/>
              </a:rPr>
              <a:t>r</a:t>
            </a:r>
            <a:r>
              <a:rPr lang="hu-HU" altLang="en-US" sz="2000" baseline="-25000">
                <a:latin typeface="Arial" panose="020B0604020202020204" pitchFamily="34" charset="0"/>
              </a:rPr>
              <a:t>i</a:t>
            </a:r>
            <a:r>
              <a:rPr lang="hu-HU" altLang="en-US" sz="2000">
                <a:latin typeface="Arial" panose="020B0604020202020204" pitchFamily="34" charset="0"/>
              </a:rPr>
              <a:t> –t.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4250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219200" y="228600"/>
            <a:ext cx="723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 Kinetikai differenciálegyenlet-rendszer: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egy példa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8686800" cy="219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Chapman mechanizmus: ózonbomlás a sztratoszférában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200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latin typeface="Arial" panose="020B0604020202020204" pitchFamily="34" charset="0"/>
                <a:cs typeface="Times New Roman" panose="02020603050405020304" pitchFamily="18" charset="0"/>
              </a:rPr>
              <a:t>1.	</a:t>
            </a:r>
            <a:r>
              <a:rPr lang="hu-HU" altLang="en-US" sz="2400">
                <a:latin typeface="Arial" panose="020B0604020202020204" pitchFamily="34" charset="0"/>
              </a:rPr>
              <a:t>O</a:t>
            </a:r>
            <a:r>
              <a:rPr lang="hu-HU" altLang="en-US" sz="2400" baseline="-25000">
                <a:latin typeface="Arial" panose="020B0604020202020204" pitchFamily="34" charset="0"/>
              </a:rPr>
              <a:t>2</a:t>
            </a:r>
            <a:r>
              <a:rPr lang="hu-HU" altLang="en-US" sz="2400">
                <a:latin typeface="Arial" panose="020B0604020202020204" pitchFamily="34" charset="0"/>
              </a:rPr>
              <a:t> = O + O 		</a:t>
            </a:r>
            <a:r>
              <a:rPr lang="hu-HU" altLang="en-US" sz="2400" i="1">
                <a:latin typeface="Arial" panose="020B0604020202020204" pitchFamily="34" charset="0"/>
              </a:rPr>
              <a:t>k</a:t>
            </a:r>
            <a:r>
              <a:rPr lang="hu-HU" altLang="en-US" sz="2400" baseline="-25000">
                <a:latin typeface="Arial" panose="020B0604020202020204" pitchFamily="34" charset="0"/>
              </a:rPr>
              <a:t>1</a:t>
            </a:r>
            <a:r>
              <a:rPr lang="hu-HU" altLang="en-US" sz="2400">
                <a:latin typeface="Arial" panose="020B0604020202020204" pitchFamily="34" charset="0"/>
              </a:rPr>
              <a:t>	</a:t>
            </a:r>
            <a:r>
              <a:rPr lang="hu-HU" altLang="en-US" sz="2400" i="1">
                <a:latin typeface="Arial" panose="020B0604020202020204" pitchFamily="34" charset="0"/>
              </a:rPr>
              <a:t>r</a:t>
            </a:r>
            <a:r>
              <a:rPr lang="hu-HU" altLang="en-US" sz="2400" baseline="-25000">
                <a:latin typeface="Arial" panose="020B0604020202020204" pitchFamily="34" charset="0"/>
              </a:rPr>
              <a:t>1 </a:t>
            </a:r>
            <a:r>
              <a:rPr lang="hu-HU" altLang="en-US" sz="2400">
                <a:latin typeface="Arial" panose="020B0604020202020204" pitchFamily="34" charset="0"/>
              </a:rPr>
              <a:t>= </a:t>
            </a:r>
            <a:r>
              <a:rPr lang="hu-HU" altLang="en-US" sz="2400" i="1">
                <a:latin typeface="Arial" panose="020B0604020202020204" pitchFamily="34" charset="0"/>
              </a:rPr>
              <a:t>k</a:t>
            </a:r>
            <a:r>
              <a:rPr lang="hu-HU" altLang="en-US" sz="2400" baseline="-25000">
                <a:latin typeface="Arial" panose="020B0604020202020204" pitchFamily="34" charset="0"/>
              </a:rPr>
              <a:t>1</a:t>
            </a:r>
            <a:r>
              <a:rPr lang="hu-HU" altLang="en-US" sz="2400">
                <a:latin typeface="Arial" panose="020B0604020202020204" pitchFamily="34" charset="0"/>
              </a:rPr>
              <a:t> [O</a:t>
            </a:r>
            <a:r>
              <a:rPr lang="hu-HU" altLang="en-US" sz="2400" baseline="-25000">
                <a:latin typeface="Arial" panose="020B0604020202020204" pitchFamily="34" charset="0"/>
              </a:rPr>
              <a:t>2</a:t>
            </a:r>
            <a:r>
              <a:rPr lang="hu-HU" altLang="en-US" sz="2400">
                <a:latin typeface="Arial" panose="020B0604020202020204" pitchFamily="34" charset="0"/>
              </a:rPr>
              <a:t>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400">
                <a:latin typeface="Arial" panose="020B0604020202020204" pitchFamily="34" charset="0"/>
              </a:rPr>
              <a:t>2.	O + O</a:t>
            </a:r>
            <a:r>
              <a:rPr lang="hu-HU" altLang="en-US" sz="2400" baseline="-25000">
                <a:latin typeface="Arial" panose="020B0604020202020204" pitchFamily="34" charset="0"/>
              </a:rPr>
              <a:t>2</a:t>
            </a:r>
            <a:r>
              <a:rPr lang="hu-HU" altLang="en-US" sz="2400">
                <a:latin typeface="Arial" panose="020B0604020202020204" pitchFamily="34" charset="0"/>
              </a:rPr>
              <a:t> = O</a:t>
            </a:r>
            <a:r>
              <a:rPr lang="hu-HU" altLang="en-US" sz="2400" baseline="-25000">
                <a:latin typeface="Arial" panose="020B0604020202020204" pitchFamily="34" charset="0"/>
              </a:rPr>
              <a:t>3</a:t>
            </a:r>
            <a:r>
              <a:rPr lang="hu-HU" altLang="en-US" sz="2400">
                <a:latin typeface="Arial" panose="020B0604020202020204" pitchFamily="34" charset="0"/>
              </a:rPr>
              <a:t>		</a:t>
            </a:r>
            <a:r>
              <a:rPr lang="hu-HU" altLang="en-US" sz="2400" i="1">
                <a:latin typeface="Arial" panose="020B0604020202020204" pitchFamily="34" charset="0"/>
              </a:rPr>
              <a:t>k</a:t>
            </a:r>
            <a:r>
              <a:rPr lang="hu-HU" altLang="en-US" sz="2400" baseline="-25000">
                <a:latin typeface="Arial" panose="020B0604020202020204" pitchFamily="34" charset="0"/>
              </a:rPr>
              <a:t>2</a:t>
            </a:r>
            <a:r>
              <a:rPr lang="hu-HU" altLang="en-US" sz="2400">
                <a:latin typeface="Arial" panose="020B0604020202020204" pitchFamily="34" charset="0"/>
              </a:rPr>
              <a:t>	</a:t>
            </a:r>
            <a:r>
              <a:rPr lang="hu-HU" altLang="en-US" sz="2400" i="1">
                <a:latin typeface="Arial" panose="020B0604020202020204" pitchFamily="34" charset="0"/>
              </a:rPr>
              <a:t>r</a:t>
            </a:r>
            <a:r>
              <a:rPr lang="hu-HU" altLang="en-US" sz="2400" baseline="-25000">
                <a:latin typeface="Arial" panose="020B0604020202020204" pitchFamily="34" charset="0"/>
              </a:rPr>
              <a:t>2</a:t>
            </a:r>
            <a:r>
              <a:rPr lang="hu-HU" altLang="en-US" sz="2400">
                <a:latin typeface="Arial" panose="020B0604020202020204" pitchFamily="34" charset="0"/>
              </a:rPr>
              <a:t> = </a:t>
            </a:r>
            <a:r>
              <a:rPr lang="hu-HU" altLang="en-US" sz="2400" i="1">
                <a:latin typeface="Arial" panose="020B0604020202020204" pitchFamily="34" charset="0"/>
              </a:rPr>
              <a:t>k</a:t>
            </a:r>
            <a:r>
              <a:rPr lang="hu-HU" altLang="en-US" sz="2400" baseline="-25000">
                <a:latin typeface="Arial" panose="020B0604020202020204" pitchFamily="34" charset="0"/>
              </a:rPr>
              <a:t>2</a:t>
            </a:r>
            <a:r>
              <a:rPr lang="hu-HU" altLang="en-US" sz="2400">
                <a:latin typeface="Arial" panose="020B0604020202020204" pitchFamily="34" charset="0"/>
              </a:rPr>
              <a:t> [O] [O</a:t>
            </a:r>
            <a:r>
              <a:rPr lang="hu-HU" altLang="en-US" sz="2400" baseline="-25000">
                <a:latin typeface="Arial" panose="020B0604020202020204" pitchFamily="34" charset="0"/>
              </a:rPr>
              <a:t>2</a:t>
            </a:r>
            <a:r>
              <a:rPr lang="hu-HU" altLang="en-US" sz="2400">
                <a:latin typeface="Arial" panose="020B0604020202020204" pitchFamily="34" charset="0"/>
              </a:rPr>
              <a:t>]</a:t>
            </a:r>
            <a:endParaRPr lang="hu-HU" altLang="en-US" sz="2400" baseline="-25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400">
                <a:latin typeface="Arial" panose="020B0604020202020204" pitchFamily="34" charset="0"/>
              </a:rPr>
              <a:t>3.	O</a:t>
            </a:r>
            <a:r>
              <a:rPr lang="hu-HU" altLang="en-US" sz="2400" baseline="-25000">
                <a:latin typeface="Arial" panose="020B0604020202020204" pitchFamily="34" charset="0"/>
              </a:rPr>
              <a:t>3</a:t>
            </a:r>
            <a:r>
              <a:rPr lang="hu-HU" altLang="en-US" sz="2400">
                <a:latin typeface="Arial" panose="020B0604020202020204" pitchFamily="34" charset="0"/>
              </a:rPr>
              <a:t> = O</a:t>
            </a:r>
            <a:r>
              <a:rPr lang="hu-HU" altLang="en-US" sz="2400" baseline="-25000">
                <a:latin typeface="Arial" panose="020B0604020202020204" pitchFamily="34" charset="0"/>
              </a:rPr>
              <a:t>2</a:t>
            </a:r>
            <a:r>
              <a:rPr lang="hu-HU" altLang="en-US" sz="2400">
                <a:latin typeface="Arial" panose="020B0604020202020204" pitchFamily="34" charset="0"/>
              </a:rPr>
              <a:t> + O		</a:t>
            </a:r>
            <a:r>
              <a:rPr lang="hu-HU" altLang="en-US" sz="2400" i="1">
                <a:latin typeface="Arial" panose="020B0604020202020204" pitchFamily="34" charset="0"/>
              </a:rPr>
              <a:t>k</a:t>
            </a:r>
            <a:r>
              <a:rPr lang="hu-HU" altLang="en-US" sz="2400" baseline="-25000">
                <a:latin typeface="Arial" panose="020B0604020202020204" pitchFamily="34" charset="0"/>
              </a:rPr>
              <a:t>3</a:t>
            </a:r>
            <a:r>
              <a:rPr lang="hu-HU" altLang="en-US" sz="2400">
                <a:latin typeface="Arial" panose="020B0604020202020204" pitchFamily="34" charset="0"/>
              </a:rPr>
              <a:t>	</a:t>
            </a:r>
            <a:r>
              <a:rPr lang="hu-HU" altLang="en-US" sz="2400" i="1">
                <a:latin typeface="Arial" panose="020B0604020202020204" pitchFamily="34" charset="0"/>
              </a:rPr>
              <a:t>r</a:t>
            </a:r>
            <a:r>
              <a:rPr lang="hu-HU" altLang="en-US" sz="2400" baseline="-25000">
                <a:latin typeface="Arial" panose="020B0604020202020204" pitchFamily="34" charset="0"/>
              </a:rPr>
              <a:t>3</a:t>
            </a:r>
            <a:r>
              <a:rPr lang="hu-HU" altLang="en-US" sz="2400">
                <a:latin typeface="Arial" panose="020B0604020202020204" pitchFamily="34" charset="0"/>
              </a:rPr>
              <a:t> = </a:t>
            </a:r>
            <a:r>
              <a:rPr lang="hu-HU" altLang="en-US" sz="2400" i="1">
                <a:latin typeface="Arial" panose="020B0604020202020204" pitchFamily="34" charset="0"/>
              </a:rPr>
              <a:t>k</a:t>
            </a:r>
            <a:r>
              <a:rPr lang="hu-HU" altLang="en-US" sz="2400" baseline="-25000">
                <a:latin typeface="Arial" panose="020B0604020202020204" pitchFamily="34" charset="0"/>
              </a:rPr>
              <a:t>3</a:t>
            </a:r>
            <a:r>
              <a:rPr lang="hu-HU" altLang="en-US" sz="2400">
                <a:latin typeface="Arial" panose="020B0604020202020204" pitchFamily="34" charset="0"/>
              </a:rPr>
              <a:t> [O</a:t>
            </a:r>
            <a:r>
              <a:rPr lang="hu-HU" altLang="en-US" sz="2400" baseline="-25000">
                <a:latin typeface="Arial" panose="020B0604020202020204" pitchFamily="34" charset="0"/>
              </a:rPr>
              <a:t>3</a:t>
            </a:r>
            <a:r>
              <a:rPr lang="hu-HU" altLang="en-US" sz="2400">
                <a:latin typeface="Arial" panose="020B0604020202020204" pitchFamily="34" charset="0"/>
              </a:rPr>
              <a:t>]</a:t>
            </a:r>
            <a:endParaRPr lang="hu-HU" altLang="en-US" sz="2400" baseline="-25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400">
                <a:latin typeface="Arial" panose="020B0604020202020204" pitchFamily="34" charset="0"/>
              </a:rPr>
              <a:t>4. 	O</a:t>
            </a:r>
            <a:r>
              <a:rPr lang="hu-HU" altLang="en-US" sz="2400" baseline="-25000">
                <a:latin typeface="Arial" panose="020B0604020202020204" pitchFamily="34" charset="0"/>
              </a:rPr>
              <a:t>3</a:t>
            </a:r>
            <a:r>
              <a:rPr lang="hu-HU" altLang="en-US" sz="2400">
                <a:latin typeface="Arial" panose="020B0604020202020204" pitchFamily="34" charset="0"/>
              </a:rPr>
              <a:t> +O = 2 O</a:t>
            </a:r>
            <a:r>
              <a:rPr lang="hu-HU" altLang="en-US" sz="2400" baseline="-25000">
                <a:latin typeface="Arial" panose="020B0604020202020204" pitchFamily="34" charset="0"/>
              </a:rPr>
              <a:t>2</a:t>
            </a:r>
            <a:r>
              <a:rPr lang="hu-HU" altLang="en-US" sz="2400">
                <a:latin typeface="Arial" panose="020B0604020202020204" pitchFamily="34" charset="0"/>
              </a:rPr>
              <a:t>		</a:t>
            </a:r>
            <a:r>
              <a:rPr lang="hu-HU" altLang="en-US" sz="2400" i="1">
                <a:latin typeface="Arial" panose="020B0604020202020204" pitchFamily="34" charset="0"/>
              </a:rPr>
              <a:t>k</a:t>
            </a:r>
            <a:r>
              <a:rPr lang="hu-HU" altLang="en-US" sz="2400" baseline="-25000">
                <a:latin typeface="Arial" panose="020B0604020202020204" pitchFamily="34" charset="0"/>
              </a:rPr>
              <a:t>4</a:t>
            </a:r>
            <a:r>
              <a:rPr lang="hu-HU" altLang="en-US" sz="2400">
                <a:latin typeface="Arial" panose="020B0604020202020204" pitchFamily="34" charset="0"/>
              </a:rPr>
              <a:t>	</a:t>
            </a:r>
            <a:r>
              <a:rPr lang="hu-HU" altLang="en-US" sz="2400" i="1">
                <a:latin typeface="Arial" panose="020B0604020202020204" pitchFamily="34" charset="0"/>
              </a:rPr>
              <a:t>r</a:t>
            </a:r>
            <a:r>
              <a:rPr lang="hu-HU" altLang="en-US" sz="2400" baseline="-25000">
                <a:latin typeface="Arial" panose="020B0604020202020204" pitchFamily="34" charset="0"/>
              </a:rPr>
              <a:t>4 </a:t>
            </a:r>
            <a:r>
              <a:rPr lang="hu-HU" altLang="en-US" sz="2400">
                <a:latin typeface="Arial" panose="020B0604020202020204" pitchFamily="34" charset="0"/>
              </a:rPr>
              <a:t>= </a:t>
            </a:r>
            <a:r>
              <a:rPr lang="hu-HU" altLang="en-US" sz="2400" i="1">
                <a:latin typeface="Arial" panose="020B0604020202020204" pitchFamily="34" charset="0"/>
              </a:rPr>
              <a:t>k</a:t>
            </a:r>
            <a:r>
              <a:rPr lang="hu-HU" altLang="en-US" sz="2400" baseline="-25000">
                <a:latin typeface="Arial" panose="020B0604020202020204" pitchFamily="34" charset="0"/>
              </a:rPr>
              <a:t>4</a:t>
            </a:r>
            <a:r>
              <a:rPr lang="hu-HU" altLang="en-US" sz="2400">
                <a:latin typeface="Arial" panose="020B0604020202020204" pitchFamily="34" charset="0"/>
              </a:rPr>
              <a:t> [O</a:t>
            </a:r>
            <a:r>
              <a:rPr lang="hu-HU" altLang="en-US" sz="2400" baseline="-25000">
                <a:latin typeface="Arial" panose="020B0604020202020204" pitchFamily="34" charset="0"/>
              </a:rPr>
              <a:t>3</a:t>
            </a:r>
            <a:r>
              <a:rPr lang="hu-HU" altLang="en-US" sz="2400">
                <a:latin typeface="Arial" panose="020B0604020202020204" pitchFamily="34" charset="0"/>
              </a:rPr>
              <a:t>] [O]</a:t>
            </a: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250825" y="3783013"/>
            <a:ext cx="533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A kinetikai differenciálegyenlet-rendszer:</a:t>
            </a:r>
          </a:p>
        </p:txBody>
      </p:sp>
      <p:graphicFrame>
        <p:nvGraphicFramePr>
          <p:cNvPr id="22533" name="Object 6"/>
          <p:cNvGraphicFramePr>
            <a:graphicFrameLocks noChangeAspect="1"/>
          </p:cNvGraphicFramePr>
          <p:nvPr/>
        </p:nvGraphicFramePr>
        <p:xfrm>
          <a:off x="130175" y="4292600"/>
          <a:ext cx="2713038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3" name="Equation" r:id="rId5" imgW="1790700" imgH="393700" progId="Equation.3">
                  <p:embed/>
                </p:oleObj>
              </mc:Choice>
              <mc:Fallback>
                <p:oleObj name="Equation" r:id="rId5" imgW="1790700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5" y="4292600"/>
                        <a:ext cx="2713038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4" name="Object 7"/>
          <p:cNvGraphicFramePr>
            <a:graphicFrameLocks noChangeAspect="1"/>
          </p:cNvGraphicFramePr>
          <p:nvPr/>
        </p:nvGraphicFramePr>
        <p:xfrm>
          <a:off x="107950" y="5013325"/>
          <a:ext cx="2578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4" name="Equation" r:id="rId7" imgW="1701800" imgH="393700" progId="Equation.3">
                  <p:embed/>
                </p:oleObj>
              </mc:Choice>
              <mc:Fallback>
                <p:oleObj name="Equation" r:id="rId7" imgW="1701800" imgH="3937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5013325"/>
                        <a:ext cx="2578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5" name="Object 8"/>
          <p:cNvGraphicFramePr>
            <a:graphicFrameLocks noChangeAspect="1"/>
          </p:cNvGraphicFramePr>
          <p:nvPr/>
        </p:nvGraphicFramePr>
        <p:xfrm>
          <a:off x="107950" y="5805488"/>
          <a:ext cx="2212975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5" name="Equation" r:id="rId9" imgW="1459866" imgH="393529" progId="Equation.3">
                  <p:embed/>
                </p:oleObj>
              </mc:Choice>
              <mc:Fallback>
                <p:oleObj name="Equation" r:id="rId9" imgW="1459866" imgH="393529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5805488"/>
                        <a:ext cx="2212975" cy="59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6" name="Object 9"/>
          <p:cNvGraphicFramePr>
            <a:graphicFrameLocks noChangeAspect="1"/>
          </p:cNvGraphicFramePr>
          <p:nvPr/>
        </p:nvGraphicFramePr>
        <p:xfrm>
          <a:off x="3614738" y="4330700"/>
          <a:ext cx="4964112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6" name="Equation" r:id="rId11" imgW="3276600" imgH="393700" progId="Equation.3">
                  <p:embed/>
                </p:oleObj>
              </mc:Choice>
              <mc:Fallback>
                <p:oleObj name="Equation" r:id="rId11" imgW="3276600" imgH="3937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4738" y="4330700"/>
                        <a:ext cx="4964112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7" name="Object 10"/>
          <p:cNvGraphicFramePr>
            <a:graphicFrameLocks noChangeAspect="1"/>
          </p:cNvGraphicFramePr>
          <p:nvPr/>
        </p:nvGraphicFramePr>
        <p:xfrm>
          <a:off x="3660775" y="5013325"/>
          <a:ext cx="5272088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7" name="Equation" r:id="rId13" imgW="3479800" imgH="393700" progId="Equation.3">
                  <p:embed/>
                </p:oleObj>
              </mc:Choice>
              <mc:Fallback>
                <p:oleObj name="Equation" r:id="rId13" imgW="3479800" imgH="3937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0775" y="5013325"/>
                        <a:ext cx="5272088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8" name="Object 11"/>
          <p:cNvGraphicFramePr>
            <a:graphicFrameLocks noChangeAspect="1"/>
          </p:cNvGraphicFramePr>
          <p:nvPr/>
        </p:nvGraphicFramePr>
        <p:xfrm>
          <a:off x="3660775" y="5805488"/>
          <a:ext cx="4425950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8" name="Equation" r:id="rId15" imgW="2921000" imgH="393700" progId="Equation.3">
                  <p:embed/>
                </p:oleObj>
              </mc:Choice>
              <mc:Fallback>
                <p:oleObj name="Equation" r:id="rId15" imgW="2921000" imgH="3937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0775" y="5805488"/>
                        <a:ext cx="4425950" cy="59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3789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363"/>
            <a:ext cx="7772400" cy="442912"/>
          </a:xfrm>
        </p:spPr>
        <p:txBody>
          <a:bodyPr/>
          <a:lstStyle/>
          <a:p>
            <a:pPr eaLnBrk="1" hangingPunct="1"/>
            <a:r>
              <a:rPr lang="hu-HU" altLang="en-US" sz="2400" b="1" smtClean="0">
                <a:latin typeface="Arial" panose="020B0604020202020204" pitchFamily="34" charset="0"/>
              </a:rPr>
              <a:t>Kinetikai differenciálegyenletrendszer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76263"/>
            <a:ext cx="8458200" cy="61658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2000" smtClean="0">
                <a:latin typeface="Arial" panose="020B0604020202020204" pitchFamily="34" charset="0"/>
              </a:rPr>
              <a:t>	Tételezzük fel, hogy ismerjük </a:t>
            </a:r>
            <a:endParaRPr lang="hu-HU" altLang="en-US" sz="2000" smtClean="0">
              <a:latin typeface="Arial" panose="020B0604020202020204" pitchFamily="34" charset="0"/>
            </a:endParaRPr>
          </a:p>
          <a:p>
            <a:pPr eaLnBrk="1" hangingPunct="1"/>
            <a:r>
              <a:rPr lang="hu-HU" altLang="en-US" sz="2000" smtClean="0">
                <a:latin typeface="Arial" panose="020B0604020202020204" pitchFamily="34" charset="0"/>
              </a:rPr>
              <a:t>	</a:t>
            </a:r>
            <a:r>
              <a:rPr lang="en-GB" altLang="en-US" sz="2000" smtClean="0">
                <a:latin typeface="Arial" panose="020B0604020202020204" pitchFamily="34" charset="0"/>
              </a:rPr>
              <a:t>a reakció</a:t>
            </a:r>
            <a:r>
              <a:rPr lang="hu-HU" altLang="en-US" sz="2000" smtClean="0">
                <a:latin typeface="Arial" panose="020B0604020202020204" pitchFamily="34" charset="0"/>
              </a:rPr>
              <a:t>lépések</a:t>
            </a:r>
            <a:r>
              <a:rPr lang="en-GB" altLang="en-US" sz="2000" smtClean="0">
                <a:latin typeface="Arial" panose="020B0604020202020204" pitchFamily="34" charset="0"/>
              </a:rPr>
              <a:t> </a:t>
            </a:r>
            <a:r>
              <a:rPr lang="hu-HU" altLang="en-US" sz="2000" smtClean="0">
                <a:latin typeface="Arial" panose="020B0604020202020204" pitchFamily="34" charset="0"/>
              </a:rPr>
              <a:t>kémiai egyenlet</a:t>
            </a:r>
          </a:p>
          <a:p>
            <a:pPr eaLnBrk="1" hangingPunct="1"/>
            <a:r>
              <a:rPr lang="hu-HU" altLang="en-US" sz="2000" smtClean="0">
                <a:latin typeface="Arial" panose="020B0604020202020204" pitchFamily="34" charset="0"/>
              </a:rPr>
              <a:t>	a reakciólépés sebességének képletét</a:t>
            </a:r>
          </a:p>
          <a:p>
            <a:pPr eaLnBrk="1" hangingPunct="1">
              <a:buFontTx/>
              <a:buNone/>
            </a:pPr>
            <a:endParaRPr lang="hu-HU" altLang="en-US" sz="20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en-US" sz="2000" smtClean="0">
                <a:latin typeface="Arial" panose="020B0604020202020204" pitchFamily="34" charset="0"/>
              </a:rPr>
              <a:t>A komponensek koncentrációinak időbeli változását </a:t>
            </a:r>
            <a:endParaRPr lang="hu-HU" altLang="en-US" sz="20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en-US" sz="2000" smtClean="0">
                <a:latin typeface="Arial" panose="020B0604020202020204" pitchFamily="34" charset="0"/>
              </a:rPr>
              <a:t>a </a:t>
            </a:r>
            <a:r>
              <a:rPr lang="en-GB" altLang="en-US" sz="2000" u="sng" smtClean="0">
                <a:latin typeface="Arial" panose="020B0604020202020204" pitchFamily="34" charset="0"/>
              </a:rPr>
              <a:t>kinetikai differenciálegyenlet</a:t>
            </a:r>
            <a:r>
              <a:rPr lang="hu-HU" altLang="en-US" sz="2000" u="sng" smtClean="0">
                <a:latin typeface="Arial" panose="020B0604020202020204" pitchFamily="34" charset="0"/>
              </a:rPr>
              <a:t>-rendszer</a:t>
            </a:r>
            <a:r>
              <a:rPr lang="en-GB" altLang="en-US" sz="2000" smtClean="0">
                <a:latin typeface="Arial" panose="020B0604020202020204" pitchFamily="34" charset="0"/>
              </a:rPr>
              <a:t> </a:t>
            </a:r>
            <a:endParaRPr lang="hu-HU" altLang="en-US" sz="20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en-US" sz="2000" smtClean="0">
                <a:latin typeface="Arial" panose="020B0604020202020204" pitchFamily="34" charset="0"/>
              </a:rPr>
              <a:t>felírásával és megoldásával adhatjuk meg.</a:t>
            </a:r>
            <a:endParaRPr lang="hu-HU" altLang="en-US" sz="20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hu-HU" altLang="en-US" sz="20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hu-HU" altLang="en-US" sz="2000" b="1" smtClean="0">
                <a:solidFill>
                  <a:srgbClr val="FF0066"/>
                </a:solidFill>
                <a:latin typeface="Arial" panose="020B0604020202020204" pitchFamily="34" charset="0"/>
              </a:rPr>
              <a:t>1) Analitikus megoldás:</a:t>
            </a:r>
          </a:p>
          <a:p>
            <a:pPr eaLnBrk="1" hangingPunct="1">
              <a:buFontTx/>
              <a:buNone/>
            </a:pPr>
            <a:endParaRPr lang="hu-HU" altLang="en-US" sz="2000" b="1" smtClean="0">
              <a:solidFill>
                <a:srgbClr val="FF0066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hu-HU" altLang="en-US" sz="2000" smtClean="0">
                <a:latin typeface="Arial" panose="020B0604020202020204" pitchFamily="34" charset="0"/>
              </a:rPr>
              <a:t>Csak néhány, nagyon egyszerű esetben.</a:t>
            </a:r>
          </a:p>
          <a:p>
            <a:pPr eaLnBrk="1" hangingPunct="1">
              <a:buFontTx/>
              <a:buNone/>
            </a:pPr>
            <a:r>
              <a:rPr lang="hu-HU" altLang="en-US" sz="2000" smtClean="0">
                <a:latin typeface="Arial" panose="020B0604020202020204" pitchFamily="34" charset="0"/>
              </a:rPr>
              <a:t>Majdnem az összes alapesetet fogjuk tanulni.</a:t>
            </a:r>
          </a:p>
          <a:p>
            <a:pPr eaLnBrk="1" hangingPunct="1">
              <a:buFontTx/>
              <a:buNone/>
            </a:pPr>
            <a:endParaRPr lang="hu-HU" altLang="en-US" sz="20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hu-HU" altLang="en-US" sz="2000" b="1" smtClean="0">
                <a:solidFill>
                  <a:srgbClr val="FF0066"/>
                </a:solidFill>
                <a:latin typeface="Arial" panose="020B0604020202020204" pitchFamily="34" charset="0"/>
              </a:rPr>
              <a:t>2) Numerikus megoldás:</a:t>
            </a:r>
          </a:p>
          <a:p>
            <a:pPr eaLnBrk="1" hangingPunct="1">
              <a:buFontTx/>
              <a:buNone/>
            </a:pPr>
            <a:r>
              <a:rPr lang="hu-HU" altLang="en-US" sz="2000" smtClean="0">
                <a:latin typeface="Arial" panose="020B0604020202020204" pitchFamily="34" charset="0"/>
              </a:rPr>
              <a:t>Több tucat program letölthető a Webről, ami képes arra, hogy</a:t>
            </a:r>
          </a:p>
          <a:p>
            <a:pPr eaLnBrk="1" hangingPunct="1">
              <a:buFontTx/>
              <a:buNone/>
            </a:pPr>
            <a:r>
              <a:rPr lang="hu-HU" altLang="en-US" sz="2000" smtClean="0">
                <a:latin typeface="Arial" panose="020B0604020202020204" pitchFamily="34" charset="0"/>
              </a:rPr>
              <a:t>a kémiai egyenletek alapján felírja a differenciálegyenletrendszert</a:t>
            </a:r>
          </a:p>
          <a:p>
            <a:pPr eaLnBrk="1" hangingPunct="1">
              <a:buFontTx/>
              <a:buNone/>
            </a:pPr>
            <a:r>
              <a:rPr lang="hu-HU" altLang="en-US" sz="2000" smtClean="0">
                <a:latin typeface="Arial" panose="020B0604020202020204" pitchFamily="34" charset="0"/>
              </a:rPr>
              <a:t>numerikus megoldást készít, kiírja és kirajzolja az eredményeket.</a:t>
            </a: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0" y="3071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0" y="3262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37237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268413"/>
            <a:ext cx="4319587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9"/>
          <p:cNvSpPr>
            <a:spLocks noChangeArrowheads="1"/>
          </p:cNvSpPr>
          <p:nvPr/>
        </p:nvSpPr>
        <p:spPr bwMode="auto">
          <a:xfrm>
            <a:off x="3851275" y="836613"/>
            <a:ext cx="49688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Koncentráció változása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elsőrendű bomlás során: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Hasonló a csökkenése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radioaktívan bomló anyag tömegének.</a:t>
            </a:r>
            <a:endParaRPr lang="hu-HU" altLang="en-US" sz="1800">
              <a:sym typeface="Symbol" panose="05050102010706020507" pitchFamily="18" charset="2"/>
            </a:endParaRPr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515938"/>
          </a:xfrm>
        </p:spPr>
        <p:txBody>
          <a:bodyPr/>
          <a:lstStyle/>
          <a:p>
            <a:pPr eaLnBrk="1" hangingPunct="1"/>
            <a:r>
              <a:rPr lang="hu-HU" altLang="en-US" sz="2400" b="1" smtClean="0">
                <a:latin typeface="Arial" panose="020B0604020202020204" pitchFamily="34" charset="0"/>
              </a:rPr>
              <a:t>Elsőrendű bomlás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2667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24582" name="Object 4"/>
          <p:cNvGraphicFramePr>
            <a:graphicFrameLocks noChangeAspect="1"/>
          </p:cNvGraphicFramePr>
          <p:nvPr/>
        </p:nvGraphicFramePr>
        <p:xfrm>
          <a:off x="450850" y="847725"/>
          <a:ext cx="2073275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2" name="Equation" r:id="rId6" imgW="1168400" imgH="838200" progId="Equation.3">
                  <p:embed/>
                </p:oleObj>
              </mc:Choice>
              <mc:Fallback>
                <p:oleObj name="Equation" r:id="rId6" imgW="1168400" imgH="838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847725"/>
                        <a:ext cx="2073275" cy="150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0" y="2400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24584" name="Object 6"/>
          <p:cNvGraphicFramePr>
            <a:graphicFrameLocks noChangeAspect="1"/>
          </p:cNvGraphicFramePr>
          <p:nvPr/>
        </p:nvGraphicFramePr>
        <p:xfrm>
          <a:off x="471488" y="2595563"/>
          <a:ext cx="222885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3" name="Equation" r:id="rId8" imgW="1244600" imgH="1143000" progId="Equation.3">
                  <p:embed/>
                </p:oleObj>
              </mc:Choice>
              <mc:Fallback>
                <p:oleObj name="Equation" r:id="rId8" imgW="1244600" imgH="1143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8" y="2595563"/>
                        <a:ext cx="222885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5" name="Rectangle 8"/>
          <p:cNvSpPr>
            <a:spLocks noChangeArrowheads="1"/>
          </p:cNvSpPr>
          <p:nvPr/>
        </p:nvSpPr>
        <p:spPr bwMode="auto">
          <a:xfrm>
            <a:off x="323850" y="4941888"/>
            <a:ext cx="85693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Koncentráció – idő görbe:  „exponenciális lecsengés”</a:t>
            </a:r>
          </a:p>
          <a:p>
            <a:pPr eaLnBrk="1" hangingPunct="1">
              <a:buFontTx/>
              <a:buNone/>
            </a:pPr>
            <a:endParaRPr lang="hu-HU" altLang="en-US" sz="200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buFontTx/>
              <a:buNone/>
            </a:pP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Linearizált ábrázolás:   ln ([A]/[A]</a:t>
            </a:r>
            <a:r>
              <a:rPr lang="hu-HU" altLang="en-US" sz="2000" baseline="-25000">
                <a:latin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) az idő (</a:t>
            </a:r>
            <a:r>
              <a:rPr lang="hu-HU" altLang="en-US" sz="2000" i="1"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) függvényében</a:t>
            </a:r>
          </a:p>
          <a:p>
            <a:pPr eaLnBrk="1" hangingPunct="1">
              <a:buFontTx/>
              <a:buNone/>
            </a:pP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                                     </a:t>
            </a:r>
            <a:r>
              <a:rPr lang="hu-HU" altLang="en-US" sz="2000" i="1">
                <a:latin typeface="Arial" panose="020B0604020202020204" pitchFamily="34" charset="0"/>
                <a:sym typeface="Symbol" panose="05050102010706020507" pitchFamily="18" charset="2"/>
              </a:rPr>
              <a:t>-k</a:t>
            </a:r>
            <a:r>
              <a:rPr lang="hu-HU" altLang="en-US" sz="2000">
                <a:latin typeface="Arial" panose="020B0604020202020204" pitchFamily="34" charset="0"/>
                <a:sym typeface="Symbol" panose="05050102010706020507" pitchFamily="18" charset="2"/>
              </a:rPr>
              <a:t> meredekségű, 0 tengelymetszetű egyenes </a:t>
            </a:r>
            <a:endParaRPr lang="hu-HU" altLang="en-US" sz="2000">
              <a:sym typeface="Symbol" panose="05050102010706020507" pitchFamily="18" charset="2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11108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8|18.2|1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9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|5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7|11.2|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1|11.2|11.1|39.4|39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4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9"/>
</p:tagLst>
</file>

<file path=ppt/theme/theme1.xml><?xml version="1.0" encoding="utf-8"?>
<a:theme xmlns:a="http://schemas.openxmlformats.org/drawingml/2006/main" name="Ribbons">
  <a:themeElements>
    <a:clrScheme name="">
      <a:dk1>
        <a:srgbClr val="000066"/>
      </a:dk1>
      <a:lt1>
        <a:srgbClr val="FF9966"/>
      </a:lt1>
      <a:dk2>
        <a:srgbClr val="CC0099"/>
      </a:dk2>
      <a:lt2>
        <a:srgbClr val="CCECFF"/>
      </a:lt2>
      <a:accent1>
        <a:srgbClr val="FF0000"/>
      </a:accent1>
      <a:accent2>
        <a:srgbClr val="CCCCFF"/>
      </a:accent2>
      <a:accent3>
        <a:srgbClr val="FFCAB8"/>
      </a:accent3>
      <a:accent4>
        <a:srgbClr val="000056"/>
      </a:accent4>
      <a:accent5>
        <a:srgbClr val="FFAAAA"/>
      </a:accent5>
      <a:accent6>
        <a:srgbClr val="B9B9E7"/>
      </a:accent6>
      <a:hlink>
        <a:srgbClr val="333333"/>
      </a:hlink>
      <a:folHlink>
        <a:srgbClr val="777777"/>
      </a:folHlink>
    </a:clrScheme>
    <a:fontScheme name="Ribb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Office\Templates\Presentation Designs\Ribbons.pot</Template>
  <TotalTime>11106</TotalTime>
  <Words>913</Words>
  <Application>Microsoft Office PowerPoint</Application>
  <PresentationFormat>On-screen Show (4:3)</PresentationFormat>
  <Paragraphs>281</Paragraphs>
  <Slides>26</Slides>
  <Notes>0</Notes>
  <HiddenSlides>0</HiddenSlides>
  <MMClips>26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Algerian</vt:lpstr>
      <vt:lpstr>Arial</vt:lpstr>
      <vt:lpstr>Calibri</vt:lpstr>
      <vt:lpstr>Symbol</vt:lpstr>
      <vt:lpstr>Times New Roman</vt:lpstr>
      <vt:lpstr>Wingdings</vt:lpstr>
      <vt:lpstr>Ribbons</vt:lpstr>
      <vt:lpstr>Equation</vt:lpstr>
      <vt:lpstr>Equation.3</vt:lpstr>
      <vt:lpstr>Reakciókinetika</vt:lpstr>
      <vt:lpstr>PowerPoint Presentation</vt:lpstr>
      <vt:lpstr>PowerPoint Presentation</vt:lpstr>
      <vt:lpstr>Sebességi együttható</vt:lpstr>
      <vt:lpstr>PowerPoint Presentation</vt:lpstr>
      <vt:lpstr>PowerPoint Presentation</vt:lpstr>
      <vt:lpstr>PowerPoint Presentation</vt:lpstr>
      <vt:lpstr>Kinetikai differenciálegyenletrendszer</vt:lpstr>
      <vt:lpstr>Elsőrendű bomlás</vt:lpstr>
      <vt:lpstr>Elsőrendű bomlásban résztvevő anyag felezési ideje </vt:lpstr>
      <vt:lpstr>Másodrendű bomlás</vt:lpstr>
      <vt:lpstr>Másodrendű bomlásban résztvevő anyag felezési ideje </vt:lpstr>
      <vt:lpstr>Nemlineáris és lineáris megoldásfüggvények</vt:lpstr>
      <vt:lpstr>Sebességi együttható mértékegysége</vt:lpstr>
      <vt:lpstr>Sorozatos reakciók</vt:lpstr>
      <vt:lpstr>Sorozatos reakciók: koncentráció lefutások</vt:lpstr>
      <vt:lpstr>A végtermék mennyiségének változása</vt:lpstr>
      <vt:lpstr>Párhuzamos reakciók</vt:lpstr>
      <vt:lpstr>Elemi reakciók</vt:lpstr>
      <vt:lpstr>Részletes reakciómechanizmusok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the uncertainty of  kinetic and thermodynamic data on methane flame simulation results </dc:title>
  <dc:creator>Turanyi</dc:creator>
  <cp:lastModifiedBy>Lenovo</cp:lastModifiedBy>
  <cp:revision>446</cp:revision>
  <cp:lastPrinted>2013-10-21T19:59:24Z</cp:lastPrinted>
  <dcterms:created xsi:type="dcterms:W3CDTF">2001-10-26T18:36:34Z</dcterms:created>
  <dcterms:modified xsi:type="dcterms:W3CDTF">2020-04-16T18:45:51Z</dcterms:modified>
</cp:coreProperties>
</file>