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809" r:id="rId1"/>
    <p:sldMasterId id="2147485361" r:id="rId2"/>
    <p:sldMasterId id="2147485436" r:id="rId3"/>
    <p:sldMasterId id="2147485448" r:id="rId4"/>
    <p:sldMasterId id="2147485535" r:id="rId5"/>
  </p:sldMasterIdLst>
  <p:notesMasterIdLst>
    <p:notesMasterId r:id="rId55"/>
  </p:notesMasterIdLst>
  <p:handoutMasterIdLst>
    <p:handoutMasterId r:id="rId56"/>
  </p:handoutMasterIdLst>
  <p:sldIdLst>
    <p:sldId id="1122" r:id="rId6"/>
    <p:sldId id="1542" r:id="rId7"/>
    <p:sldId id="2092" r:id="rId8"/>
    <p:sldId id="1675" r:id="rId9"/>
    <p:sldId id="1672" r:id="rId10"/>
    <p:sldId id="2090" r:id="rId11"/>
    <p:sldId id="2082" r:id="rId12"/>
    <p:sldId id="2237" r:id="rId13"/>
    <p:sldId id="2217" r:id="rId14"/>
    <p:sldId id="1674" r:id="rId15"/>
    <p:sldId id="2083" r:id="rId16"/>
    <p:sldId id="2084" r:id="rId17"/>
    <p:sldId id="2085" r:id="rId18"/>
    <p:sldId id="2086" r:id="rId19"/>
    <p:sldId id="2087" r:id="rId20"/>
    <p:sldId id="2088" r:id="rId21"/>
    <p:sldId id="2053" r:id="rId22"/>
    <p:sldId id="2060" r:id="rId23"/>
    <p:sldId id="2159" r:id="rId24"/>
    <p:sldId id="2158" r:id="rId25"/>
    <p:sldId id="2156" r:id="rId26"/>
    <p:sldId id="2157" r:id="rId27"/>
    <p:sldId id="2218" r:id="rId28"/>
    <p:sldId id="2161" r:id="rId29"/>
    <p:sldId id="2064" r:id="rId30"/>
    <p:sldId id="2067" r:id="rId31"/>
    <p:sldId id="2068" r:id="rId32"/>
    <p:sldId id="2069" r:id="rId33"/>
    <p:sldId id="2071" r:id="rId34"/>
    <p:sldId id="2219" r:id="rId35"/>
    <p:sldId id="2221" r:id="rId36"/>
    <p:sldId id="2222" r:id="rId37"/>
    <p:sldId id="2223" r:id="rId38"/>
    <p:sldId id="2104" r:id="rId39"/>
    <p:sldId id="2105" r:id="rId40"/>
    <p:sldId id="2215" r:id="rId41"/>
    <p:sldId id="2216" r:id="rId42"/>
    <p:sldId id="2109" r:id="rId43"/>
    <p:sldId id="2110" r:id="rId44"/>
    <p:sldId id="2073" r:id="rId45"/>
    <p:sldId id="2106" r:id="rId46"/>
    <p:sldId id="2224" r:id="rId47"/>
    <p:sldId id="2225" r:id="rId48"/>
    <p:sldId id="2226" r:id="rId49"/>
    <p:sldId id="2229" r:id="rId50"/>
    <p:sldId id="2231" r:id="rId51"/>
    <p:sldId id="2234" r:id="rId52"/>
    <p:sldId id="2080" r:id="rId53"/>
    <p:sldId id="2238" r:id="rId54"/>
  </p:sldIdLst>
  <p:sldSz cx="9144000" cy="6858000" type="screen4x3"/>
  <p:notesSz cx="6858000" cy="9144000"/>
  <p:defaultTextStyle>
    <a:defPPr>
      <a:defRPr lang="en-GB"/>
    </a:defPPr>
    <a:lvl1pPr algn="ctr" rtl="0" fontAlgn="base">
      <a:spcBef>
        <a:spcPct val="0"/>
      </a:spcBef>
      <a:spcAft>
        <a:spcPct val="0"/>
      </a:spcAft>
      <a:defRPr sz="2000" kern="1200">
        <a:solidFill>
          <a:schemeClr val="tx1"/>
        </a:solidFill>
        <a:latin typeface="Arial"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sten Olm" initials="" lastIdx="13" clrIdx="0"/>
  <p:cmAuthor id="1" name="Nagy Tibor" initials="NT" lastIdx="2" clrIdx="1">
    <p:extLst>
      <p:ext uri="{19B8F6BF-5375-455C-9EA6-DF929625EA0E}">
        <p15:presenceInfo xmlns:p15="http://schemas.microsoft.com/office/powerpoint/2012/main" userId="36196e05b6ff64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00"/>
    <a:srgbClr val="0000FF"/>
    <a:srgbClr val="FFCC66"/>
    <a:srgbClr val="FF9933"/>
    <a:srgbClr val="FFFFFF"/>
    <a:srgbClr val="000000"/>
    <a:srgbClr val="66FF66"/>
    <a:srgbClr val="FFFFCC"/>
    <a:srgbClr val="FF33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94" autoAdjust="0"/>
    <p:restoredTop sz="96192" autoAdjust="0"/>
  </p:normalViewPr>
  <p:slideViewPr>
    <p:cSldViewPr>
      <p:cViewPr varScale="1">
        <p:scale>
          <a:sx n="108" d="100"/>
          <a:sy n="108" d="100"/>
        </p:scale>
        <p:origin x="1119" y="48"/>
      </p:cViewPr>
      <p:guideLst>
        <p:guide orient="horz" pos="2160"/>
        <p:guide pos="2880"/>
      </p:guideLst>
    </p:cSldViewPr>
  </p:slideViewPr>
  <p:outlineViewPr>
    <p:cViewPr>
      <p:scale>
        <a:sx n="33" d="100"/>
        <a:sy n="33" d="100"/>
      </p:scale>
      <p:origin x="0" y="-77844"/>
    </p:cViewPr>
    <p:sldLst>
      <p:sld r:id="rId1" collapse="1"/>
      <p:sld r:id="rId2" collapse="1"/>
      <p:sld r:id="rId3" collapse="1"/>
      <p:sld r:id="rId4" collapse="1"/>
      <p:sld r:id="rId5" collapse="1"/>
    </p:sldLst>
  </p:outlineViewPr>
  <p:notesTextViewPr>
    <p:cViewPr>
      <p:scale>
        <a:sx n="3" d="2"/>
        <a:sy n="3" d="2"/>
      </p:scale>
      <p:origin x="0" y="0"/>
    </p:cViewPr>
  </p:notesTextViewPr>
  <p:sorterViewPr>
    <p:cViewPr>
      <p:scale>
        <a:sx n="200" d="100"/>
        <a:sy n="200" d="100"/>
      </p:scale>
      <p:origin x="0" y="-29337"/>
    </p:cViewPr>
  </p:sorterViewPr>
  <p:notesViewPr>
    <p:cSldViewPr>
      <p:cViewPr varScale="1">
        <p:scale>
          <a:sx n="81" d="100"/>
          <a:sy n="81" d="100"/>
        </p:scale>
        <p:origin x="390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4.xml"/><Relationship Id="rId1" Type="http://schemas.openxmlformats.org/officeDocument/2006/relationships/slide" Target="slides/slide2.xml"/><Relationship Id="rId5" Type="http://schemas.openxmlformats.org/officeDocument/2006/relationships/slide" Target="slides/slide34.xml"/><Relationship Id="rId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9E2EC2-FA12-41C0-A3F9-3BB321598735}" type="datetimeFigureOut">
              <a:rPr lang="en-GB" smtClean="0"/>
              <a:t>04/09/2025</a:t>
            </a:fld>
            <a:endParaRPr lang="en-GB"/>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78C0B-2407-410A-9AD9-49B8466AFB67}" type="slidenum">
              <a:rPr lang="en-GB" smtClean="0"/>
              <a:t>‹#›</a:t>
            </a:fld>
            <a:endParaRPr lang="en-GB"/>
          </a:p>
        </p:txBody>
      </p:sp>
    </p:spTree>
    <p:extLst>
      <p:ext uri="{BB962C8B-B14F-4D97-AF65-F5344CB8AC3E}">
        <p14:creationId xmlns:p14="http://schemas.microsoft.com/office/powerpoint/2010/main" val="2412688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GB"/>
          </a:p>
        </p:txBody>
      </p:sp>
      <p:sp>
        <p:nvSpPr>
          <p:cNvPr id="185347" name="Rectangle 3"/>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9" name="Rectangle 5"/>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5350" name="Rectangle 6"/>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GB"/>
          </a:p>
        </p:txBody>
      </p:sp>
      <p:sp>
        <p:nvSpPr>
          <p:cNvPr id="185351" name="Rectangle 7"/>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A4AF487-E69D-4D31-9CC8-8BFEFB80403F}" type="slidenum">
              <a:rPr lang="en-GB"/>
              <a:pPr>
                <a:defRPr/>
              </a:pPr>
              <a:t>‹#›</a:t>
            </a:fld>
            <a:endParaRPr lang="en-GB"/>
          </a:p>
        </p:txBody>
      </p:sp>
    </p:spTree>
    <p:extLst>
      <p:ext uri="{BB962C8B-B14F-4D97-AF65-F5344CB8AC3E}">
        <p14:creationId xmlns:p14="http://schemas.microsoft.com/office/powerpoint/2010/main" val="890719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US"/>
          </a:p>
        </p:txBody>
      </p:sp>
      <p:sp>
        <p:nvSpPr>
          <p:cNvPr id="4" name="Dia számának helye 3"/>
          <p:cNvSpPr>
            <a:spLocks noGrp="1"/>
          </p:cNvSpPr>
          <p:nvPr>
            <p:ph type="sldNum" sz="quarter" idx="10"/>
          </p:nvPr>
        </p:nvSpPr>
        <p:spPr/>
        <p:txBody>
          <a:bodyPr/>
          <a:lstStyle/>
          <a:p>
            <a:pPr>
              <a:defRPr/>
            </a:pPr>
            <a:fld id="{EA4AF487-E69D-4D31-9CC8-8BFEFB80403F}" type="slidenum">
              <a:rPr lang="en-GB" smtClean="0"/>
              <a:pPr>
                <a:defRPr/>
              </a:pPr>
              <a:t>1</a:t>
            </a:fld>
            <a:endParaRPr lang="en-GB"/>
          </a:p>
        </p:txBody>
      </p:sp>
    </p:spTree>
    <p:extLst>
      <p:ext uri="{BB962C8B-B14F-4D97-AF65-F5344CB8AC3E}">
        <p14:creationId xmlns:p14="http://schemas.microsoft.com/office/powerpoint/2010/main" val="484870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en-GB"/>
          </a:p>
        </p:txBody>
      </p:sp>
      <p:sp>
        <p:nvSpPr>
          <p:cNvPr id="4" name="Dia számának helye 3"/>
          <p:cNvSpPr>
            <a:spLocks noGrp="1"/>
          </p:cNvSpPr>
          <p:nvPr>
            <p:ph type="sldNum" sz="quarter" idx="10"/>
          </p:nvPr>
        </p:nvSpPr>
        <p:spPr/>
        <p:txBody>
          <a:bodyPr/>
          <a:lstStyle/>
          <a:p>
            <a:pPr>
              <a:defRPr/>
            </a:pPr>
            <a:fld id="{EA4AF487-E69D-4D31-9CC8-8BFEFB80403F}" type="slidenum">
              <a:rPr lang="en-GB" smtClean="0"/>
              <a:pPr>
                <a:defRPr/>
              </a:pPr>
              <a:t>4</a:t>
            </a:fld>
            <a:endParaRPr lang="en-GB"/>
          </a:p>
        </p:txBody>
      </p:sp>
    </p:spTree>
    <p:extLst>
      <p:ext uri="{BB962C8B-B14F-4D97-AF65-F5344CB8AC3E}">
        <p14:creationId xmlns:p14="http://schemas.microsoft.com/office/powerpoint/2010/main" val="855677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kumimoji="1" lang="hu-HU" sz="1200" b="0" i="0" kern="1200">
                <a:solidFill>
                  <a:schemeClr val="tx1"/>
                </a:solidFill>
                <a:effectLst/>
                <a:latin typeface="Times New Roman" pitchFamily="18" charset="0"/>
                <a:ea typeface="+mn-ea"/>
                <a:cs typeface="+mn-cs"/>
              </a:rPr>
              <a:t>Computational Singular Perturbation (CSP)</a:t>
            </a:r>
          </a:p>
          <a:p>
            <a:r>
              <a:rPr kumimoji="1" lang="hu-HU" sz="1200" b="0" i="0" kern="1200">
                <a:solidFill>
                  <a:schemeClr val="tx1"/>
                </a:solidFill>
                <a:effectLst/>
                <a:latin typeface="Times New Roman" pitchFamily="18" charset="0"/>
                <a:ea typeface="+mn-ea"/>
                <a:cs typeface="+mn-cs"/>
              </a:rPr>
              <a:t>Quasi-steady state approximation (QSSA)</a:t>
            </a:r>
          </a:p>
          <a:p>
            <a:r>
              <a:rPr kumimoji="1" lang="hu-HU" sz="1200" b="0" i="0" kern="1200">
                <a:solidFill>
                  <a:schemeClr val="tx1"/>
                </a:solidFill>
                <a:effectLst/>
                <a:latin typeface="Times New Roman" pitchFamily="18" charset="0"/>
                <a:ea typeface="+mn-ea"/>
                <a:cs typeface="+mn-cs"/>
              </a:rPr>
              <a:t>Partial-equilibrium approximation (PEA)</a:t>
            </a:r>
            <a:endParaRPr lang="en-US"/>
          </a:p>
        </p:txBody>
      </p:sp>
      <p:sp>
        <p:nvSpPr>
          <p:cNvPr id="4" name="Dia számának helye 3"/>
          <p:cNvSpPr>
            <a:spLocks noGrp="1"/>
          </p:cNvSpPr>
          <p:nvPr>
            <p:ph type="sldNum" sz="quarter" idx="10"/>
          </p:nvPr>
        </p:nvSpPr>
        <p:spPr/>
        <p:txBody>
          <a:bodyPr/>
          <a:lstStyle/>
          <a:p>
            <a:pPr>
              <a:defRPr/>
            </a:pPr>
            <a:fld id="{EA4AF487-E69D-4D31-9CC8-8BFEFB80403F}" type="slidenum">
              <a:rPr lang="en-GB" smtClean="0"/>
              <a:pPr>
                <a:defRPr/>
              </a:pPr>
              <a:t>5</a:t>
            </a:fld>
            <a:endParaRPr lang="en-GB"/>
          </a:p>
        </p:txBody>
      </p:sp>
    </p:spTree>
    <p:extLst>
      <p:ext uri="{BB962C8B-B14F-4D97-AF65-F5344CB8AC3E}">
        <p14:creationId xmlns:p14="http://schemas.microsoft.com/office/powerpoint/2010/main" val="419922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Extinction Range</a:t>
            </a:r>
          </a:p>
          <a:p>
            <a:r>
              <a:rPr lang="en-US" b="1"/>
              <a:t>Definition:</a:t>
            </a:r>
            <a:r>
              <a:rPr lang="en-US"/>
              <a:t> The set of conditions (temperature, pressure, strain rate, or flow velocity) under which a </a:t>
            </a:r>
            <a:r>
              <a:rPr lang="en-US" b="1"/>
              <a:t>flame cannot propagate and is extinguished</a:t>
            </a:r>
            <a:r>
              <a:rPr lang="en-US"/>
              <a:t>.</a:t>
            </a:r>
          </a:p>
          <a:p>
            <a:r>
              <a:rPr lang="en-US"/>
              <a:t>In premixed flames, the </a:t>
            </a:r>
            <a:r>
              <a:rPr lang="en-US" b="1"/>
              <a:t>extinction strain rate</a:t>
            </a:r>
            <a:r>
              <a:rPr lang="en-US"/>
              <a:t> or </a:t>
            </a:r>
            <a:r>
              <a:rPr lang="en-US" b="1"/>
              <a:t>critical flow velocity</a:t>
            </a:r>
            <a:r>
              <a:rPr lang="en-US"/>
              <a:t> defines the boundary.</a:t>
            </a:r>
          </a:p>
          <a:p>
            <a:r>
              <a:rPr lang="en-US"/>
              <a:t>The </a:t>
            </a:r>
            <a:r>
              <a:rPr lang="en-US" b="1"/>
              <a:t>extinction range</a:t>
            </a:r>
            <a:r>
              <a:rPr lang="en-US"/>
              <a:t> depends not only on mixture composition but also on flame stretch, heat loss, and transport properties.</a:t>
            </a:r>
          </a:p>
          <a:p>
            <a:endParaRPr lang="hu-HU"/>
          </a:p>
          <a:p>
            <a:endParaRPr lang="hu-HU"/>
          </a:p>
        </p:txBody>
      </p:sp>
      <p:sp>
        <p:nvSpPr>
          <p:cNvPr id="4" name="Slide Number Placeholder 3"/>
          <p:cNvSpPr>
            <a:spLocks noGrp="1"/>
          </p:cNvSpPr>
          <p:nvPr>
            <p:ph type="sldNum" sz="quarter" idx="5"/>
          </p:nvPr>
        </p:nvSpPr>
        <p:spPr/>
        <p:txBody>
          <a:bodyPr/>
          <a:lstStyle/>
          <a:p>
            <a:pPr>
              <a:defRPr/>
            </a:pPr>
            <a:fld id="{EA4AF487-E69D-4D31-9CC8-8BFEFB80403F}" type="slidenum">
              <a:rPr lang="en-GB" smtClean="0"/>
              <a:pPr>
                <a:defRPr/>
              </a:pPr>
              <a:t>9</a:t>
            </a:fld>
            <a:endParaRPr lang="en-GB"/>
          </a:p>
        </p:txBody>
      </p:sp>
    </p:spTree>
    <p:extLst>
      <p:ext uri="{BB962C8B-B14F-4D97-AF65-F5344CB8AC3E}">
        <p14:creationId xmlns:p14="http://schemas.microsoft.com/office/powerpoint/2010/main" val="109095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FEDE7E7-D417-4C8E-A56B-21CCF42B89C0}" type="slidenum">
              <a:rPr kumimoji="0" lang="en-GB" altLang="en-US" smtClean="0">
                <a:solidFill>
                  <a:srgbClr val="000000"/>
                </a:solidFill>
                <a:latin typeface="Arial" panose="020B0604020202020204" pitchFamily="34" charset="0"/>
              </a:rPr>
              <a:pPr>
                <a:spcBef>
                  <a:spcPct val="0"/>
                </a:spcBef>
              </a:pPr>
              <a:t>36</a:t>
            </a:fld>
            <a:endParaRPr kumimoji="0" lang="en-GB" altLang="en-US">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hu-HU" altLang="en-US"/>
          </a:p>
        </p:txBody>
      </p:sp>
    </p:spTree>
    <p:extLst>
      <p:ext uri="{BB962C8B-B14F-4D97-AF65-F5344CB8AC3E}">
        <p14:creationId xmlns:p14="http://schemas.microsoft.com/office/powerpoint/2010/main" val="221081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CFEDE7E7-D417-4C8E-A56B-21CCF42B89C0}" type="slidenum">
              <a:rPr kumimoji="0" lang="en-GB" altLang="en-US" smtClean="0">
                <a:solidFill>
                  <a:srgbClr val="000000"/>
                </a:solidFill>
                <a:latin typeface="Arial" panose="020B0604020202020204" pitchFamily="34" charset="0"/>
              </a:rPr>
              <a:pPr>
                <a:spcBef>
                  <a:spcPct val="0"/>
                </a:spcBef>
              </a:pPr>
              <a:t>37</a:t>
            </a:fld>
            <a:endParaRPr kumimoji="0" lang="en-GB" altLang="en-US">
              <a:solidFill>
                <a:srgbClr val="000000"/>
              </a:solidFill>
              <a:latin typeface="Arial" panose="020B0604020202020204" pitchFamily="34" charset="0"/>
            </a:endParaRPr>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hu-HU" altLang="en-US"/>
          </a:p>
        </p:txBody>
      </p:sp>
    </p:spTree>
    <p:extLst>
      <p:ext uri="{BB962C8B-B14F-4D97-AF65-F5344CB8AC3E}">
        <p14:creationId xmlns:p14="http://schemas.microsoft.com/office/powerpoint/2010/main" val="3975801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8B78CA1-2636-4A4B-8C59-7166883109F5}" type="slidenum">
              <a:rPr kumimoji="0" lang="en-GB" altLang="en-US" smtClean="0">
                <a:solidFill>
                  <a:srgbClr val="000000"/>
                </a:solidFill>
                <a:latin typeface="Arial" panose="020B0604020202020204" pitchFamily="34" charset="0"/>
              </a:rPr>
              <a:pPr>
                <a:spcBef>
                  <a:spcPct val="0"/>
                </a:spcBef>
              </a:pPr>
              <a:t>38</a:t>
            </a:fld>
            <a:endParaRPr kumimoji="0" lang="en-GB" altLang="en-US">
              <a:solidFill>
                <a:srgbClr val="000000"/>
              </a:solidFill>
              <a:latin typeface="Arial" panose="020B0604020202020204" pitchFamily="34" charset="0"/>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hu-HU" altLang="en-US"/>
          </a:p>
        </p:txBody>
      </p:sp>
    </p:spTree>
    <p:extLst>
      <p:ext uri="{BB962C8B-B14F-4D97-AF65-F5344CB8AC3E}">
        <p14:creationId xmlns:p14="http://schemas.microsoft.com/office/powerpoint/2010/main" val="2143673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3A74FEE6-9F08-4E63-BF75-3DA668E33A28}" type="slidenum">
              <a:rPr kumimoji="0" lang="en-GB" altLang="en-US" smtClean="0">
                <a:solidFill>
                  <a:srgbClr val="000000"/>
                </a:solidFill>
                <a:latin typeface="Arial" panose="020B0604020202020204" pitchFamily="34" charset="0"/>
              </a:rPr>
              <a:pPr>
                <a:spcBef>
                  <a:spcPct val="0"/>
                </a:spcBef>
              </a:pPr>
              <a:t>39</a:t>
            </a:fld>
            <a:endParaRPr kumimoji="0" lang="en-GB" altLang="en-US">
              <a:solidFill>
                <a:srgbClr val="000000"/>
              </a:solidFill>
              <a:latin typeface="Arial" panose="020B0604020202020204" pitchFamily="34" charset="0"/>
            </a:endParaRPr>
          </a:p>
        </p:txBody>
      </p:sp>
      <p:sp>
        <p:nvSpPr>
          <p:cNvPr id="75779" name="Rectangle 2"/>
          <p:cNvSpPr>
            <a:spLocks noGrp="1" noRot="1" noChangeAspect="1" noChangeArrowheads="1" noTextEdit="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hu-HU" altLang="en-US"/>
          </a:p>
        </p:txBody>
      </p:sp>
    </p:spTree>
    <p:extLst>
      <p:ext uri="{BB962C8B-B14F-4D97-AF65-F5344CB8AC3E}">
        <p14:creationId xmlns:p14="http://schemas.microsoft.com/office/powerpoint/2010/main" val="4103250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A4AF487-E69D-4D31-9CC8-8BFEFB80403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13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290E9C02-6E0A-4266-8E56-E0DDA034A311}" type="slidenum">
              <a:rPr lang="en-GB"/>
              <a:pPr>
                <a:defRPr/>
              </a:pPr>
              <a:t>‹#›</a:t>
            </a:fld>
            <a:endParaRPr lang="en-GB"/>
          </a:p>
        </p:txBody>
      </p:sp>
    </p:spTree>
    <p:extLst>
      <p:ext uri="{BB962C8B-B14F-4D97-AF65-F5344CB8AC3E}">
        <p14:creationId xmlns:p14="http://schemas.microsoft.com/office/powerpoint/2010/main" val="102945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D8E19D80-44FF-4F0C-83FD-DD6E3BD0804B}" type="slidenum">
              <a:rPr lang="en-GB"/>
              <a:pPr>
                <a:defRPr/>
              </a:pPr>
              <a:t>‹#›</a:t>
            </a:fld>
            <a:endParaRPr lang="en-GB"/>
          </a:p>
        </p:txBody>
      </p:sp>
    </p:spTree>
    <p:extLst>
      <p:ext uri="{BB962C8B-B14F-4D97-AF65-F5344CB8AC3E}">
        <p14:creationId xmlns:p14="http://schemas.microsoft.com/office/powerpoint/2010/main" val="74384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A509AFA9-CA69-47A4-B0BA-C1EDAD8EC00E}" type="slidenum">
              <a:rPr lang="en-GB"/>
              <a:pPr>
                <a:defRPr/>
              </a:pPr>
              <a:t>‹#›</a:t>
            </a:fld>
            <a:endParaRPr lang="en-GB"/>
          </a:p>
        </p:txBody>
      </p:sp>
    </p:spTree>
    <p:extLst>
      <p:ext uri="{BB962C8B-B14F-4D97-AF65-F5344CB8AC3E}">
        <p14:creationId xmlns:p14="http://schemas.microsoft.com/office/powerpoint/2010/main" val="132116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hu-HU">
                <a:solidFill>
                  <a:srgbClr val="000066"/>
                </a:solidFill>
              </a:endParaRPr>
            </a:p>
          </p:txBody>
        </p:sp>
        <p:sp>
          <p:nvSpPr>
            <p:cNvPr id="6"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7"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8"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9" name="Freeform 6"/>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10" name="Freeform 7"/>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11"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12" name="Freeform 9"/>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pPr lvl="0"/>
            <a:r>
              <a:rPr lang="en-GB" noProof="0"/>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sp>
        <p:nvSpPr>
          <p:cNvPr id="13" name="Rectangle 16"/>
          <p:cNvSpPr>
            <a:spLocks noGrp="1" noChangeArrowheads="1"/>
          </p:cNvSpPr>
          <p:nvPr>
            <p:ph type="dt" sz="quarter" idx="10"/>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GB">
              <a:solidFill>
                <a:srgbClr val="000066"/>
              </a:solidFill>
            </a:endParaRPr>
          </a:p>
        </p:txBody>
      </p:sp>
      <p:sp>
        <p:nvSpPr>
          <p:cNvPr id="14" name="Rectangle 17"/>
          <p:cNvSpPr>
            <a:spLocks noGrp="1" noChangeArrowheads="1"/>
          </p:cNvSpPr>
          <p:nvPr>
            <p:ph type="ftr" sz="quarter" idx="11"/>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endParaRPr lang="en-GB">
              <a:solidFill>
                <a:srgbClr val="000066"/>
              </a:solidFill>
            </a:endParaRPr>
          </a:p>
        </p:txBody>
      </p:sp>
      <p:sp>
        <p:nvSpPr>
          <p:cNvPr id="15" name="Rectangle 18"/>
          <p:cNvSpPr>
            <a:spLocks noGrp="1" noChangeArrowheads="1"/>
          </p:cNvSpPr>
          <p:nvPr>
            <p:ph type="sldNum" sz="quarter" idx="12"/>
          </p:nvPr>
        </p:nvSpPr>
        <p:spPr>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0"/>
              </a:spcBef>
              <a:defRPr/>
            </a:lvl1pPr>
          </a:lstStyle>
          <a:p>
            <a:pPr>
              <a:defRPr/>
            </a:pPr>
            <a:fld id="{AC44A3EB-128E-4E13-B812-1E0C5ABD7619}"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157237719"/>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5DBE4DB6-1EF4-43D6-B046-D4A0A570FE87}"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363819907"/>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89375861-43CC-471E-997F-F13FA58CEE5D}"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873652784"/>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5C6C5E63-A114-4C94-9EBB-C6924F06D755}"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443858442"/>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9" name="Rectangle 14"/>
          <p:cNvSpPr>
            <a:spLocks noGrp="1" noChangeArrowheads="1"/>
          </p:cNvSpPr>
          <p:nvPr>
            <p:ph type="sldNum" sz="quarter" idx="12"/>
          </p:nvPr>
        </p:nvSpPr>
        <p:spPr/>
        <p:txBody>
          <a:bodyPr/>
          <a:lstStyle>
            <a:lvl1pPr>
              <a:defRPr/>
            </a:lvl1pPr>
          </a:lstStyle>
          <a:p>
            <a:pPr>
              <a:defRPr/>
            </a:pPr>
            <a:fld id="{BC11A99B-28F8-4DFD-AE5B-3694902CA64F}"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1397775882"/>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485A6F74-3C2B-41FA-AF74-D63519E7B8F0}"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4286717580"/>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4" name="Rectangle 14"/>
          <p:cNvSpPr>
            <a:spLocks noGrp="1" noChangeArrowheads="1"/>
          </p:cNvSpPr>
          <p:nvPr>
            <p:ph type="sldNum" sz="quarter" idx="12"/>
          </p:nvPr>
        </p:nvSpPr>
        <p:spPr/>
        <p:txBody>
          <a:bodyPr/>
          <a:lstStyle>
            <a:lvl1pPr>
              <a:defRPr/>
            </a:lvl1pPr>
          </a:lstStyle>
          <a:p>
            <a:pPr>
              <a:defRPr/>
            </a:pPr>
            <a:fld id="{1C2179E4-F1A8-47F8-A7E3-579037AFFC37}"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4114373698"/>
      </p:ext>
    </p:extLst>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0428A5E6-316D-4143-998E-763DF4BBBC09}"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862523430"/>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6C9A8BFE-46A0-4C3E-B81D-4836A4345AA3}" type="slidenum">
              <a:rPr lang="en-GB"/>
              <a:pPr>
                <a:defRPr/>
              </a:pPr>
              <a:t>‹#›</a:t>
            </a:fld>
            <a:endParaRPr lang="en-GB"/>
          </a:p>
        </p:txBody>
      </p:sp>
    </p:spTree>
    <p:extLst>
      <p:ext uri="{BB962C8B-B14F-4D97-AF65-F5344CB8AC3E}">
        <p14:creationId xmlns:p14="http://schemas.microsoft.com/office/powerpoint/2010/main" val="3853321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pPr>
              <a:defRPr/>
            </a:pPr>
            <a:fld id="{D8D2F5AA-C64C-48AF-9FDD-07B275AFDB7A}"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47452820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792F3F87-34FE-44A5-9891-A5473DC1A646}"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105383591"/>
      </p:ext>
    </p:extLst>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pPr>
              <a:defRPr/>
            </a:pPr>
            <a:fld id="{C3589139-7409-4336-BB9C-E9A134EBB71D}"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2434506592"/>
      </p:ext>
    </p:extLst>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5" name="Rectangle 14"/>
          <p:cNvSpPr>
            <a:spLocks noGrp="1" noChangeArrowheads="1"/>
          </p:cNvSpPr>
          <p:nvPr>
            <p:ph type="sldNum" sz="quarter" idx="12"/>
          </p:nvPr>
        </p:nvSpPr>
        <p:spPr/>
        <p:txBody>
          <a:bodyPr/>
          <a:lstStyle>
            <a:lvl1pPr>
              <a:defRPr/>
            </a:lvl1pPr>
          </a:lstStyle>
          <a:p>
            <a:pPr>
              <a:defRPr/>
            </a:pPr>
            <a:fld id="{16FC87C7-CFE1-4030-8398-3EB009349A3C}" type="slidenum">
              <a:rPr lang="en-GB" altLang="hu-HU">
                <a:solidFill>
                  <a:srgbClr val="000066"/>
                </a:solidFill>
              </a:rPr>
              <a:pPr>
                <a:defRPr/>
              </a:pPr>
              <a:t>‹#›</a:t>
            </a:fld>
            <a:endParaRPr lang="en-GB" altLang="hu-HU">
              <a:solidFill>
                <a:srgbClr val="000066"/>
              </a:solidFill>
            </a:endParaRPr>
          </a:p>
        </p:txBody>
      </p:sp>
    </p:spTree>
    <p:extLst>
      <p:ext uri="{BB962C8B-B14F-4D97-AF65-F5344CB8AC3E}">
        <p14:creationId xmlns:p14="http://schemas.microsoft.com/office/powerpoint/2010/main" val="3994517589"/>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DF29D5F5-A2E3-4D7A-84DE-7B9B104ED8B6}" type="slidenum">
              <a:rPr lang="en-GB" altLang="hu-HU"/>
              <a:pPr/>
              <a:t>‹#›</a:t>
            </a:fld>
            <a:endParaRPr lang="en-GB" altLang="hu-HU"/>
          </a:p>
        </p:txBody>
      </p:sp>
    </p:spTree>
    <p:extLst>
      <p:ext uri="{BB962C8B-B14F-4D97-AF65-F5344CB8AC3E}">
        <p14:creationId xmlns:p14="http://schemas.microsoft.com/office/powerpoint/2010/main" val="524858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FF8131DE-0F45-4578-8177-A5B32AC34DDB}" type="slidenum">
              <a:rPr lang="en-GB" altLang="hu-HU"/>
              <a:pPr/>
              <a:t>‹#›</a:t>
            </a:fld>
            <a:endParaRPr lang="en-GB" altLang="hu-HU"/>
          </a:p>
        </p:txBody>
      </p:sp>
    </p:spTree>
    <p:extLst>
      <p:ext uri="{BB962C8B-B14F-4D97-AF65-F5344CB8AC3E}">
        <p14:creationId xmlns:p14="http://schemas.microsoft.com/office/powerpoint/2010/main" val="1595406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965E4C5C-3A5F-4A99-AB41-925A640B8CBE}" type="slidenum">
              <a:rPr lang="en-GB" altLang="hu-HU"/>
              <a:pPr/>
              <a:t>‹#›</a:t>
            </a:fld>
            <a:endParaRPr lang="en-GB" altLang="hu-HU"/>
          </a:p>
        </p:txBody>
      </p:sp>
    </p:spTree>
    <p:extLst>
      <p:ext uri="{BB962C8B-B14F-4D97-AF65-F5344CB8AC3E}">
        <p14:creationId xmlns:p14="http://schemas.microsoft.com/office/powerpoint/2010/main" val="2016187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anose="020B0604020202020204" pitchFamily="34" charset="0"/>
              </a:defRPr>
            </a:lvl1pPr>
          </a:lstStyle>
          <a:p>
            <a:fld id="{3F3C91BC-50C8-42A0-A976-10365515E9AE}" type="slidenum">
              <a:rPr lang="en-GB" altLang="hu-HU"/>
              <a:pPr/>
              <a:t>‹#›</a:t>
            </a:fld>
            <a:endParaRPr lang="en-GB" altLang="hu-HU"/>
          </a:p>
        </p:txBody>
      </p:sp>
    </p:spTree>
    <p:extLst>
      <p:ext uri="{BB962C8B-B14F-4D97-AF65-F5344CB8AC3E}">
        <p14:creationId xmlns:p14="http://schemas.microsoft.com/office/powerpoint/2010/main" val="2395901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Arial" panose="020B0604020202020204" pitchFamily="34" charset="0"/>
              </a:defRPr>
            </a:lvl1pPr>
          </a:lstStyle>
          <a:p>
            <a:fld id="{0C992429-DE20-4718-900C-5AEBADEB6216}" type="slidenum">
              <a:rPr lang="en-GB" altLang="hu-HU"/>
              <a:pPr/>
              <a:t>‹#›</a:t>
            </a:fld>
            <a:endParaRPr lang="en-GB" altLang="hu-HU"/>
          </a:p>
        </p:txBody>
      </p:sp>
    </p:spTree>
    <p:extLst>
      <p:ext uri="{BB962C8B-B14F-4D97-AF65-F5344CB8AC3E}">
        <p14:creationId xmlns:p14="http://schemas.microsoft.com/office/powerpoint/2010/main" val="3617431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Arial" panose="020B0604020202020204" pitchFamily="34" charset="0"/>
              </a:defRPr>
            </a:lvl1pPr>
          </a:lstStyle>
          <a:p>
            <a:fld id="{995706F5-7AAC-4349-82E7-584C04DE8FF6}" type="slidenum">
              <a:rPr lang="en-GB" altLang="hu-HU"/>
              <a:pPr/>
              <a:t>‹#›</a:t>
            </a:fld>
            <a:endParaRPr lang="en-GB" altLang="hu-HU"/>
          </a:p>
        </p:txBody>
      </p:sp>
    </p:spTree>
    <p:extLst>
      <p:ext uri="{BB962C8B-B14F-4D97-AF65-F5344CB8AC3E}">
        <p14:creationId xmlns:p14="http://schemas.microsoft.com/office/powerpoint/2010/main" val="333061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itchFamily="34" charset="0"/>
              </a:defRPr>
            </a:lvl1pPr>
          </a:lstStyle>
          <a:p>
            <a:pPr>
              <a:defRPr/>
            </a:pPr>
            <a:fld id="{DA7A4A7C-D3A0-4BAB-B73E-D8A5C8E0189C}" type="slidenum">
              <a:rPr lang="en-GB"/>
              <a:pPr>
                <a:defRPr/>
              </a:pPr>
              <a:t>‹#›</a:t>
            </a:fld>
            <a:endParaRPr lang="en-GB"/>
          </a:p>
        </p:txBody>
      </p:sp>
    </p:spTree>
    <p:extLst>
      <p:ext uri="{BB962C8B-B14F-4D97-AF65-F5344CB8AC3E}">
        <p14:creationId xmlns:p14="http://schemas.microsoft.com/office/powerpoint/2010/main" val="13521092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Arial" panose="020B0604020202020204" pitchFamily="34" charset="0"/>
              </a:defRPr>
            </a:lvl1pPr>
          </a:lstStyle>
          <a:p>
            <a:fld id="{EAA1EE75-5839-41B4-8EF0-2CFAC94FD367}" type="slidenum">
              <a:rPr lang="en-GB" altLang="hu-HU"/>
              <a:pPr/>
              <a:t>‹#›</a:t>
            </a:fld>
            <a:endParaRPr lang="en-GB" altLang="hu-HU"/>
          </a:p>
        </p:txBody>
      </p:sp>
    </p:spTree>
    <p:extLst>
      <p:ext uri="{BB962C8B-B14F-4D97-AF65-F5344CB8AC3E}">
        <p14:creationId xmlns:p14="http://schemas.microsoft.com/office/powerpoint/2010/main" val="3272060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anose="020B0604020202020204" pitchFamily="34" charset="0"/>
              </a:defRPr>
            </a:lvl1pPr>
          </a:lstStyle>
          <a:p>
            <a:fld id="{3B18A079-5963-4113-9A10-175E82CE45DC}" type="slidenum">
              <a:rPr lang="en-GB" altLang="hu-HU"/>
              <a:pPr/>
              <a:t>‹#›</a:t>
            </a:fld>
            <a:endParaRPr lang="en-GB" altLang="hu-HU"/>
          </a:p>
        </p:txBody>
      </p:sp>
    </p:spTree>
    <p:extLst>
      <p:ext uri="{BB962C8B-B14F-4D97-AF65-F5344CB8AC3E}">
        <p14:creationId xmlns:p14="http://schemas.microsoft.com/office/powerpoint/2010/main" val="544380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anose="020B0604020202020204" pitchFamily="34" charset="0"/>
              </a:defRPr>
            </a:lvl1pPr>
          </a:lstStyle>
          <a:p>
            <a:fld id="{0372B17A-DF37-44EE-A466-E61D2A7DBF94}" type="slidenum">
              <a:rPr lang="en-GB" altLang="hu-HU"/>
              <a:pPr/>
              <a:t>‹#›</a:t>
            </a:fld>
            <a:endParaRPr lang="en-GB" altLang="hu-HU"/>
          </a:p>
        </p:txBody>
      </p:sp>
    </p:spTree>
    <p:extLst>
      <p:ext uri="{BB962C8B-B14F-4D97-AF65-F5344CB8AC3E}">
        <p14:creationId xmlns:p14="http://schemas.microsoft.com/office/powerpoint/2010/main" val="3312458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65863DA8-32FB-4698-9EE8-48E101E843BE}" type="slidenum">
              <a:rPr lang="en-GB" altLang="hu-HU"/>
              <a:pPr/>
              <a:t>‹#›</a:t>
            </a:fld>
            <a:endParaRPr lang="en-GB" altLang="hu-HU"/>
          </a:p>
        </p:txBody>
      </p:sp>
    </p:spTree>
    <p:extLst>
      <p:ext uri="{BB962C8B-B14F-4D97-AF65-F5344CB8AC3E}">
        <p14:creationId xmlns:p14="http://schemas.microsoft.com/office/powerpoint/2010/main" val="10552854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atin typeface="Arial" panose="020B0604020202020204" pitchFamily="34" charset="0"/>
              </a:defRPr>
            </a:lvl1pPr>
          </a:lstStyle>
          <a:p>
            <a:fld id="{C7278F63-5336-41C8-822D-CB355122CAEB}" type="slidenum">
              <a:rPr lang="en-GB" altLang="hu-HU"/>
              <a:pPr/>
              <a:t>‹#›</a:t>
            </a:fld>
            <a:endParaRPr lang="en-GB" altLang="hu-HU"/>
          </a:p>
        </p:txBody>
      </p:sp>
    </p:spTree>
    <p:extLst>
      <p:ext uri="{BB962C8B-B14F-4D97-AF65-F5344CB8AC3E}">
        <p14:creationId xmlns:p14="http://schemas.microsoft.com/office/powerpoint/2010/main" val="4112998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p:spPr>
          <p:txBody>
            <a:bodyPr wrap="none" anchor="ctr"/>
            <a:lstStyle/>
            <a:p>
              <a:pPr>
                <a:defRPr/>
              </a:pPr>
              <a:endParaRPr lang="hu-HU">
                <a:solidFill>
                  <a:srgbClr val="000066"/>
                </a:solidFill>
              </a:endParaRPr>
            </a:p>
          </p:txBody>
        </p:sp>
        <p:sp>
          <p:nvSpPr>
            <p:cNvPr id="6"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p:spPr>
          <p:txBody>
            <a:bodyPr wrap="none" anchor="ctr"/>
            <a:lstStyle/>
            <a:p>
              <a:pPr>
                <a:defRPr/>
              </a:pPr>
              <a:endParaRPr lang="hu-HU">
                <a:solidFill>
                  <a:srgbClr val="000066"/>
                </a:solidFill>
              </a:endParaRPr>
            </a:p>
          </p:txBody>
        </p:sp>
        <p:sp>
          <p:nvSpPr>
            <p:cNvPr id="7"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p:spPr>
          <p:txBody>
            <a:bodyPr wrap="none" anchor="ctr"/>
            <a:lstStyle/>
            <a:p>
              <a:pPr>
                <a:defRPr/>
              </a:pPr>
              <a:endParaRPr lang="hu-HU">
                <a:solidFill>
                  <a:srgbClr val="000066"/>
                </a:solidFill>
              </a:endParaRPr>
            </a:p>
          </p:txBody>
        </p:sp>
        <p:sp>
          <p:nvSpPr>
            <p:cNvPr id="8"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hu-HU">
                <a:solidFill>
                  <a:srgbClr val="000066"/>
                </a:solidFill>
              </a:endParaRPr>
            </a:p>
          </p:txBody>
        </p:sp>
        <p:sp>
          <p:nvSpPr>
            <p:cNvPr id="9" name="Freeform 6"/>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p:spPr>
          <p:txBody>
            <a:bodyPr wrap="none" anchor="ctr"/>
            <a:lstStyle/>
            <a:p>
              <a:pPr>
                <a:defRPr/>
              </a:pPr>
              <a:endParaRPr lang="hu-HU">
                <a:solidFill>
                  <a:srgbClr val="000066"/>
                </a:solidFill>
              </a:endParaRPr>
            </a:p>
          </p:txBody>
        </p:sp>
        <p:sp>
          <p:nvSpPr>
            <p:cNvPr id="10" name="Freeform 7"/>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p:spPr>
          <p:txBody>
            <a:bodyPr wrap="none" anchor="ctr"/>
            <a:lstStyle/>
            <a:p>
              <a:pPr>
                <a:defRPr/>
              </a:pPr>
              <a:endParaRPr lang="hu-HU">
                <a:solidFill>
                  <a:srgbClr val="000066"/>
                </a:solidFill>
              </a:endParaRPr>
            </a:p>
          </p:txBody>
        </p:sp>
        <p:sp>
          <p:nvSpPr>
            <p:cNvPr id="11"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p:spPr>
          <p:txBody>
            <a:bodyPr wrap="none" anchor="ctr"/>
            <a:lstStyle/>
            <a:p>
              <a:pPr>
                <a:defRPr/>
              </a:pPr>
              <a:endParaRPr lang="hu-HU">
                <a:solidFill>
                  <a:srgbClr val="000066"/>
                </a:solidFill>
              </a:endParaRPr>
            </a:p>
          </p:txBody>
        </p:sp>
        <p:sp>
          <p:nvSpPr>
            <p:cNvPr id="12" name="Freeform 9"/>
            <p:cNvSpPr>
              <a:spLocks/>
            </p:cNvSpPr>
            <p:nvPr/>
          </p:nvSpPr>
          <p:spPr bwMode="white">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p:spPr>
          <p:txBody>
            <a:bodyPr wrap="none" anchor="ctr"/>
            <a:lstStyle/>
            <a:p>
              <a:pPr>
                <a:defRPr/>
              </a:pPr>
              <a:endParaRPr lang="hu-HU">
                <a:solidFill>
                  <a:srgbClr val="000066"/>
                </a:solidFill>
              </a:endParaRPr>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pPr lvl="0"/>
            <a:r>
              <a:rPr lang="en-GB" noProof="0"/>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a:t>Click to edit Master subtitle style</a:t>
            </a:r>
          </a:p>
        </p:txBody>
      </p:sp>
      <p:sp>
        <p:nvSpPr>
          <p:cNvPr id="13" name="Rectangle 16"/>
          <p:cNvSpPr>
            <a:spLocks noGrp="1" noChangeArrowheads="1"/>
          </p:cNvSpPr>
          <p:nvPr>
            <p:ph type="dt" sz="quarter" idx="10"/>
          </p:nvPr>
        </p:nvSpPr>
        <p:spPr/>
        <p:txBody>
          <a:bodyPr/>
          <a:lstStyle>
            <a:lvl1pPr>
              <a:spcBef>
                <a:spcPct val="0"/>
              </a:spcBef>
              <a:defRPr/>
            </a:lvl1pPr>
          </a:lstStyle>
          <a:p>
            <a:pPr>
              <a:defRPr/>
            </a:pPr>
            <a:endParaRPr lang="en-GB">
              <a:solidFill>
                <a:srgbClr val="000066"/>
              </a:solidFill>
            </a:endParaRPr>
          </a:p>
        </p:txBody>
      </p:sp>
      <p:sp>
        <p:nvSpPr>
          <p:cNvPr id="14" name="Rectangle 17"/>
          <p:cNvSpPr>
            <a:spLocks noGrp="1" noChangeArrowheads="1"/>
          </p:cNvSpPr>
          <p:nvPr>
            <p:ph type="ftr" sz="quarter" idx="11"/>
          </p:nvPr>
        </p:nvSpPr>
        <p:spPr/>
        <p:txBody>
          <a:bodyPr/>
          <a:lstStyle>
            <a:lvl1pPr>
              <a:spcBef>
                <a:spcPct val="0"/>
              </a:spcBef>
              <a:defRPr/>
            </a:lvl1pPr>
          </a:lstStyle>
          <a:p>
            <a:pPr>
              <a:defRPr/>
            </a:pPr>
            <a:endParaRPr lang="en-GB">
              <a:solidFill>
                <a:srgbClr val="000066"/>
              </a:solidFill>
            </a:endParaRPr>
          </a:p>
        </p:txBody>
      </p:sp>
      <p:sp>
        <p:nvSpPr>
          <p:cNvPr id="15" name="Rectangle 18"/>
          <p:cNvSpPr>
            <a:spLocks noGrp="1" noChangeArrowheads="1"/>
          </p:cNvSpPr>
          <p:nvPr>
            <p:ph type="sldNum" sz="quarter" idx="12"/>
          </p:nvPr>
        </p:nvSpPr>
        <p:spPr/>
        <p:txBody>
          <a:bodyPr/>
          <a:lstStyle>
            <a:lvl1pPr>
              <a:spcBef>
                <a:spcPct val="0"/>
              </a:spcBef>
              <a:defRPr/>
            </a:lvl1pPr>
          </a:lstStyle>
          <a:p>
            <a:fld id="{F6AA6453-AB68-499D-BE1A-F97CB85B303F}"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3412346010"/>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fld id="{E6D71AD2-5526-4728-BC54-02B27A071319}"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3690657430"/>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fld id="{01703836-D9ED-48BE-A81C-F5D2CBF4F5F3}"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3051955061"/>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fld id="{C1D5D31D-7283-41FE-95D7-3866FAAD5AFA}"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997800399"/>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8"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9" name="Rectangle 14"/>
          <p:cNvSpPr>
            <a:spLocks noGrp="1" noChangeArrowheads="1"/>
          </p:cNvSpPr>
          <p:nvPr>
            <p:ph type="sldNum" sz="quarter" idx="12"/>
          </p:nvPr>
        </p:nvSpPr>
        <p:spPr/>
        <p:txBody>
          <a:bodyPr/>
          <a:lstStyle>
            <a:lvl1pPr>
              <a:defRPr/>
            </a:lvl1pPr>
          </a:lstStyle>
          <a:p>
            <a:fld id="{9E5916B9-799F-48B3-9189-C37F54ACEC49}"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1806725389"/>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F17FB7C4-C63F-43E1-B2B1-36B427592D81}" type="slidenum">
              <a:rPr lang="en-GB"/>
              <a:pPr>
                <a:defRPr/>
              </a:pPr>
              <a:t>‹#›</a:t>
            </a:fld>
            <a:endParaRPr lang="en-GB"/>
          </a:p>
        </p:txBody>
      </p:sp>
    </p:spTree>
    <p:extLst>
      <p:ext uri="{BB962C8B-B14F-4D97-AF65-F5344CB8AC3E}">
        <p14:creationId xmlns:p14="http://schemas.microsoft.com/office/powerpoint/2010/main" val="1403117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5" name="Rectangle 14"/>
          <p:cNvSpPr>
            <a:spLocks noGrp="1" noChangeArrowheads="1"/>
          </p:cNvSpPr>
          <p:nvPr>
            <p:ph type="sldNum" sz="quarter" idx="12"/>
          </p:nvPr>
        </p:nvSpPr>
        <p:spPr/>
        <p:txBody>
          <a:bodyPr/>
          <a:lstStyle>
            <a:lvl1pPr>
              <a:defRPr/>
            </a:lvl1pPr>
          </a:lstStyle>
          <a:p>
            <a:fld id="{609F38E6-60C7-4089-A062-F7ACE42282B6}"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1531459874"/>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3"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4" name="Rectangle 14"/>
          <p:cNvSpPr>
            <a:spLocks noGrp="1" noChangeArrowheads="1"/>
          </p:cNvSpPr>
          <p:nvPr>
            <p:ph type="sldNum" sz="quarter" idx="12"/>
          </p:nvPr>
        </p:nvSpPr>
        <p:spPr/>
        <p:txBody>
          <a:bodyPr/>
          <a:lstStyle>
            <a:lvl1pPr>
              <a:defRPr/>
            </a:lvl1pPr>
          </a:lstStyle>
          <a:p>
            <a:fld id="{D16ABF42-8B04-43F4-8426-FE2CE9427A00}"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2556786284"/>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fld id="{8612D6F6-2380-4B2B-9246-5D3833DED55F}"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1425337945"/>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6"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7" name="Rectangle 14"/>
          <p:cNvSpPr>
            <a:spLocks noGrp="1" noChangeArrowheads="1"/>
          </p:cNvSpPr>
          <p:nvPr>
            <p:ph type="sldNum" sz="quarter" idx="12"/>
          </p:nvPr>
        </p:nvSpPr>
        <p:spPr/>
        <p:txBody>
          <a:bodyPr/>
          <a:lstStyle>
            <a:lvl1pPr>
              <a:defRPr/>
            </a:lvl1pPr>
          </a:lstStyle>
          <a:p>
            <a:fld id="{D0876611-8E63-484E-B99B-5D12DC5359A8}"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320985580"/>
      </p:ext>
    </p:extLst>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fld id="{4B4E519E-5FFC-4D36-AF88-5E862D3F48C0}"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2719160577"/>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09600"/>
            <a:ext cx="1943100"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685800" y="609600"/>
            <a:ext cx="5676900"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6" name="Rectangle 14"/>
          <p:cNvSpPr>
            <a:spLocks noGrp="1" noChangeArrowheads="1"/>
          </p:cNvSpPr>
          <p:nvPr>
            <p:ph type="sldNum" sz="quarter" idx="12"/>
          </p:nvPr>
        </p:nvSpPr>
        <p:spPr/>
        <p:txBody>
          <a:bodyPr/>
          <a:lstStyle>
            <a:lvl1pPr>
              <a:defRPr/>
            </a:lvl1pPr>
          </a:lstStyle>
          <a:p>
            <a:fld id="{004F3EAF-3EC6-4DFD-B12D-C9534D32ADA0}"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1198356661"/>
      </p:ext>
    </p:extLst>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Only" preserve="1">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685800" y="609600"/>
            <a:ext cx="77724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12"/>
          <p:cNvSpPr>
            <a:spLocks noGrp="1" noChangeArrowheads="1"/>
          </p:cNvSpPr>
          <p:nvPr>
            <p:ph type="dt" sz="half" idx="10"/>
          </p:nvPr>
        </p:nvSpPr>
        <p:spPr/>
        <p:txBody>
          <a:bodyPr/>
          <a:lstStyle>
            <a:lvl1pPr>
              <a:defRPr/>
            </a:lvl1pPr>
          </a:lstStyle>
          <a:p>
            <a:pPr>
              <a:defRPr/>
            </a:pPr>
            <a:endParaRPr lang="en-GB">
              <a:solidFill>
                <a:srgbClr val="000066"/>
              </a:solidFill>
            </a:endParaRPr>
          </a:p>
        </p:txBody>
      </p:sp>
      <p:sp>
        <p:nvSpPr>
          <p:cNvPr id="4" name="Rectangle 13"/>
          <p:cNvSpPr>
            <a:spLocks noGrp="1" noChangeArrowheads="1"/>
          </p:cNvSpPr>
          <p:nvPr>
            <p:ph type="ftr" sz="quarter" idx="11"/>
          </p:nvPr>
        </p:nvSpPr>
        <p:spPr/>
        <p:txBody>
          <a:bodyPr/>
          <a:lstStyle>
            <a:lvl1pPr>
              <a:defRPr/>
            </a:lvl1pPr>
          </a:lstStyle>
          <a:p>
            <a:pPr>
              <a:defRPr/>
            </a:pPr>
            <a:endParaRPr lang="en-GB">
              <a:solidFill>
                <a:srgbClr val="000066"/>
              </a:solidFill>
            </a:endParaRPr>
          </a:p>
        </p:txBody>
      </p:sp>
      <p:sp>
        <p:nvSpPr>
          <p:cNvPr id="5" name="Rectangle 14"/>
          <p:cNvSpPr>
            <a:spLocks noGrp="1" noChangeArrowheads="1"/>
          </p:cNvSpPr>
          <p:nvPr>
            <p:ph type="sldNum" sz="quarter" idx="12"/>
          </p:nvPr>
        </p:nvSpPr>
        <p:spPr/>
        <p:txBody>
          <a:bodyPr/>
          <a:lstStyle>
            <a:lvl1pPr>
              <a:defRPr/>
            </a:lvl1pPr>
          </a:lstStyle>
          <a:p>
            <a:fld id="{979DEB2A-6BE3-45D2-AE6A-98220AF28893}" type="slidenum">
              <a:rPr lang="en-GB" altLang="hu-HU">
                <a:solidFill>
                  <a:srgbClr val="000066"/>
                </a:solidFill>
              </a:rPr>
              <a:pPr/>
              <a:t>‹#›</a:t>
            </a:fld>
            <a:endParaRPr lang="en-GB" altLang="hu-HU">
              <a:solidFill>
                <a:srgbClr val="000066"/>
              </a:solidFill>
            </a:endParaRPr>
          </a:p>
        </p:txBody>
      </p:sp>
    </p:spTree>
    <p:extLst>
      <p:ext uri="{BB962C8B-B14F-4D97-AF65-F5344CB8AC3E}">
        <p14:creationId xmlns:p14="http://schemas.microsoft.com/office/powerpoint/2010/main" val="493694304"/>
      </p:ext>
    </p:extLst>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pic>
        <p:nvPicPr>
          <p:cNvPr id="446466" name="Picture 2" descr="titlemaster_m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ltGray">
          <a:xfrm>
            <a:off x="0" y="0"/>
            <a:ext cx="9144000" cy="6862763"/>
          </a:xfrm>
          <a:prstGeom prst="rect">
            <a:avLst/>
          </a:prstGeom>
          <a:noFill/>
          <a:extLst>
            <a:ext uri="{909E8E84-426E-40DD-AFC4-6F175D3DCCD1}">
              <a14:hiddenFill xmlns:a14="http://schemas.microsoft.com/office/drawing/2010/main">
                <a:solidFill>
                  <a:srgbClr val="FFFFFF"/>
                </a:solidFill>
              </a14:hiddenFill>
            </a:ext>
          </a:extLst>
        </p:spPr>
      </p:pic>
      <p:sp>
        <p:nvSpPr>
          <p:cNvPr id="446467" name="Rectangle 3"/>
          <p:cNvSpPr>
            <a:spLocks noGrp="1" noChangeArrowheads="1"/>
          </p:cNvSpPr>
          <p:nvPr>
            <p:ph type="dt" sz="half" idx="2"/>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n-US" altLang="en-US">
              <a:solidFill>
                <a:srgbClr val="000000"/>
              </a:solidFill>
            </a:endParaRPr>
          </a:p>
        </p:txBody>
      </p:sp>
      <p:sp>
        <p:nvSpPr>
          <p:cNvPr id="446468" name="Rectangle 4"/>
          <p:cNvSpPr>
            <a:spLocks noGrp="1" noChangeArrowheads="1"/>
          </p:cNvSpPr>
          <p:nvPr>
            <p:ph type="ftr" sz="quarter" idx="3"/>
          </p:nvPr>
        </p:nvSpPr>
        <p:spPr>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endParaRPr lang="en-US" altLang="en-US">
              <a:solidFill>
                <a:srgbClr val="000000"/>
              </a:solidFill>
            </a:endParaRPr>
          </a:p>
        </p:txBody>
      </p:sp>
      <p:sp>
        <p:nvSpPr>
          <p:cNvPr id="446469" name="Rectangle 5"/>
          <p:cNvSpPr>
            <a:spLocks noGrp="1" noChangeArrowheads="1"/>
          </p:cNvSpPr>
          <p:nvPr>
            <p:ph type="sldNum" sz="quarter" idx="4"/>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Lst>
        </p:spPr>
        <p:txBody>
          <a:bodyPr/>
          <a:lstStyle>
            <a:lvl1pPr>
              <a:defRPr/>
            </a:lvl1pPr>
          </a:lstStyle>
          <a:p>
            <a:fld id="{D4F1746A-8650-4D90-9005-CAA00DB08D33}" type="slidenum">
              <a:rPr lang="en-US" altLang="en-US">
                <a:solidFill>
                  <a:srgbClr val="000000"/>
                </a:solidFill>
              </a:rPr>
              <a:pPr/>
              <a:t>‹#›</a:t>
            </a:fld>
            <a:endParaRPr lang="en-US" altLang="en-US">
              <a:solidFill>
                <a:srgbClr val="000000"/>
              </a:solidFill>
            </a:endParaRPr>
          </a:p>
        </p:txBody>
      </p:sp>
      <p:sp>
        <p:nvSpPr>
          <p:cNvPr id="446470"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446471"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US" altLang="en-US" noProof="0"/>
              <a:t>Click to edit Master title style</a:t>
            </a:r>
          </a:p>
        </p:txBody>
      </p:sp>
    </p:spTree>
    <p:extLst>
      <p:ext uri="{BB962C8B-B14F-4D97-AF65-F5344CB8AC3E}">
        <p14:creationId xmlns:p14="http://schemas.microsoft.com/office/powerpoint/2010/main" val="950424102"/>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BDA3633F-D700-445A-A5E5-08261CBDE1A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3652938"/>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8"/>
            <a:ext cx="7886700" cy="2852737"/>
          </a:xfrm>
        </p:spPr>
        <p:txBody>
          <a:bodyPr anchor="b"/>
          <a:lstStyle>
            <a:lvl1pPr>
              <a:defRPr sz="6000"/>
            </a:lvl1pPr>
          </a:lstStyle>
          <a:p>
            <a:r>
              <a:rPr lang="hu-HU"/>
              <a:t>Mintacím szerkesztése</a:t>
            </a:r>
            <a:endParaRPr lang="en-GB"/>
          </a:p>
        </p:txBody>
      </p:sp>
      <p:sp>
        <p:nvSpPr>
          <p:cNvPr id="3" name="Szöveg hely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
        <p:nvSpPr>
          <p:cNvPr id="4" name="Dátum helye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8CC22195-EA3B-4EE5-8317-0DF71C5D32B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779315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8"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atin typeface="Arial" pitchFamily="34" charset="0"/>
              </a:defRPr>
            </a:lvl1pPr>
          </a:lstStyle>
          <a:p>
            <a:pPr>
              <a:defRPr/>
            </a:pPr>
            <a:fld id="{F6D76E4F-C182-42F7-AE4D-3B02338C683F}" type="slidenum">
              <a:rPr lang="en-GB"/>
              <a:pPr>
                <a:defRPr/>
              </a:pPr>
              <a:t>‹#›</a:t>
            </a:fld>
            <a:endParaRPr lang="en-GB"/>
          </a:p>
        </p:txBody>
      </p:sp>
    </p:spTree>
    <p:extLst>
      <p:ext uri="{BB962C8B-B14F-4D97-AF65-F5344CB8AC3E}">
        <p14:creationId xmlns:p14="http://schemas.microsoft.com/office/powerpoint/2010/main" val="30407557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Tartalom helye 2"/>
          <p:cNvSpPr>
            <a:spLocks noGrp="1"/>
          </p:cNvSpPr>
          <p:nvPr>
            <p:ph sz="half" idx="1"/>
          </p:nvPr>
        </p:nvSpPr>
        <p:spPr>
          <a:xfrm>
            <a:off x="2438400" y="1600200"/>
            <a:ext cx="3124200" cy="4495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Tartalom helye 3"/>
          <p:cNvSpPr>
            <a:spLocks noGrp="1"/>
          </p:cNvSpPr>
          <p:nvPr>
            <p:ph sz="half" idx="2"/>
          </p:nvPr>
        </p:nvSpPr>
        <p:spPr>
          <a:xfrm>
            <a:off x="5715000" y="1600200"/>
            <a:ext cx="3124200" cy="44958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Dátum helye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1771D569-FC05-4F74-8634-C2744F95E0D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600215"/>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30238" y="365125"/>
            <a:ext cx="7886700" cy="1325563"/>
          </a:xfrm>
        </p:spPr>
        <p:txBody>
          <a:bodyPr/>
          <a:lstStyle/>
          <a:p>
            <a:r>
              <a:rPr lang="hu-HU"/>
              <a:t>Mintacím szerkesztése</a:t>
            </a:r>
            <a:endParaRPr lang="en-GB"/>
          </a:p>
        </p:txBody>
      </p:sp>
      <p:sp>
        <p:nvSpPr>
          <p:cNvPr id="3" name="Szöveg hely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30238" y="2505075"/>
            <a:ext cx="386873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5" name="Szöveg hely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29150" y="2505075"/>
            <a:ext cx="38877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7" name="Dátum helye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Élőláb helye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Dia számának helye 8"/>
          <p:cNvSpPr>
            <a:spLocks noGrp="1"/>
          </p:cNvSpPr>
          <p:nvPr>
            <p:ph type="sldNum" sz="quarter" idx="12"/>
          </p:nvPr>
        </p:nvSpPr>
        <p:spPr/>
        <p:txBody>
          <a:bodyPr/>
          <a:lstStyle>
            <a:lvl1pPr>
              <a:defRPr/>
            </a:lvl1pPr>
          </a:lstStyle>
          <a:p>
            <a:fld id="{255BA99B-F364-4326-8714-54B071C513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2745515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Dátum helye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Élőláb helye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Dia számának helye 4"/>
          <p:cNvSpPr>
            <a:spLocks noGrp="1"/>
          </p:cNvSpPr>
          <p:nvPr>
            <p:ph type="sldNum" sz="quarter" idx="12"/>
          </p:nvPr>
        </p:nvSpPr>
        <p:spPr/>
        <p:txBody>
          <a:bodyPr/>
          <a:lstStyle>
            <a:lvl1pPr>
              <a:defRPr/>
            </a:lvl1pPr>
          </a:lstStyle>
          <a:p>
            <a:fld id="{290D9A2A-044A-4AB6-A179-6AF01F955F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3887016"/>
      </p:ext>
    </p:extLst>
  </p:cSld>
  <p:clrMapOvr>
    <a:masterClrMapping/>
  </p:clrMapOvr>
  <p:transition spd="slow"/>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Élőláb helye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Dia számának helye 3"/>
          <p:cNvSpPr>
            <a:spLocks noGrp="1"/>
          </p:cNvSpPr>
          <p:nvPr>
            <p:ph type="sldNum" sz="quarter" idx="12"/>
          </p:nvPr>
        </p:nvSpPr>
        <p:spPr/>
        <p:txBody>
          <a:bodyPr/>
          <a:lstStyle>
            <a:lvl1pPr>
              <a:defRPr/>
            </a:lvl1pPr>
          </a:lstStyle>
          <a:p>
            <a:fld id="{721CDD98-D569-461A-9FD9-69BE69FA78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5897030"/>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endParaRPr lang="en-GB"/>
          </a:p>
        </p:txBody>
      </p:sp>
      <p:sp>
        <p:nvSpPr>
          <p:cNvPr id="3" name="Tartalom helye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6537AFB8-B0D6-4103-9BBD-DD94BA2385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62994611"/>
      </p:ext>
    </p:extLst>
  </p:cSld>
  <p:clrMapOvr>
    <a:masterClrMapping/>
  </p:clrMapOvr>
  <p:transition spd="slow"/>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30238" y="457200"/>
            <a:ext cx="2949575" cy="1600200"/>
          </a:xfrm>
        </p:spPr>
        <p:txBody>
          <a:bodyPr anchor="b"/>
          <a:lstStyle>
            <a:lvl1pPr>
              <a:defRPr sz="3200"/>
            </a:lvl1pPr>
          </a:lstStyle>
          <a:p>
            <a:r>
              <a:rPr lang="hu-HU"/>
              <a:t>Mintacím szerkesztése</a:t>
            </a:r>
            <a:endParaRPr lang="en-GB"/>
          </a:p>
        </p:txBody>
      </p:sp>
      <p:sp>
        <p:nvSpPr>
          <p:cNvPr id="3" name="Kép hely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zöveg hely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Élőláb helye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Dia számának helye 6"/>
          <p:cNvSpPr>
            <a:spLocks noGrp="1"/>
          </p:cNvSpPr>
          <p:nvPr>
            <p:ph type="sldNum" sz="quarter" idx="12"/>
          </p:nvPr>
        </p:nvSpPr>
        <p:spPr/>
        <p:txBody>
          <a:bodyPr/>
          <a:lstStyle>
            <a:lvl1pPr>
              <a:defRPr/>
            </a:lvl1pPr>
          </a:lstStyle>
          <a:p>
            <a:fld id="{D9CEFA50-A46C-478E-93CD-99945B14375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6379476"/>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endParaRPr lang="en-GB"/>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ACFF907-AB23-42D7-9E3E-AF886B99616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6035678"/>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7239000" y="228600"/>
            <a:ext cx="1600200" cy="5867400"/>
          </a:xfrm>
        </p:spPr>
        <p:txBody>
          <a:bodyPr vert="eaVert"/>
          <a:lstStyle/>
          <a:p>
            <a:r>
              <a:rPr lang="hu-HU"/>
              <a:t>Mintacím szerkesztése</a:t>
            </a:r>
            <a:endParaRPr lang="en-GB"/>
          </a:p>
        </p:txBody>
      </p:sp>
      <p:sp>
        <p:nvSpPr>
          <p:cNvPr id="3" name="Függőleges szöveg helye 2"/>
          <p:cNvSpPr>
            <a:spLocks noGrp="1"/>
          </p:cNvSpPr>
          <p:nvPr>
            <p:ph type="body" orient="vert" idx="1"/>
          </p:nvPr>
        </p:nvSpPr>
        <p:spPr>
          <a:xfrm>
            <a:off x="2438400" y="228600"/>
            <a:ext cx="4648200" cy="5867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GB"/>
          </a:p>
        </p:txBody>
      </p:sp>
      <p:sp>
        <p:nvSpPr>
          <p:cNvPr id="4" name="Dátum helye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Élőláb helye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Dia számának helye 5"/>
          <p:cNvSpPr>
            <a:spLocks noGrp="1"/>
          </p:cNvSpPr>
          <p:nvPr>
            <p:ph type="sldNum" sz="quarter" idx="12"/>
          </p:nvPr>
        </p:nvSpPr>
        <p:spPr/>
        <p:txBody>
          <a:bodyPr/>
          <a:lstStyle>
            <a:lvl1pPr>
              <a:defRPr/>
            </a:lvl1pPr>
          </a:lstStyle>
          <a:p>
            <a:fld id="{235E5FD6-C674-4D0B-8AF8-3FEA57A710D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4660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4"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5" name="Rectangle 6"/>
          <p:cNvSpPr>
            <a:spLocks noGrp="1" noChangeArrowheads="1"/>
          </p:cNvSpPr>
          <p:nvPr>
            <p:ph type="sldNum" sz="quarter" idx="12"/>
          </p:nvPr>
        </p:nvSpPr>
        <p:spPr/>
        <p:txBody>
          <a:bodyPr/>
          <a:lstStyle>
            <a:lvl1pPr>
              <a:defRPr>
                <a:latin typeface="Arial" pitchFamily="34" charset="0"/>
              </a:defRPr>
            </a:lvl1pPr>
          </a:lstStyle>
          <a:p>
            <a:pPr>
              <a:defRPr/>
            </a:pPr>
            <a:fld id="{3BEB0D20-07E2-4E4A-8A51-58556EEFA79C}" type="slidenum">
              <a:rPr lang="en-GB"/>
              <a:pPr>
                <a:defRPr/>
              </a:pPr>
              <a:t>‹#›</a:t>
            </a:fld>
            <a:endParaRPr lang="en-GB"/>
          </a:p>
        </p:txBody>
      </p:sp>
    </p:spTree>
    <p:extLst>
      <p:ext uri="{BB962C8B-B14F-4D97-AF65-F5344CB8AC3E}">
        <p14:creationId xmlns:p14="http://schemas.microsoft.com/office/powerpoint/2010/main" val="197098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3" name="Rectangle 5"/>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4" name="Rectangle 6"/>
          <p:cNvSpPr>
            <a:spLocks noGrp="1" noChangeArrowheads="1"/>
          </p:cNvSpPr>
          <p:nvPr>
            <p:ph type="sldNum" sz="quarter" idx="12"/>
          </p:nvPr>
        </p:nvSpPr>
        <p:spPr/>
        <p:txBody>
          <a:bodyPr/>
          <a:lstStyle>
            <a:lvl1pPr>
              <a:defRPr>
                <a:latin typeface="Arial" pitchFamily="34" charset="0"/>
              </a:defRPr>
            </a:lvl1pPr>
          </a:lstStyle>
          <a:p>
            <a:pPr>
              <a:defRPr/>
            </a:pPr>
            <a:fld id="{D6A09DF0-AB34-417A-B447-FE4902949B94}" type="slidenum">
              <a:rPr lang="en-GB"/>
              <a:pPr>
                <a:defRPr/>
              </a:pPr>
              <a:t>‹#›</a:t>
            </a:fld>
            <a:endParaRPr lang="en-GB"/>
          </a:p>
        </p:txBody>
      </p:sp>
    </p:spTree>
    <p:extLst>
      <p:ext uri="{BB962C8B-B14F-4D97-AF65-F5344CB8AC3E}">
        <p14:creationId xmlns:p14="http://schemas.microsoft.com/office/powerpoint/2010/main" val="38422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3C5562D4-2E13-4793-9FA3-FB04DFE192FF}" type="slidenum">
              <a:rPr lang="en-GB"/>
              <a:pPr>
                <a:defRPr/>
              </a:pPr>
              <a:t>‹#›</a:t>
            </a:fld>
            <a:endParaRPr lang="en-GB"/>
          </a:p>
        </p:txBody>
      </p:sp>
    </p:spTree>
    <p:extLst>
      <p:ext uri="{BB962C8B-B14F-4D97-AF65-F5344CB8AC3E}">
        <p14:creationId xmlns:p14="http://schemas.microsoft.com/office/powerpoint/2010/main" val="3103579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6"/>
          <p:cNvSpPr>
            <a:spLocks noGrp="1" noChangeArrowheads="1"/>
          </p:cNvSpPr>
          <p:nvPr>
            <p:ph type="dt" sz="half" idx="10"/>
          </p:nvPr>
        </p:nvSpPr>
        <p:spPr/>
        <p:txBody>
          <a:bodyPr/>
          <a:lstStyle>
            <a:lvl1pPr algn="ctr">
              <a:defRPr>
                <a:latin typeface="Arial" pitchFamily="34" charset="0"/>
              </a:defRPr>
            </a:lvl1pPr>
          </a:lstStyle>
          <a:p>
            <a:pPr>
              <a:defRPr/>
            </a:pPr>
            <a:endParaRPr lang="en-GB"/>
          </a:p>
        </p:txBody>
      </p:sp>
      <p:sp>
        <p:nvSpPr>
          <p:cNvPr id="6" name="Rectangle 7"/>
          <p:cNvSpPr>
            <a:spLocks noGrp="1" noChangeArrowheads="1"/>
          </p:cNvSpPr>
          <p:nvPr>
            <p:ph type="ftr" sz="quarter" idx="11"/>
          </p:nvPr>
        </p:nvSpPr>
        <p:spPr/>
        <p:txBody>
          <a:bodyPr/>
          <a:lstStyle>
            <a:lvl1pPr>
              <a:defRPr>
                <a:latin typeface="Arial" pitchFamily="34" charset="0"/>
              </a:defRPr>
            </a:lvl1pPr>
          </a:lstStyle>
          <a:p>
            <a:pPr>
              <a:defRPr/>
            </a:pPr>
            <a:endParaRPr lang="en-GB"/>
          </a:p>
        </p:txBody>
      </p:sp>
      <p:sp>
        <p:nvSpPr>
          <p:cNvPr id="7" name="Rectangle 8"/>
          <p:cNvSpPr>
            <a:spLocks noGrp="1" noChangeArrowheads="1"/>
          </p:cNvSpPr>
          <p:nvPr>
            <p:ph type="sldNum" sz="quarter" idx="12"/>
          </p:nvPr>
        </p:nvSpPr>
        <p:spPr/>
        <p:txBody>
          <a:bodyPr/>
          <a:lstStyle>
            <a:lvl1pPr>
              <a:defRPr>
                <a:latin typeface="Arial" pitchFamily="34" charset="0"/>
              </a:defRPr>
            </a:lvl1pPr>
          </a:lstStyle>
          <a:p>
            <a:pPr>
              <a:defRPr/>
            </a:pPr>
            <a:fld id="{7D04B57C-7F70-4C2A-9964-8E87352BE61B}" type="slidenum">
              <a:rPr lang="en-GB"/>
              <a:pPr>
                <a:defRPr/>
              </a:pPr>
              <a:t>‹#›</a:t>
            </a:fld>
            <a:endParaRPr lang="en-GB"/>
          </a:p>
        </p:txBody>
      </p:sp>
    </p:spTree>
    <p:extLst>
      <p:ext uri="{BB962C8B-B14F-4D97-AF65-F5344CB8AC3E}">
        <p14:creationId xmlns:p14="http://schemas.microsoft.com/office/powerpoint/2010/main" val="3117225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defRPr>
            </a:lvl1pPr>
          </a:lstStyle>
          <a:p>
            <a:pPr>
              <a:defRPr/>
            </a:pPr>
            <a:fld id="{5EC35D76-F2C5-4E7F-A773-F3F8A4BF72E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5350" r:id="rId1"/>
    <p:sldLayoutId id="2147485351" r:id="rId2"/>
    <p:sldLayoutId id="2147485352" r:id="rId3"/>
    <p:sldLayoutId id="2147485353" r:id="rId4"/>
    <p:sldLayoutId id="2147485354" r:id="rId5"/>
    <p:sldLayoutId id="2147485355" r:id="rId6"/>
    <p:sldLayoutId id="2147485356" r:id="rId7"/>
    <p:sldLayoutId id="2147485357" r:id="rId8"/>
    <p:sldLayoutId id="2147485358" r:id="rId9"/>
    <p:sldLayoutId id="2147485359" r:id="rId10"/>
    <p:sldLayoutId id="2147485360"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u="sng">
          <a:solidFill>
            <a:schemeClr val="tx1"/>
          </a:solidFill>
          <a:latin typeface="+mn-lt"/>
        </a:defRPr>
      </a:lvl2pPr>
      <a:lvl3pPr marL="1143000" indent="-228600" algn="l" rtl="0" eaLnBrk="0" fontAlgn="base" hangingPunct="0">
        <a:spcBef>
          <a:spcPct val="20000"/>
        </a:spcBef>
        <a:spcAft>
          <a:spcPct val="0"/>
        </a:spcAft>
        <a:buChar char="•"/>
        <a:defRPr sz="2400" u="sng">
          <a:solidFill>
            <a:schemeClr val="tx1"/>
          </a:solidFill>
          <a:latin typeface="Tahoma" pitchFamily="34" charset="0"/>
        </a:defRPr>
      </a:lvl3pPr>
      <a:lvl4pPr marL="1600200" indent="-228600" algn="l" rtl="0" eaLnBrk="0" fontAlgn="base" hangingPunct="0">
        <a:spcBef>
          <a:spcPct val="20000"/>
        </a:spcBef>
        <a:spcAft>
          <a:spcPct val="0"/>
        </a:spcAft>
        <a:buChar char="–"/>
        <a:defRPr sz="2000" u="sng">
          <a:solidFill>
            <a:schemeClr val="tx1"/>
          </a:solidFill>
          <a:latin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alphaModFix amt="54000"/>
            <a:lum/>
          </a:blip>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defRPr/>
              </a:pPr>
              <a:endParaRPr lang="hu-HU">
                <a:solidFill>
                  <a:srgbClr val="000066"/>
                </a:solidFill>
              </a:endParaRPr>
            </a:p>
          </p:txBody>
        </p:sp>
        <p:sp>
          <p:nvSpPr>
            <p:cNvPr id="2051"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2052"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2053"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2054" name="Freeform 6"/>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2055" name="Freeform 7"/>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defRPr/>
              </a:pPr>
              <a:endParaRPr lang="hu-HU">
                <a:solidFill>
                  <a:srgbClr val="000066"/>
                </a:solidFill>
              </a:endParaRPr>
            </a:p>
          </p:txBody>
        </p:sp>
        <p:sp>
          <p:nvSpPr>
            <p:cNvPr id="2056"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sp>
          <p:nvSpPr>
            <p:cNvPr id="2057" name="Freeform 9"/>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defRPr/>
              </a:pPr>
              <a:endParaRPr lang="hu-HU">
                <a:solidFill>
                  <a:srgbClr val="000066"/>
                </a:solidFill>
              </a:endParaRPr>
            </a:p>
          </p:txBody>
        </p:sp>
      </p:grpSp>
      <p:sp>
        <p:nvSpPr>
          <p:cNvPr id="1027"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eaLnBrk="1" hangingPunct="1">
              <a:spcBef>
                <a:spcPct val="50000"/>
              </a:spcBef>
              <a:defRPr sz="1400">
                <a:latin typeface="+mn-lt"/>
              </a:defRPr>
            </a:lvl1pPr>
          </a:lstStyle>
          <a:p>
            <a:pPr>
              <a:defRPr/>
            </a:pPr>
            <a:endParaRPr lang="en-GB">
              <a:solidFill>
                <a:srgbClr val="000066"/>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atin typeface="+mn-lt"/>
              </a:defRPr>
            </a:lvl1pPr>
          </a:lstStyle>
          <a:p>
            <a:pPr>
              <a:defRPr/>
            </a:pPr>
            <a:endParaRPr lang="en-GB">
              <a:solidFill>
                <a:srgbClr val="000066"/>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Times New Roman" panose="02020603050405020304" pitchFamily="18" charset="0"/>
              </a:defRPr>
            </a:lvl1pPr>
          </a:lstStyle>
          <a:p>
            <a:pPr>
              <a:defRPr/>
            </a:pPr>
            <a:fld id="{829C4694-8DCA-4873-B371-84FD7E3DE630}" type="slidenum">
              <a:rPr lang="en-GB" altLang="hu-HU">
                <a:solidFill>
                  <a:srgbClr val="000066"/>
                </a:solidFill>
              </a:rPr>
              <a:pPr>
                <a:defRPr/>
              </a:pPr>
              <a:t>‹#›</a:t>
            </a:fld>
            <a:endParaRPr lang="en-GB" altLang="hu-HU">
              <a:solidFill>
                <a:srgbClr val="000066"/>
              </a:solidFill>
            </a:endParaRPr>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1137898970"/>
      </p:ext>
    </p:extLst>
  </p:cSld>
  <p:clrMap bg1="lt1" tx1="dk1" bg2="lt2" tx2="dk2" accent1="accent1" accent2="accent2" accent3="accent3" accent4="accent4" accent5="accent5" accent6="accent6" hlink="hlink" folHlink="folHlink"/>
  <p:sldLayoutIdLst>
    <p:sldLayoutId id="2147485362" r:id="rId1"/>
    <p:sldLayoutId id="2147485363" r:id="rId2"/>
    <p:sldLayoutId id="2147485364" r:id="rId3"/>
    <p:sldLayoutId id="2147485365" r:id="rId4"/>
    <p:sldLayoutId id="2147485366" r:id="rId5"/>
    <p:sldLayoutId id="2147485367" r:id="rId6"/>
    <p:sldLayoutId id="2147485368" r:id="rId7"/>
    <p:sldLayoutId id="2147485369" r:id="rId8"/>
    <p:sldLayoutId id="2147485370" r:id="rId9"/>
    <p:sldLayoutId id="2147485371" r:id="rId10"/>
    <p:sldLayoutId id="2147485372" r:id="rId11"/>
    <p:sldLayoutId id="2147485373" r:id="rId12"/>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8" charset="0"/>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A0FBFF30-53CC-45C4-BCB6-279C6A36C5A1}" type="slidenum">
              <a:rPr lang="en-GB" altLang="hu-HU" smtClean="0"/>
              <a:pPr/>
              <a:t>‹#›</a:t>
            </a:fld>
            <a:endParaRPr lang="en-GB" altLang="hu-HU"/>
          </a:p>
        </p:txBody>
      </p:sp>
    </p:spTree>
    <p:extLst>
      <p:ext uri="{BB962C8B-B14F-4D97-AF65-F5344CB8AC3E}">
        <p14:creationId xmlns:p14="http://schemas.microsoft.com/office/powerpoint/2010/main" val="3905037639"/>
      </p:ext>
    </p:extLst>
  </p:cSld>
  <p:clrMap bg1="lt1" tx1="dk1" bg2="lt2" tx2="dk2" accent1="accent1" accent2="accent2" accent3="accent3" accent4="accent4" accent5="accent5" accent6="accent6" hlink="hlink" folHlink="folHlink"/>
  <p:sldLayoutIdLst>
    <p:sldLayoutId id="2147485437" r:id="rId1"/>
    <p:sldLayoutId id="2147485438" r:id="rId2"/>
    <p:sldLayoutId id="2147485439" r:id="rId3"/>
    <p:sldLayoutId id="2147485440" r:id="rId4"/>
    <p:sldLayoutId id="2147485441" r:id="rId5"/>
    <p:sldLayoutId id="2147485442" r:id="rId6"/>
    <p:sldLayoutId id="2147485443" r:id="rId7"/>
    <p:sldLayoutId id="2147485444" r:id="rId8"/>
    <p:sldLayoutId id="2147485445" r:id="rId9"/>
    <p:sldLayoutId id="2147485446" r:id="rId10"/>
    <p:sldLayoutId id="2147485447" r:id="rId11"/>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u="sng">
          <a:solidFill>
            <a:schemeClr val="tx1"/>
          </a:solidFill>
          <a:latin typeface="+mn-lt"/>
        </a:defRPr>
      </a:lvl2pPr>
      <a:lvl3pPr marL="1143000" indent="-228600" algn="l" rtl="0" eaLnBrk="0" fontAlgn="base" hangingPunct="0">
        <a:spcBef>
          <a:spcPct val="20000"/>
        </a:spcBef>
        <a:spcAft>
          <a:spcPct val="0"/>
        </a:spcAft>
        <a:buChar char="•"/>
        <a:defRPr sz="2400" u="sng">
          <a:solidFill>
            <a:schemeClr val="tx1"/>
          </a:solidFill>
          <a:latin typeface="Tahoma" pitchFamily="34" charset="0"/>
        </a:defRPr>
      </a:lvl3pPr>
      <a:lvl4pPr marL="1600200" indent="-228600" algn="l" rtl="0" eaLnBrk="0" fontAlgn="base" hangingPunct="0">
        <a:spcBef>
          <a:spcPct val="20000"/>
        </a:spcBef>
        <a:spcAft>
          <a:spcPct val="0"/>
        </a:spcAft>
        <a:buChar char="–"/>
        <a:defRPr sz="2000" u="sng">
          <a:solidFill>
            <a:schemeClr val="tx1"/>
          </a:solidFill>
          <a:latin typeface="Tahoma" pitchFamily="34" charset="0"/>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4">
            <a:alphaModFix amt="54000"/>
            <a:lum/>
          </a:blip>
          <a:srcRect/>
          <a:stretch>
            <a:fillRect/>
          </a:stretch>
        </a:blip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0" y="0"/>
            <a:ext cx="9144000" cy="6918325"/>
            <a:chOff x="0" y="0"/>
            <a:chExt cx="5760" cy="4358"/>
          </a:xfrm>
        </p:grpSpPr>
        <p:sp>
          <p:nvSpPr>
            <p:cNvPr id="2050"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p:spPr>
          <p:txBody>
            <a:bodyPr wrap="none" anchor="ctr"/>
            <a:lstStyle/>
            <a:p>
              <a:pPr>
                <a:defRPr/>
              </a:pPr>
              <a:endParaRPr lang="hu-HU">
                <a:solidFill>
                  <a:srgbClr val="000066"/>
                </a:solidFill>
              </a:endParaRPr>
            </a:p>
          </p:txBody>
        </p:sp>
        <p:sp>
          <p:nvSpPr>
            <p:cNvPr id="2051" name="Freeform 3"/>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p:spPr>
          <p:txBody>
            <a:bodyPr wrap="none" anchor="ctr"/>
            <a:lstStyle/>
            <a:p>
              <a:pPr>
                <a:defRPr/>
              </a:pPr>
              <a:endParaRPr lang="hu-HU">
                <a:solidFill>
                  <a:srgbClr val="000066"/>
                </a:solidFill>
              </a:endParaRPr>
            </a:p>
          </p:txBody>
        </p:sp>
        <p:sp>
          <p:nvSpPr>
            <p:cNvPr id="2052" name="Freeform 4"/>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Lst>
              <a:ahLst/>
              <a:cxnLst>
                <a:cxn ang="0">
                  <a:pos x="T0" y="T1"/>
                </a:cxn>
                <a:cxn ang="0">
                  <a:pos x="T2" y="T3"/>
                </a:cxn>
                <a:cxn ang="0">
                  <a:pos x="T4" y="T5"/>
                </a:cxn>
                <a:cxn ang="0">
                  <a:pos x="T6" y="T7"/>
                </a:cxn>
                <a:cxn ang="0">
                  <a:pos x="T8" y="T9"/>
                </a:cxn>
                <a:cxn ang="0">
                  <a:pos x="T10" y="T11"/>
                </a:cxn>
                <a:cxn ang="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p:spPr>
          <p:txBody>
            <a:bodyPr wrap="none" anchor="ctr"/>
            <a:lstStyle/>
            <a:p>
              <a:pPr>
                <a:defRPr/>
              </a:pPr>
              <a:endParaRPr lang="hu-HU">
                <a:solidFill>
                  <a:srgbClr val="000066"/>
                </a:solidFill>
              </a:endParaRPr>
            </a:p>
          </p:txBody>
        </p:sp>
        <p:sp>
          <p:nvSpPr>
            <p:cNvPr id="2053" name="Freeform 5"/>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hu-HU">
                <a:solidFill>
                  <a:srgbClr val="000066"/>
                </a:solidFill>
              </a:endParaRPr>
            </a:p>
          </p:txBody>
        </p:sp>
        <p:sp>
          <p:nvSpPr>
            <p:cNvPr id="2054" name="Freeform 6"/>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p:spPr>
          <p:txBody>
            <a:bodyPr wrap="none" anchor="ctr"/>
            <a:lstStyle/>
            <a:p>
              <a:pPr>
                <a:defRPr/>
              </a:pPr>
              <a:endParaRPr lang="hu-HU">
                <a:solidFill>
                  <a:srgbClr val="000066"/>
                </a:solidFill>
              </a:endParaRPr>
            </a:p>
          </p:txBody>
        </p:sp>
        <p:sp>
          <p:nvSpPr>
            <p:cNvPr id="2055" name="Freeform 7"/>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p:spPr>
          <p:txBody>
            <a:bodyPr wrap="none" anchor="ctr"/>
            <a:lstStyle/>
            <a:p>
              <a:pPr>
                <a:defRPr/>
              </a:pPr>
              <a:endParaRPr lang="hu-HU">
                <a:solidFill>
                  <a:srgbClr val="000066"/>
                </a:solidFill>
              </a:endParaRPr>
            </a:p>
          </p:txBody>
        </p:sp>
        <p:sp>
          <p:nvSpPr>
            <p:cNvPr id="2056" name="Freeform 8"/>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p:spPr>
          <p:txBody>
            <a:bodyPr wrap="none" anchor="ctr"/>
            <a:lstStyle/>
            <a:p>
              <a:pPr>
                <a:defRPr/>
              </a:pPr>
              <a:endParaRPr lang="hu-HU">
                <a:solidFill>
                  <a:srgbClr val="000066"/>
                </a:solidFill>
              </a:endParaRPr>
            </a:p>
          </p:txBody>
        </p:sp>
        <p:sp>
          <p:nvSpPr>
            <p:cNvPr id="2057" name="Freeform 9"/>
            <p:cNvSpPr>
              <a:spLocks/>
            </p:cNvSpPr>
            <p:nvPr/>
          </p:nvSpPr>
          <p:spPr bwMode="invGray">
            <a:xfrm>
              <a:off x="0" y="2238"/>
              <a:ext cx="3929" cy="2120"/>
            </a:xfrm>
            <a:custGeom>
              <a:avLst/>
              <a:gdLst>
                <a:gd name="T0" fmla="*/ 0 w 4196"/>
                <a:gd name="T1" fmla="*/ 415 h 2120"/>
                <a:gd name="T2" fmla="*/ 0 w 4196"/>
                <a:gd name="T3" fmla="*/ 508 h 2120"/>
                <a:gd name="T4" fmla="*/ 1933 w 4196"/>
                <a:gd name="T5" fmla="*/ 229 h 2120"/>
                <a:gd name="T6" fmla="*/ 3920 w 4196"/>
                <a:gd name="T7" fmla="*/ 1055 h 2120"/>
                <a:gd name="T8" fmla="*/ 3587 w 4196"/>
                <a:gd name="T9" fmla="*/ 2082 h 2120"/>
                <a:gd name="T10" fmla="*/ 3947 w 4196"/>
                <a:gd name="T11" fmla="*/ 829 h 2120"/>
                <a:gd name="T12" fmla="*/ 2253 w 4196"/>
                <a:gd name="T13" fmla="*/ 69 h 2120"/>
                <a:gd name="T14" fmla="*/ 0 w 4196"/>
                <a:gd name="T15" fmla="*/ 415 h 21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p:spPr>
          <p:txBody>
            <a:bodyPr wrap="none" anchor="ctr"/>
            <a:lstStyle/>
            <a:p>
              <a:pPr>
                <a:defRPr/>
              </a:pPr>
              <a:endParaRPr lang="hu-HU">
                <a:solidFill>
                  <a:srgbClr val="000066"/>
                </a:solidFill>
              </a:endParaRPr>
            </a:p>
          </p:txBody>
        </p:sp>
      </p:grpSp>
      <p:sp>
        <p:nvSpPr>
          <p:cNvPr id="1027"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b" anchorCtr="0" compatLnSpc="1">
            <a:prstTxWarp prst="textNoShape">
              <a:avLst/>
            </a:prstTxWarp>
          </a:bodyPr>
          <a:lstStyle>
            <a:lvl1pPr algn="l">
              <a:spcBef>
                <a:spcPct val="50000"/>
              </a:spcBef>
              <a:defRPr sz="1400">
                <a:latin typeface="+mn-lt"/>
              </a:defRPr>
            </a:lvl1pPr>
          </a:lstStyle>
          <a:p>
            <a:pPr>
              <a:defRPr/>
            </a:pPr>
            <a:endParaRPr lang="en-GB">
              <a:solidFill>
                <a:srgbClr val="000066"/>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b" anchorCtr="0" compatLnSpc="1">
            <a:prstTxWarp prst="textNoShape">
              <a:avLst/>
            </a:prstTxWarp>
          </a:bodyPr>
          <a:lstStyle>
            <a:lvl1pPr>
              <a:spcBef>
                <a:spcPct val="50000"/>
              </a:spcBef>
              <a:defRPr sz="1400">
                <a:latin typeface="+mn-lt"/>
              </a:defRPr>
            </a:lvl1pPr>
          </a:lstStyle>
          <a:p>
            <a:pPr>
              <a:defRPr/>
            </a:pPr>
            <a:endParaRPr lang="en-GB">
              <a:solidFill>
                <a:srgbClr val="000066"/>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spcBef>
                <a:spcPct val="50000"/>
              </a:spcBef>
              <a:defRPr sz="1400">
                <a:latin typeface="Times New Roman" panose="02020603050405020304" pitchFamily="18" charset="0"/>
              </a:defRPr>
            </a:lvl1pPr>
          </a:lstStyle>
          <a:p>
            <a:fld id="{BC7A37BD-E2E6-43BF-B64F-5170F1242C94}" type="slidenum">
              <a:rPr lang="en-GB" altLang="hu-HU" smtClean="0">
                <a:solidFill>
                  <a:srgbClr val="000066"/>
                </a:solidFill>
              </a:rPr>
              <a:pPr/>
              <a:t>‹#›</a:t>
            </a:fld>
            <a:endParaRPr lang="en-GB" altLang="hu-HU">
              <a:solidFill>
                <a:srgbClr val="000066"/>
              </a:solidFill>
            </a:endParaRPr>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275574521"/>
      </p:ext>
    </p:extLst>
  </p:cSld>
  <p:clrMap bg1="lt1" tx1="dk1" bg2="lt2" tx2="dk2" accent1="accent1" accent2="accent2" accent3="accent3" accent4="accent4" accent5="accent5" accent6="accent6" hlink="hlink" folHlink="folHlink"/>
  <p:sldLayoutIdLst>
    <p:sldLayoutId id="2147485449" r:id="rId1"/>
    <p:sldLayoutId id="2147485450" r:id="rId2"/>
    <p:sldLayoutId id="2147485451" r:id="rId3"/>
    <p:sldLayoutId id="2147485452" r:id="rId4"/>
    <p:sldLayoutId id="2147485453" r:id="rId5"/>
    <p:sldLayoutId id="2147485454" r:id="rId6"/>
    <p:sldLayoutId id="2147485455" r:id="rId7"/>
    <p:sldLayoutId id="2147485456" r:id="rId8"/>
    <p:sldLayoutId id="2147485457" r:id="rId9"/>
    <p:sldLayoutId id="2147485458" r:id="rId10"/>
    <p:sldLayoutId id="2147485459" r:id="rId11"/>
    <p:sldLayoutId id="2147485460" r:id="rId12"/>
  </p:sldLayoutIdLst>
  <p:transition>
    <p:fade thruBlk="1"/>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4000"/>
            <a:lum/>
          </a:blip>
          <a:srcRect/>
          <a:stretch>
            <a:fillRect/>
          </a:stretch>
        </a:blipFill>
        <a:effectLst/>
      </p:bgPr>
    </p:bg>
    <p:spTree>
      <p:nvGrpSpPr>
        <p:cNvPr id="1" name=""/>
        <p:cNvGrpSpPr/>
        <p:nvPr/>
      </p:nvGrpSpPr>
      <p:grpSpPr>
        <a:xfrm>
          <a:off x="0" y="0"/>
          <a:ext cx="0" cy="0"/>
          <a:chOff x="0" y="0"/>
          <a:chExt cx="0" cy="0"/>
        </a:xfrm>
      </p:grpSpPr>
      <p:sp>
        <p:nvSpPr>
          <p:cNvPr id="445445" name="Rectangle 5"/>
          <p:cNvSpPr>
            <a:spLocks noGrp="1" noChangeArrowheads="1"/>
          </p:cNvSpPr>
          <p:nvPr>
            <p:ph type="title"/>
          </p:nvPr>
        </p:nvSpPr>
        <p:spPr bwMode="auto">
          <a:xfrm>
            <a:off x="2438400" y="228600"/>
            <a:ext cx="6400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45446" name="Rectangle 6"/>
          <p:cNvSpPr>
            <a:spLocks noGrp="1" noChangeArrowheads="1"/>
          </p:cNvSpPr>
          <p:nvPr>
            <p:ph type="body" idx="1"/>
          </p:nvPr>
        </p:nvSpPr>
        <p:spPr bwMode="auto">
          <a:xfrm>
            <a:off x="2438400" y="1600200"/>
            <a:ext cx="6400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45447"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C0C0C0"/>
                  </a:outerShdw>
                </a:effectLst>
              </a:defRPr>
            </a:lvl1pPr>
          </a:lstStyle>
          <a:p>
            <a:pPr algn="l"/>
            <a:endParaRPr lang="en-US" altLang="en-US">
              <a:solidFill>
                <a:srgbClr val="000000"/>
              </a:solidFill>
              <a:latin typeface="Arial" panose="020B0604020202020204" pitchFamily="34" charset="0"/>
            </a:endParaRPr>
          </a:p>
        </p:txBody>
      </p:sp>
      <p:sp>
        <p:nvSpPr>
          <p:cNvPr id="445448"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C0C0C0"/>
                  </a:outerShdw>
                </a:effectLst>
              </a:defRPr>
            </a:lvl1pPr>
          </a:lstStyle>
          <a:p>
            <a:endParaRPr lang="en-US" altLang="en-US">
              <a:solidFill>
                <a:srgbClr val="000000"/>
              </a:solidFill>
              <a:latin typeface="Arial" panose="020B0604020202020204" pitchFamily="34" charset="0"/>
            </a:endParaRPr>
          </a:p>
        </p:txBody>
      </p:sp>
      <p:sp>
        <p:nvSpPr>
          <p:cNvPr id="445449"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C0C0C0"/>
                  </a:outerShdw>
                </a:effectLst>
              </a:defRPr>
            </a:lvl1pPr>
          </a:lstStyle>
          <a:p>
            <a:fld id="{262A9274-3ECA-4D86-9AF2-D02E31388457}" type="slidenum">
              <a:rPr lang="en-US" altLang="en-US" smtClean="0">
                <a:solidFill>
                  <a:srgbClr val="000000"/>
                </a:solidFill>
                <a:latin typeface="Arial" panose="020B0604020202020204" pitchFamily="34" charset="0"/>
              </a:rPr>
              <a:pPr/>
              <a:t>‹#›</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963424041"/>
      </p:ext>
    </p:extLst>
  </p:cSld>
  <p:clrMap bg1="lt1" tx1="dk1" bg2="lt2" tx2="dk2" accent1="accent1" accent2="accent2" accent3="accent3" accent4="accent4" accent5="accent5" accent6="accent6" hlink="hlink" folHlink="folHlink"/>
  <p:sldLayoutIdLst>
    <p:sldLayoutId id="2147485536" r:id="rId1"/>
    <p:sldLayoutId id="2147485537" r:id="rId2"/>
    <p:sldLayoutId id="2147485538" r:id="rId3"/>
    <p:sldLayoutId id="2147485539" r:id="rId4"/>
    <p:sldLayoutId id="2147485540" r:id="rId5"/>
    <p:sldLayoutId id="2147485541" r:id="rId6"/>
    <p:sldLayoutId id="2147485542" r:id="rId7"/>
    <p:sldLayoutId id="2147485543" r:id="rId8"/>
    <p:sldLayoutId id="2147485544" r:id="rId9"/>
    <p:sldLayoutId id="2147485545" r:id="rId10"/>
    <p:sldLayoutId id="2147485546" r:id="rId11"/>
  </p:sldLayoutIdLst>
  <p:transition spd="slow"/>
  <p:hf hdr="0" ftr="0" dt="0"/>
  <p:txStyles>
    <p:titleStyle>
      <a:lvl1pPr algn="l" rtl="0" fontAlgn="base">
        <a:spcBef>
          <a:spcPct val="0"/>
        </a:spcBef>
        <a:spcAft>
          <a:spcPct val="0"/>
        </a:spcAft>
        <a:defRPr sz="3600" kern="1200">
          <a:solidFill>
            <a:schemeClr val="tx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2pPr>
      <a:lvl3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3pPr>
      <a:lvl4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4pPr>
      <a:lvl5pPr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folHlink"/>
        </a:buClr>
        <a:buSzPct val="70000"/>
        <a:buFont typeface="Wingdings" panose="05000000000000000000" pitchFamily="2" charset="2"/>
        <a:buChar char="l"/>
        <a:defRPr sz="2800" kern="1200">
          <a:solidFill>
            <a:schemeClr val="tx1"/>
          </a:solidFill>
          <a:effectLst>
            <a:outerShdw blurRad="38100" dist="38100" dir="2700000" algn="tl">
              <a:srgbClr val="C0C0C0"/>
            </a:outerShdw>
          </a:effectLst>
          <a:latin typeface="+mn-lt"/>
          <a:ea typeface="+mn-ea"/>
          <a:cs typeface="+mn-cs"/>
        </a:defRPr>
      </a:lvl2pPr>
      <a:lvl3pPr marL="1143000" indent="-228600" algn="l" rtl="0" fontAlgn="base">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lgn="tl">
              <a:srgbClr val="C0C0C0"/>
            </a:outerShdw>
          </a:effectLst>
          <a:latin typeface="+mn-lt"/>
          <a:ea typeface="+mn-ea"/>
          <a:cs typeface="+mn-cs"/>
        </a:defRPr>
      </a:lvl3pPr>
      <a:lvl4pPr marL="1600200" indent="-228600" algn="l" rtl="0" fontAlgn="base">
        <a:spcBef>
          <a:spcPct val="20000"/>
        </a:spcBef>
        <a:spcAft>
          <a:spcPct val="0"/>
        </a:spcAft>
        <a:buClr>
          <a:schemeClr val="folHlink"/>
        </a:buClr>
        <a:buSzPct val="70000"/>
        <a:buFont typeface="Wingdings" panose="05000000000000000000" pitchFamily="2" charset="2"/>
        <a:buChar char="l"/>
        <a:defRPr sz="2000" kern="1200">
          <a:solidFill>
            <a:schemeClr val="tx1"/>
          </a:solidFill>
          <a:effectLst>
            <a:outerShdw blurRad="38100" dist="38100" dir="2700000" algn="tl">
              <a:srgbClr val="C0C0C0"/>
            </a:outerShdw>
          </a:effectLst>
          <a:latin typeface="+mn-lt"/>
          <a:ea typeface="+mn-ea"/>
          <a:cs typeface="+mn-cs"/>
        </a:defRPr>
      </a:lvl4pPr>
      <a:lvl5pPr marL="2057400" indent="-228600" algn="l" rtl="0" fontAlgn="base">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1.bin"/><Relationship Id="rId1" Type="http://schemas.openxmlformats.org/officeDocument/2006/relationships/slideLayout" Target="../slideLayouts/slideLayout4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image" Target="../media/image90.png"/><Relationship Id="rId1" Type="http://schemas.openxmlformats.org/officeDocument/2006/relationships/slideLayout" Target="../slideLayouts/slideLayout48.xml"/><Relationship Id="rId6" Type="http://schemas.openxmlformats.org/officeDocument/2006/relationships/image" Target="../media/image14.wmf"/><Relationship Id="rId11" Type="http://schemas.openxmlformats.org/officeDocument/2006/relationships/image" Target="../media/image14.png"/><Relationship Id="rId5" Type="http://schemas.openxmlformats.org/officeDocument/2006/relationships/oleObject" Target="../embeddings/oleObject3.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9.bin"/><Relationship Id="rId13" Type="http://schemas.openxmlformats.org/officeDocument/2006/relationships/image" Target="../media/image22.wmf"/><Relationship Id="rId3" Type="http://schemas.openxmlformats.org/officeDocument/2006/relationships/image" Target="../media/image17.wmf"/><Relationship Id="rId7" Type="http://schemas.openxmlformats.org/officeDocument/2006/relationships/image" Target="../media/image19.wmf"/><Relationship Id="rId12" Type="http://schemas.openxmlformats.org/officeDocument/2006/relationships/oleObject" Target="../embeddings/oleObject11.bin"/><Relationship Id="rId2" Type="http://schemas.openxmlformats.org/officeDocument/2006/relationships/oleObject" Target="../embeddings/oleObject6.bin"/><Relationship Id="rId16" Type="http://schemas.openxmlformats.org/officeDocument/2006/relationships/image" Target="../media/image24.wmf"/><Relationship Id="rId1" Type="http://schemas.openxmlformats.org/officeDocument/2006/relationships/slideLayout" Target="../slideLayouts/slideLayout48.xml"/><Relationship Id="rId6" Type="http://schemas.openxmlformats.org/officeDocument/2006/relationships/oleObject" Target="../embeddings/oleObject8.bin"/><Relationship Id="rId11" Type="http://schemas.openxmlformats.org/officeDocument/2006/relationships/image" Target="../media/image21.wmf"/><Relationship Id="rId5" Type="http://schemas.openxmlformats.org/officeDocument/2006/relationships/image" Target="../media/image18.wmf"/><Relationship Id="rId15" Type="http://schemas.openxmlformats.org/officeDocument/2006/relationships/oleObject" Target="../embeddings/oleObject12.bin"/><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20.wmf"/><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8.wmf"/><Relationship Id="rId3" Type="http://schemas.openxmlformats.org/officeDocument/2006/relationships/image" Target="../media/image27.wmf"/><Relationship Id="rId7" Type="http://schemas.openxmlformats.org/officeDocument/2006/relationships/image" Target="../media/image29.wmf"/><Relationship Id="rId12" Type="http://schemas.openxmlformats.org/officeDocument/2006/relationships/oleObject" Target="../embeddings/oleObject7.bin"/><Relationship Id="rId17" Type="http://schemas.openxmlformats.org/officeDocument/2006/relationships/image" Target="../media/image30.wmf"/><Relationship Id="rId2" Type="http://schemas.openxmlformats.org/officeDocument/2006/relationships/oleObject" Target="../embeddings/oleObject13.bin"/><Relationship Id="rId16" Type="http://schemas.openxmlformats.org/officeDocument/2006/relationships/oleObject" Target="../embeddings/oleObject16.bin"/><Relationship Id="rId1" Type="http://schemas.openxmlformats.org/officeDocument/2006/relationships/slideLayout" Target="../slideLayouts/slideLayout48.xml"/><Relationship Id="rId6" Type="http://schemas.openxmlformats.org/officeDocument/2006/relationships/oleObject" Target="../embeddings/oleObject15.bin"/><Relationship Id="rId11" Type="http://schemas.openxmlformats.org/officeDocument/2006/relationships/image" Target="../media/image22.wmf"/><Relationship Id="rId5" Type="http://schemas.openxmlformats.org/officeDocument/2006/relationships/image" Target="../media/image28.wmf"/><Relationship Id="rId15" Type="http://schemas.openxmlformats.org/officeDocument/2006/relationships/image" Target="../media/image20.wmf"/><Relationship Id="rId10" Type="http://schemas.openxmlformats.org/officeDocument/2006/relationships/oleObject" Target="../embeddings/oleObject11.bin"/><Relationship Id="rId4" Type="http://schemas.openxmlformats.org/officeDocument/2006/relationships/oleObject" Target="../embeddings/oleObject14.bin"/><Relationship Id="rId9" Type="http://schemas.openxmlformats.org/officeDocument/2006/relationships/image" Target="../media/image21.wmf"/><Relationship Id="rId1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0.bin"/><Relationship Id="rId3" Type="http://schemas.openxmlformats.org/officeDocument/2006/relationships/image" Target="../media/image29.png"/><Relationship Id="rId7" Type="http://schemas.openxmlformats.org/officeDocument/2006/relationships/oleObject" Target="../embeddings/oleObject17.bin"/><Relationship Id="rId12" Type="http://schemas.openxmlformats.org/officeDocument/2006/relationships/image" Target="../media/image33.wmf"/><Relationship Id="rId2" Type="http://schemas.openxmlformats.org/officeDocument/2006/relationships/image" Target="../media/image28.png"/><Relationship Id="rId1" Type="http://schemas.openxmlformats.org/officeDocument/2006/relationships/slideLayout" Target="../slideLayouts/slideLayout48.xml"/><Relationship Id="rId6" Type="http://schemas.openxmlformats.org/officeDocument/2006/relationships/image" Target="../media/image32.png"/><Relationship Id="rId11" Type="http://schemas.openxmlformats.org/officeDocument/2006/relationships/oleObject" Target="../embeddings/oleObject19.bin"/><Relationship Id="rId5" Type="http://schemas.openxmlformats.org/officeDocument/2006/relationships/image" Target="../media/image31.png"/><Relationship Id="rId15" Type="http://schemas.openxmlformats.org/officeDocument/2006/relationships/image" Target="../media/image37.png"/><Relationship Id="rId10" Type="http://schemas.openxmlformats.org/officeDocument/2006/relationships/image" Target="../media/image32.wmf"/><Relationship Id="rId4" Type="http://schemas.openxmlformats.org/officeDocument/2006/relationships/image" Target="../media/image30.png"/><Relationship Id="rId9" Type="http://schemas.openxmlformats.org/officeDocument/2006/relationships/oleObject" Target="../embeddings/oleObject18.bin"/><Relationship Id="rId14" Type="http://schemas.openxmlformats.org/officeDocument/2006/relationships/image" Target="../media/image34.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21.bin"/><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image" Target="../media/image33.png"/><Relationship Id="rId1" Type="http://schemas.openxmlformats.org/officeDocument/2006/relationships/slideLayout" Target="../slideLayouts/slideLayout48.xml"/><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image" Target="../media/image41.png"/><Relationship Id="rId1" Type="http://schemas.openxmlformats.org/officeDocument/2006/relationships/slideLayout" Target="../slideLayouts/slideLayout53.xml"/><Relationship Id="rId5" Type="http://schemas.openxmlformats.org/officeDocument/2006/relationships/image" Target="../media/image38.png"/><Relationship Id="rId4" Type="http://schemas.openxmlformats.org/officeDocument/2006/relationships/image" Target="../media/image37.wmf"/></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41.wmf"/><Relationship Id="rId7" Type="http://schemas.openxmlformats.org/officeDocument/2006/relationships/image" Target="../media/image43.wmf"/><Relationship Id="rId2" Type="http://schemas.openxmlformats.org/officeDocument/2006/relationships/oleObject" Target="../embeddings/oleObject24.bin"/><Relationship Id="rId1" Type="http://schemas.openxmlformats.org/officeDocument/2006/relationships/slideLayout" Target="../slideLayouts/slideLayout13.xml"/><Relationship Id="rId6" Type="http://schemas.openxmlformats.org/officeDocument/2006/relationships/oleObject" Target="../embeddings/oleObject26.bin"/><Relationship Id="rId5" Type="http://schemas.openxmlformats.org/officeDocument/2006/relationships/image" Target="../media/image42.wmf"/><Relationship Id="rId4" Type="http://schemas.openxmlformats.org/officeDocument/2006/relationships/oleObject" Target="../embeddings/oleObject25.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image" Target="../media/image49.png"/><Relationship Id="rId1" Type="http://schemas.openxmlformats.org/officeDocument/2006/relationships/slideLayout" Target="../slideLayouts/slideLayout13.xml"/><Relationship Id="rId4" Type="http://schemas.openxmlformats.org/officeDocument/2006/relationships/image" Target="../media/image44.wmf"/></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57.png"/><Relationship Id="rId4" Type="http://schemas.openxmlformats.org/officeDocument/2006/relationships/image" Target="../media/image56.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image" Target="../media/image6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8.png"/><Relationship Id="rId1" Type="http://schemas.openxmlformats.org/officeDocument/2006/relationships/slideLayout" Target="../slideLayouts/slideLayout41.xml"/><Relationship Id="rId4"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3.png"/><Relationship Id="rId7" Type="http://schemas.openxmlformats.org/officeDocument/2006/relationships/image" Target="../media/image68.png"/><Relationship Id="rId2" Type="http://schemas.openxmlformats.org/officeDocument/2006/relationships/image" Target="../media/image64.png"/><Relationship Id="rId1" Type="http://schemas.openxmlformats.org/officeDocument/2006/relationships/slideLayout" Target="../slideLayouts/slideLayout48.xml"/><Relationship Id="rId6" Type="http://schemas.openxmlformats.org/officeDocument/2006/relationships/image" Target="../media/image67.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3" Type="http://schemas.openxmlformats.org/officeDocument/2006/relationships/hyperlink" Target="https://github.com/Niemeyer-Research-Group/pyMARS"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 Id="rId6" Type="http://schemas.openxmlformats.org/officeDocument/2006/relationships/hyperlink" Target="https://github.com/golsun/GPS" TargetMode="External"/><Relationship Id="rId5" Type="http://schemas.openxmlformats.org/officeDocument/2006/relationships/hyperlink" Target="https://respecth.elte.hu/" TargetMode="External"/><Relationship Id="rId4" Type="http://schemas.openxmlformats.org/officeDocument/2006/relationships/hyperlink" Target="https://www.ansys.com/products/fluids/ansys-chemkin"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45000"/>
            <a:lum/>
          </a:blip>
          <a:srcRect/>
          <a:tile tx="0" ty="0" sx="100000" sy="100000" flip="none" algn="tl"/>
        </a:blipFill>
        <a:effectLst/>
      </p:bgPr>
    </p:bg>
    <p:spTree>
      <p:nvGrpSpPr>
        <p:cNvPr id="1" name=""/>
        <p:cNvGrpSpPr/>
        <p:nvPr/>
      </p:nvGrpSpPr>
      <p:grpSpPr>
        <a:xfrm>
          <a:off x="0" y="0"/>
          <a:ext cx="0" cy="0"/>
          <a:chOff x="0" y="0"/>
          <a:chExt cx="0" cy="0"/>
        </a:xfrm>
      </p:grpSpPr>
      <p:sp>
        <p:nvSpPr>
          <p:cNvPr id="2" name="Téglalap 1">
            <a:extLst>
              <a:ext uri="{FF2B5EF4-FFF2-40B4-BE49-F238E27FC236}">
                <a16:creationId xmlns:a16="http://schemas.microsoft.com/office/drawing/2014/main" id="{C86E2743-A954-8BFB-402A-EF256786419A}"/>
              </a:ext>
            </a:extLst>
          </p:cNvPr>
          <p:cNvSpPr/>
          <p:nvPr/>
        </p:nvSpPr>
        <p:spPr>
          <a:xfrm>
            <a:off x="0" y="0"/>
            <a:ext cx="9144000" cy="2362200"/>
          </a:xfrm>
          <a:prstGeom prst="rect">
            <a:avLst/>
          </a:prstGeom>
          <a:solidFill>
            <a:srgbClr val="FFCC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Rectangle 2"/>
          <p:cNvSpPr>
            <a:spLocks noGrp="1" noChangeArrowheads="1"/>
          </p:cNvSpPr>
          <p:nvPr>
            <p:ph type="ctrTitle"/>
          </p:nvPr>
        </p:nvSpPr>
        <p:spPr>
          <a:xfrm>
            <a:off x="25400" y="2438400"/>
            <a:ext cx="9118600" cy="1066800"/>
          </a:xfrm>
        </p:spPr>
        <p:txBody>
          <a:bodyPr/>
          <a:lstStyle/>
          <a:p>
            <a:pPr algn="ctr" eaLnBrk="1" hangingPunct="1">
              <a:defRPr/>
            </a:pPr>
            <a:r>
              <a:rPr kumimoji="0" lang="en-US" sz="2400" b="1" i="0" u="none" strike="noStrike" kern="0" cap="none" spc="0" normalizeH="0" baseline="0" noProof="0">
                <a:ln>
                  <a:noFill/>
                </a:ln>
                <a:solidFill>
                  <a:srgbClr val="0000FF"/>
                </a:solidFill>
                <a:effectLst/>
                <a:uLnTx/>
                <a:uFillTx/>
                <a:latin typeface="Arial"/>
                <a:ea typeface="+mj-ea"/>
                <a:cs typeface="+mj-cs"/>
              </a:rPr>
              <a:t>Session 3-1</a:t>
            </a:r>
            <a:br>
              <a:rPr lang="en-US" sz="2400" noProof="0">
                <a:solidFill>
                  <a:srgbClr val="C00000"/>
                </a:solidFill>
                <a:latin typeface="+mn-lt"/>
              </a:rPr>
            </a:br>
            <a:r>
              <a:rPr lang="en-US" sz="2900" b="1" noProof="0">
                <a:solidFill>
                  <a:srgbClr val="0000FF"/>
                </a:solidFill>
                <a:latin typeface="+mn-lt"/>
              </a:rPr>
              <a:t>Reduction of </a:t>
            </a:r>
            <a:r>
              <a:rPr lang="hu-HU" sz="2900" b="1" noProof="0">
                <a:solidFill>
                  <a:srgbClr val="0000FF"/>
                </a:solidFill>
                <a:latin typeface="+mn-lt"/>
              </a:rPr>
              <a:t>R</a:t>
            </a:r>
            <a:r>
              <a:rPr lang="en-US" sz="2900" b="1" noProof="0">
                <a:solidFill>
                  <a:srgbClr val="0000FF"/>
                </a:solidFill>
                <a:latin typeface="+mn-lt"/>
              </a:rPr>
              <a:t>eaction </a:t>
            </a:r>
            <a:r>
              <a:rPr lang="hu-HU" sz="2900" b="1" noProof="0">
                <a:solidFill>
                  <a:srgbClr val="0000FF"/>
                </a:solidFill>
                <a:latin typeface="+mn-lt"/>
              </a:rPr>
              <a:t>M</a:t>
            </a:r>
            <a:r>
              <a:rPr lang="en-US" sz="2900" b="1" noProof="0">
                <a:solidFill>
                  <a:srgbClr val="0000FF"/>
                </a:solidFill>
                <a:latin typeface="+mn-lt"/>
              </a:rPr>
              <a:t>echanisms </a:t>
            </a:r>
            <a:r>
              <a:rPr lang="hu-HU" sz="2900" b="1" noProof="0">
                <a:solidFill>
                  <a:srgbClr val="0000FF"/>
                </a:solidFill>
                <a:latin typeface="+mn-lt"/>
              </a:rPr>
              <a:t>I</a:t>
            </a:r>
            <a:endParaRPr lang="en-US" sz="2900" b="1" noProof="0">
              <a:solidFill>
                <a:srgbClr val="0000FF"/>
              </a:solidFill>
              <a:latin typeface="+mn-lt"/>
            </a:endParaRPr>
          </a:p>
        </p:txBody>
      </p:sp>
      <p:sp>
        <p:nvSpPr>
          <p:cNvPr id="38915" name="Rectangle 3"/>
          <p:cNvSpPr>
            <a:spLocks noGrp="1" noChangeArrowheads="1"/>
          </p:cNvSpPr>
          <p:nvPr>
            <p:ph type="subTitle" idx="1"/>
          </p:nvPr>
        </p:nvSpPr>
        <p:spPr>
          <a:xfrm>
            <a:off x="0" y="3657600"/>
            <a:ext cx="9144000" cy="1066800"/>
          </a:xfrm>
        </p:spPr>
        <p:txBody>
          <a:bodyPr/>
          <a:lstStyle/>
          <a:p>
            <a:pPr eaLnBrk="1" hangingPunct="1"/>
            <a:r>
              <a:rPr lang="en-US" sz="2400" noProof="0"/>
              <a:t>Tibor Nagy</a:t>
            </a:r>
          </a:p>
          <a:p>
            <a:pPr eaLnBrk="1" hangingPunct="1">
              <a:spcBef>
                <a:spcPts val="0"/>
              </a:spcBef>
            </a:pPr>
            <a:r>
              <a:rPr lang="hu-HU" sz="2000" noProof="0"/>
              <a:t>HUN-REN </a:t>
            </a:r>
            <a:r>
              <a:rPr lang="en-US" sz="2000" noProof="0"/>
              <a:t>Research Centre for Natural Sciences,</a:t>
            </a:r>
            <a:r>
              <a:rPr lang="hu-HU" sz="2000" noProof="0"/>
              <a:t> </a:t>
            </a:r>
            <a:r>
              <a:rPr lang="en-US" sz="2000" noProof="0"/>
              <a:t>Budapest, Hungary</a:t>
            </a:r>
          </a:p>
        </p:txBody>
      </p:sp>
      <p:sp>
        <p:nvSpPr>
          <p:cNvPr id="3" name="Szövegdoboz 2"/>
          <p:cNvSpPr txBox="1"/>
          <p:nvPr/>
        </p:nvSpPr>
        <p:spPr>
          <a:xfrm>
            <a:off x="1447800" y="4822470"/>
            <a:ext cx="6696403" cy="2015936"/>
          </a:xfrm>
          <a:prstGeom prst="rect">
            <a:avLst/>
          </a:prstGeom>
          <a:noFill/>
        </p:spPr>
        <p:txBody>
          <a:bodyPr wrap="square" rtlCol="0">
            <a:spAutoFit/>
          </a:bodyPr>
          <a:lstStyle/>
          <a:p>
            <a:r>
              <a:rPr lang="hu-HU">
                <a:solidFill>
                  <a:srgbClr val="0000FF"/>
                </a:solidFill>
              </a:rPr>
              <a:t>CYPHER </a:t>
            </a:r>
            <a:r>
              <a:rPr lang="hu-HU">
                <a:solidFill>
                  <a:srgbClr val="0000FF"/>
                </a:solidFill>
                <a:sym typeface="Symbol" panose="05050102010706020507" pitchFamily="18" charset="2"/>
              </a:rPr>
              <a:t></a:t>
            </a:r>
            <a:r>
              <a:rPr lang="hu-HU">
                <a:solidFill>
                  <a:srgbClr val="0000FF"/>
                </a:solidFill>
              </a:rPr>
              <a:t> COST Action </a:t>
            </a:r>
            <a:r>
              <a:rPr lang="en-GB">
                <a:solidFill>
                  <a:srgbClr val="0000FF"/>
                </a:solidFill>
              </a:rPr>
              <a:t>CA22151</a:t>
            </a:r>
            <a:endParaRPr lang="hu-HU">
              <a:solidFill>
                <a:srgbClr val="0000FF"/>
              </a:solidFill>
            </a:endParaRPr>
          </a:p>
          <a:p>
            <a:pPr>
              <a:spcBef>
                <a:spcPts val="600"/>
              </a:spcBef>
            </a:pPr>
            <a:r>
              <a:rPr lang="en-US" i="1">
                <a:solidFill>
                  <a:srgbClr val="0000FF"/>
                </a:solidFill>
              </a:rPr>
              <a:t>Training </a:t>
            </a:r>
            <a:r>
              <a:rPr lang="hu-HU" i="1">
                <a:solidFill>
                  <a:srgbClr val="0000FF"/>
                </a:solidFill>
              </a:rPr>
              <a:t>s</a:t>
            </a:r>
            <a:r>
              <a:rPr lang="en-US" i="1">
                <a:solidFill>
                  <a:srgbClr val="0000FF"/>
                </a:solidFill>
              </a:rPr>
              <a:t>chool on the </a:t>
            </a:r>
            <a:r>
              <a:rPr lang="hu-HU" i="1">
                <a:solidFill>
                  <a:srgbClr val="0000FF"/>
                </a:solidFill>
              </a:rPr>
              <a:t>a</a:t>
            </a:r>
            <a:r>
              <a:rPr lang="en-US" i="1">
                <a:solidFill>
                  <a:srgbClr val="0000FF"/>
                </a:solidFill>
              </a:rPr>
              <a:t>nalysis, uncertainty quantification, validation,optimization and reduction of combustion kinetic mechanisms</a:t>
            </a:r>
            <a:endParaRPr lang="hu-HU" b="1" noProof="0">
              <a:solidFill>
                <a:srgbClr val="0000FF"/>
              </a:solidFill>
            </a:endParaRPr>
          </a:p>
          <a:p>
            <a:endParaRPr lang="hu-HU">
              <a:solidFill>
                <a:srgbClr val="0000FF"/>
              </a:solidFill>
            </a:endParaRPr>
          </a:p>
          <a:p>
            <a:r>
              <a:rPr lang="en-US" sz="1800" noProof="0"/>
              <a:t>September</a:t>
            </a:r>
            <a:r>
              <a:rPr lang="hu-HU" sz="1800" noProof="0"/>
              <a:t> 2-5</a:t>
            </a:r>
            <a:r>
              <a:rPr lang="en-US" sz="1800" noProof="0"/>
              <a:t>, 2025</a:t>
            </a:r>
            <a:r>
              <a:rPr lang="hu-HU" sz="1800"/>
              <a:t> </a:t>
            </a:r>
            <a:r>
              <a:rPr lang="hu-HU" sz="1800">
                <a:sym typeface="Symbol" panose="05050102010706020507" pitchFamily="18" charset="2"/>
              </a:rPr>
              <a:t></a:t>
            </a:r>
            <a:r>
              <a:rPr lang="hu-HU" sz="1800" noProof="0"/>
              <a:t> </a:t>
            </a:r>
            <a:r>
              <a:rPr lang="en-US" sz="1800" noProof="0"/>
              <a:t>Budapest, Hungary</a:t>
            </a:r>
            <a:endParaRPr lang="en-US" noProof="0"/>
          </a:p>
        </p:txBody>
      </p:sp>
      <p:pic>
        <p:nvPicPr>
          <p:cNvPr id="7" name="Picture 4" descr="C:\Documents and Settings\Carsten Olm\Desktop\CK_Lab_logo\CKLab_full_logo_midres.png">
            <a:extLst>
              <a:ext uri="{FF2B5EF4-FFF2-40B4-BE49-F238E27FC236}">
                <a16:creationId xmlns:a16="http://schemas.microsoft.com/office/drawing/2014/main" id="{EE0F5930-4017-3A78-A142-0FB5ADD73FEF}"/>
              </a:ext>
            </a:extLst>
          </p:cNvPr>
          <p:cNvPicPr>
            <a:picLocks noChangeAspect="1" noChangeArrowheads="1"/>
          </p:cNvPicPr>
          <p:nvPr/>
        </p:nvPicPr>
        <p:blipFill>
          <a:blip r:embed="rId4" cstate="print"/>
          <a:srcRect/>
          <a:stretch>
            <a:fillRect/>
          </a:stretch>
        </p:blipFill>
        <p:spPr bwMode="auto">
          <a:xfrm>
            <a:off x="307939" y="1287374"/>
            <a:ext cx="1974923" cy="922426"/>
          </a:xfrm>
          <a:prstGeom prst="rect">
            <a:avLst/>
          </a:prstGeom>
          <a:noFill/>
        </p:spPr>
      </p:pic>
      <p:pic>
        <p:nvPicPr>
          <p:cNvPr id="9" name="Picture 2" descr="A blue flame with a black background&#10;&#10;AI-generated content may be incorrect.">
            <a:extLst>
              <a:ext uri="{FF2B5EF4-FFF2-40B4-BE49-F238E27FC236}">
                <a16:creationId xmlns:a16="http://schemas.microsoft.com/office/drawing/2014/main" id="{77E0288C-2D81-3E8D-EDE8-1A8213DF1659}"/>
              </a:ext>
            </a:extLst>
          </p:cNvPr>
          <p:cNvPicPr>
            <a:picLocks noChangeAspect="1"/>
          </p:cNvPicPr>
          <p:nvPr/>
        </p:nvPicPr>
        <p:blipFill>
          <a:blip r:embed="rId5"/>
          <a:stretch>
            <a:fillRect/>
          </a:stretch>
        </p:blipFill>
        <p:spPr>
          <a:xfrm>
            <a:off x="3581400" y="228600"/>
            <a:ext cx="1834444" cy="1894927"/>
          </a:xfrm>
          <a:prstGeom prst="rect">
            <a:avLst/>
          </a:prstGeom>
        </p:spPr>
      </p:pic>
      <p:pic>
        <p:nvPicPr>
          <p:cNvPr id="10" name="Picture 8" descr="A black background with blue text&#10;&#10;AI-generated content may be incorrect.">
            <a:extLst>
              <a:ext uri="{FF2B5EF4-FFF2-40B4-BE49-F238E27FC236}">
                <a16:creationId xmlns:a16="http://schemas.microsoft.com/office/drawing/2014/main" id="{29130CCA-F0CB-4772-8ED8-7CD3091F7B23}"/>
              </a:ext>
            </a:extLst>
          </p:cNvPr>
          <p:cNvPicPr>
            <a:picLocks noChangeAspect="1"/>
          </p:cNvPicPr>
          <p:nvPr/>
        </p:nvPicPr>
        <p:blipFill>
          <a:blip r:embed="rId6"/>
          <a:stretch>
            <a:fillRect/>
          </a:stretch>
        </p:blipFill>
        <p:spPr>
          <a:xfrm>
            <a:off x="6148424" y="1504607"/>
            <a:ext cx="2943152" cy="656412"/>
          </a:xfrm>
          <a:prstGeom prst="rect">
            <a:avLst/>
          </a:prstGeom>
        </p:spPr>
      </p:pic>
      <p:pic>
        <p:nvPicPr>
          <p:cNvPr id="11" name="Picture 6" descr="A black background with white text&#10;&#10;AI-generated content may be incorrect.">
            <a:extLst>
              <a:ext uri="{FF2B5EF4-FFF2-40B4-BE49-F238E27FC236}">
                <a16:creationId xmlns:a16="http://schemas.microsoft.com/office/drawing/2014/main" id="{9371064B-2708-E7B4-45E0-F73C1789BB79}"/>
              </a:ext>
            </a:extLst>
          </p:cNvPr>
          <p:cNvPicPr>
            <a:picLocks noChangeAspect="1"/>
          </p:cNvPicPr>
          <p:nvPr/>
        </p:nvPicPr>
        <p:blipFill>
          <a:blip r:embed="rId7"/>
          <a:srcRect l="6995" t="13333" r="5682" b="15851"/>
          <a:stretch>
            <a:fillRect/>
          </a:stretch>
        </p:blipFill>
        <p:spPr>
          <a:xfrm>
            <a:off x="6172200" y="228600"/>
            <a:ext cx="2331720" cy="887156"/>
          </a:xfrm>
          <a:prstGeom prst="rect">
            <a:avLst/>
          </a:prstGeom>
        </p:spPr>
      </p:pic>
      <p:pic>
        <p:nvPicPr>
          <p:cNvPr id="4" name="Kép 3">
            <a:extLst>
              <a:ext uri="{FF2B5EF4-FFF2-40B4-BE49-F238E27FC236}">
                <a16:creationId xmlns:a16="http://schemas.microsoft.com/office/drawing/2014/main" id="{59BEC145-4C6E-0B1D-B2C8-436E6CFA92AE}"/>
              </a:ext>
            </a:extLst>
          </p:cNvPr>
          <p:cNvPicPr>
            <a:picLocks noChangeAspect="1"/>
          </p:cNvPicPr>
          <p:nvPr/>
        </p:nvPicPr>
        <p:blipFill>
          <a:blip r:embed="rId8"/>
          <a:stretch>
            <a:fillRect/>
          </a:stretch>
        </p:blipFill>
        <p:spPr>
          <a:xfrm>
            <a:off x="228600" y="228600"/>
            <a:ext cx="1999870" cy="84137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704586" y="152400"/>
            <a:ext cx="7772400" cy="768534"/>
          </a:xfrm>
        </p:spPr>
        <p:txBody>
          <a:bodyPr/>
          <a:lstStyle/>
          <a:p>
            <a:pPr eaLnBrk="1" hangingPunct="1"/>
            <a:r>
              <a:rPr lang="en-US" sz="2400" b="1" kern="1200" noProof="0">
                <a:solidFill>
                  <a:srgbClr val="C00000"/>
                </a:solidFill>
                <a:latin typeface="Arial" panose="020B0604020202020204" pitchFamily="34" charset="0"/>
                <a:ea typeface="+mn-ea"/>
                <a:cs typeface="Arial" panose="020B0604020202020204" pitchFamily="34" charset="0"/>
              </a:rPr>
              <a:t>Removal of redundant species</a:t>
            </a:r>
            <a:br>
              <a:rPr lang="en-US" sz="2400" b="1" kern="1200" noProof="0">
                <a:solidFill>
                  <a:srgbClr val="C00000"/>
                </a:solidFill>
                <a:latin typeface="Arial" panose="020B0604020202020204" pitchFamily="34" charset="0"/>
                <a:ea typeface="+mn-ea"/>
                <a:cs typeface="Arial" panose="020B0604020202020204" pitchFamily="34" charset="0"/>
              </a:rPr>
            </a:br>
            <a:r>
              <a:rPr lang="en-US" sz="2400" b="1" kern="1200" noProof="0">
                <a:solidFill>
                  <a:srgbClr val="C00000"/>
                </a:solidFill>
                <a:latin typeface="Arial" panose="020B0604020202020204" pitchFamily="34" charset="0"/>
                <a:ea typeface="+mn-ea"/>
                <a:cs typeface="Arial" panose="020B0604020202020204" pitchFamily="34" charset="0"/>
              </a:rPr>
              <a:t>Identification of necessary species</a:t>
            </a:r>
          </a:p>
        </p:txBody>
      </p:sp>
      <p:sp>
        <p:nvSpPr>
          <p:cNvPr id="59395" name="Rectangle 1027"/>
          <p:cNvSpPr>
            <a:spLocks noGrp="1" noChangeArrowheads="1"/>
          </p:cNvSpPr>
          <p:nvPr>
            <p:ph type="body" idx="1"/>
          </p:nvPr>
        </p:nvSpPr>
        <p:spPr>
          <a:xfrm>
            <a:off x="171186" y="1149987"/>
            <a:ext cx="8801627" cy="2465725"/>
          </a:xfrm>
        </p:spPr>
        <p:txBody>
          <a:bodyPr/>
          <a:lstStyle/>
          <a:p>
            <a:pPr eaLnBrk="1" hangingPunct="1">
              <a:spcBef>
                <a:spcPct val="0"/>
              </a:spcBef>
              <a:buFontTx/>
              <a:buNone/>
            </a:pPr>
            <a:r>
              <a:rPr lang="en-US" sz="2000" noProof="0">
                <a:solidFill>
                  <a:srgbClr val="0000FF"/>
                </a:solidFill>
                <a:latin typeface="Arial" panose="020B0604020202020204" pitchFamily="34" charset="0"/>
              </a:rPr>
              <a:t>”Trial and error” based removal approach   </a:t>
            </a:r>
          </a:p>
          <a:p>
            <a:pPr marL="0" indent="0" eaLnBrk="1" hangingPunct="1">
              <a:spcBef>
                <a:spcPts val="300"/>
              </a:spcBef>
              <a:buNone/>
            </a:pPr>
            <a:r>
              <a:rPr lang="hu-HU" sz="1800" b="1" noProof="0">
                <a:solidFill>
                  <a:srgbClr val="000000"/>
                </a:solidFill>
                <a:latin typeface="Arial" panose="020B0604020202020204" pitchFamily="34" charset="0"/>
              </a:rPr>
              <a:t>Species and/or reactions</a:t>
            </a:r>
            <a:r>
              <a:rPr lang="hu-HU" sz="1800" noProof="0">
                <a:solidFill>
                  <a:srgbClr val="000000"/>
                </a:solidFill>
                <a:latin typeface="Arial" panose="020B0604020202020204" pitchFamily="34" charset="0"/>
              </a:rPr>
              <a:t> are </a:t>
            </a:r>
            <a:r>
              <a:rPr lang="en-US" sz="1800" b="1" noProof="0">
                <a:solidFill>
                  <a:srgbClr val="000000"/>
                </a:solidFill>
                <a:latin typeface="Arial" panose="020B0604020202020204" pitchFamily="34" charset="0"/>
              </a:rPr>
              <a:t>deleted one-by-one</a:t>
            </a:r>
            <a:r>
              <a:rPr lang="en-US" sz="1800" noProof="0">
                <a:solidFill>
                  <a:srgbClr val="000000"/>
                </a:solidFill>
                <a:latin typeface="Arial" panose="020B0604020202020204" pitchFamily="34" charset="0"/>
              </a:rPr>
              <a:t> and the </a:t>
            </a:r>
            <a:r>
              <a:rPr lang="en-US" sz="1800" b="1" noProof="0">
                <a:solidFill>
                  <a:srgbClr val="000000"/>
                </a:solidFill>
                <a:latin typeface="Arial" panose="020B0604020202020204" pitchFamily="34" charset="0"/>
              </a:rPr>
              <a:t>effect on targets is investigated with simulations</a:t>
            </a:r>
            <a:r>
              <a:rPr lang="en-US" sz="1800" noProof="0">
                <a:solidFill>
                  <a:srgbClr val="000000"/>
                </a:solidFill>
                <a:latin typeface="Arial" panose="020B0604020202020204" pitchFamily="34" charset="0"/>
              </a:rPr>
              <a:t>. </a:t>
            </a:r>
            <a:r>
              <a:rPr lang="en-US" sz="1800" b="1" noProof="0">
                <a:solidFill>
                  <a:srgbClr val="000000"/>
                </a:solidFill>
                <a:latin typeface="Arial" panose="020B0604020202020204" pitchFamily="34" charset="0"/>
              </a:rPr>
              <a:t>Not effective </a:t>
            </a:r>
            <a:r>
              <a:rPr lang="en-US" sz="1800" noProof="0">
                <a:solidFill>
                  <a:srgbClr val="000000"/>
                </a:solidFill>
                <a:latin typeface="Arial" panose="020B0604020202020204" pitchFamily="34" charset="0"/>
              </a:rPr>
              <a:t>enough as:</a:t>
            </a:r>
          </a:p>
          <a:p>
            <a:pPr eaLnBrk="1" hangingPunct="1">
              <a:spcBef>
                <a:spcPts val="300"/>
              </a:spcBef>
            </a:pPr>
            <a:r>
              <a:rPr lang="hu-HU" sz="1800" b="1" noProof="0">
                <a:solidFill>
                  <a:srgbClr val="000000"/>
                </a:solidFill>
                <a:latin typeface="Arial" panose="020B0604020202020204" pitchFamily="34" charset="0"/>
              </a:rPr>
              <a:t>S</a:t>
            </a:r>
            <a:r>
              <a:rPr lang="en-US" sz="1800" b="1" noProof="0">
                <a:solidFill>
                  <a:srgbClr val="000000"/>
                </a:solidFill>
                <a:latin typeface="Arial" panose="020B0604020202020204" pitchFamily="34" charset="0"/>
              </a:rPr>
              <a:t>ome species </a:t>
            </a:r>
            <a:r>
              <a:rPr lang="en-US" sz="1800" noProof="0">
                <a:solidFill>
                  <a:srgbClr val="000000"/>
                </a:solidFill>
                <a:latin typeface="Arial" panose="020B0604020202020204" pitchFamily="34" charset="0"/>
              </a:rPr>
              <a:t>can be eliminated </a:t>
            </a:r>
            <a:r>
              <a:rPr lang="en-US" sz="1800" b="1" noProof="0">
                <a:solidFill>
                  <a:srgbClr val="000000"/>
                </a:solidFill>
                <a:latin typeface="Arial" panose="020B0604020202020204" pitchFamily="34" charset="0"/>
              </a:rPr>
              <a:t>only in groups </a:t>
            </a:r>
            <a:r>
              <a:rPr lang="en-US" sz="1800" i="1" noProof="0">
                <a:solidFill>
                  <a:srgbClr val="000000"/>
                </a:solidFill>
                <a:latin typeface="Arial" panose="020B0604020202020204" pitchFamily="34" charset="0"/>
              </a:rPr>
              <a:t>e.g.</a:t>
            </a:r>
            <a:r>
              <a:rPr lang="en-US" sz="1800" noProof="0">
                <a:solidFill>
                  <a:srgbClr val="000000"/>
                </a:solidFill>
                <a:latin typeface="Arial" panose="020B0604020202020204" pitchFamily="34" charset="0"/>
              </a:rPr>
              <a:t> those participating in fast pre-equilibrium reactions</a:t>
            </a:r>
            <a:r>
              <a:rPr lang="hu-HU" sz="1800" noProof="0">
                <a:solidFill>
                  <a:srgbClr val="000000"/>
                </a:solidFill>
                <a:latin typeface="Arial" panose="020B0604020202020204" pitchFamily="34" charset="0"/>
              </a:rPr>
              <a:t>.</a:t>
            </a:r>
            <a:endParaRPr lang="en-US" sz="1800" noProof="0">
              <a:solidFill>
                <a:srgbClr val="000000"/>
              </a:solidFill>
              <a:latin typeface="Arial" panose="020B0604020202020204" pitchFamily="34" charset="0"/>
            </a:endParaRPr>
          </a:p>
          <a:p>
            <a:pPr eaLnBrk="1" hangingPunct="1">
              <a:spcBef>
                <a:spcPts val="300"/>
              </a:spcBef>
            </a:pPr>
            <a:r>
              <a:rPr lang="hu-HU" sz="1800" b="1" noProof="0">
                <a:solidFill>
                  <a:srgbClr val="000000"/>
                </a:solidFill>
                <a:latin typeface="Arial" panose="020B0604020202020204" pitchFamily="34" charset="0"/>
              </a:rPr>
              <a:t>E</a:t>
            </a:r>
            <a:r>
              <a:rPr lang="en-US" sz="1800" b="1" noProof="0">
                <a:solidFill>
                  <a:srgbClr val="000000"/>
                </a:solidFill>
                <a:latin typeface="Arial" panose="020B0604020202020204" pitchFamily="34" charset="0"/>
              </a:rPr>
              <a:t>limination of species groups</a:t>
            </a:r>
            <a:r>
              <a:rPr lang="en-US" sz="1800" noProof="0">
                <a:solidFill>
                  <a:srgbClr val="000000"/>
                </a:solidFill>
                <a:latin typeface="Arial" panose="020B0604020202020204" pitchFamily="34" charset="0"/>
              </a:rPr>
              <a:t> </a:t>
            </a:r>
            <a:r>
              <a:rPr lang="en-US" sz="1800" noProof="0">
                <a:solidFill>
                  <a:srgbClr val="000000"/>
                </a:solidFill>
                <a:latin typeface="Arial" panose="020B0604020202020204" pitchFamily="34" charset="0"/>
                <a:sym typeface="Symbol" panose="05050102010706020507" pitchFamily="18" charset="2"/>
              </a:rPr>
              <a:t> </a:t>
            </a:r>
            <a:r>
              <a:rPr lang="en-US" sz="1800" noProof="0">
                <a:solidFill>
                  <a:srgbClr val="000000"/>
                </a:solidFill>
                <a:latin typeface="Arial" panose="020B0604020202020204" pitchFamily="34" charset="0"/>
              </a:rPr>
              <a:t>too many </a:t>
            </a:r>
            <a:r>
              <a:rPr lang="hu-HU" sz="1800" noProof="0">
                <a:solidFill>
                  <a:srgbClr val="000000"/>
                </a:solidFill>
                <a:latin typeface="Arial" panose="020B0604020202020204" pitchFamily="34" charset="0"/>
              </a:rPr>
              <a:t>combinations</a:t>
            </a:r>
            <a:endParaRPr lang="en-US" sz="1800" noProof="0">
              <a:solidFill>
                <a:srgbClr val="000000"/>
              </a:solidFill>
              <a:latin typeface="Arial" panose="020B0604020202020204" pitchFamily="34" charset="0"/>
            </a:endParaRPr>
          </a:p>
          <a:p>
            <a:pPr eaLnBrk="1" hangingPunct="1">
              <a:spcBef>
                <a:spcPts val="300"/>
              </a:spcBef>
            </a:pPr>
            <a:r>
              <a:rPr lang="hu-HU" sz="1800" b="1" noProof="0">
                <a:solidFill>
                  <a:srgbClr val="000000"/>
                </a:solidFill>
                <a:latin typeface="Arial" panose="020B0604020202020204" pitchFamily="34" charset="0"/>
              </a:rPr>
              <a:t>Many </a:t>
            </a:r>
            <a:r>
              <a:rPr lang="en-US" sz="1800" b="1" noProof="0">
                <a:solidFill>
                  <a:srgbClr val="000000"/>
                </a:solidFill>
                <a:latin typeface="Arial" panose="020B0604020202020204" pitchFamily="34" charset="0"/>
              </a:rPr>
              <a:t>expensive </a:t>
            </a:r>
            <a:r>
              <a:rPr lang="hu-HU" sz="1800" b="1" noProof="0">
                <a:solidFill>
                  <a:srgbClr val="000000"/>
                </a:solidFill>
                <a:latin typeface="Arial" panose="020B0604020202020204" pitchFamily="34" charset="0"/>
              </a:rPr>
              <a:t>simulation </a:t>
            </a:r>
            <a:r>
              <a:rPr lang="en-US" sz="1800" b="1" noProof="0">
                <a:solidFill>
                  <a:srgbClr val="000000"/>
                </a:solidFill>
                <a:latin typeface="Arial" panose="020B0604020202020204" pitchFamily="34" charset="0"/>
              </a:rPr>
              <a:t>for large mechanisms</a:t>
            </a:r>
            <a:r>
              <a:rPr lang="hu-HU" sz="1800" b="1" noProof="0">
                <a:solidFill>
                  <a:srgbClr val="000000"/>
                </a:solidFill>
                <a:latin typeface="Arial" panose="020B0604020202020204" pitchFamily="34" charset="0"/>
              </a:rPr>
              <a:t> </a:t>
            </a:r>
            <a:r>
              <a:rPr lang="hu-HU" sz="1800" noProof="0">
                <a:solidFill>
                  <a:srgbClr val="000000"/>
                </a:solidFill>
                <a:latin typeface="Arial" panose="020B0604020202020204" pitchFamily="34" charset="0"/>
              </a:rPr>
              <a:t>(i.e.,</a:t>
            </a:r>
            <a:r>
              <a:rPr lang="en-US" sz="1800" noProof="0">
                <a:solidFill>
                  <a:srgbClr val="000000"/>
                </a:solidFill>
                <a:latin typeface="Arial" panose="020B0604020202020204" pitchFamily="34" charset="0"/>
              </a:rPr>
              <a:t> </a:t>
            </a:r>
            <a:r>
              <a:rPr lang="hu-HU" sz="1800" i="1" noProof="0">
                <a:solidFill>
                  <a:srgbClr val="000000"/>
                </a:solidFill>
                <a:latin typeface="Arial" panose="020B0604020202020204" pitchFamily="34" charset="0"/>
              </a:rPr>
              <a:t>N</a:t>
            </a:r>
            <a:r>
              <a:rPr lang="en-US" sz="1800" baseline="-25000" noProof="0">
                <a:solidFill>
                  <a:srgbClr val="000000"/>
                </a:solidFill>
                <a:latin typeface="Arial" panose="020B0604020202020204" pitchFamily="34" charset="0"/>
              </a:rPr>
              <a:t>species</a:t>
            </a:r>
            <a:r>
              <a:rPr lang="en-US" sz="1800" noProof="0">
                <a:solidFill>
                  <a:srgbClr val="000000"/>
                </a:solidFill>
                <a:latin typeface="Arial" panose="020B0604020202020204" pitchFamily="34" charset="0"/>
              </a:rPr>
              <a:t> &gt; 100</a:t>
            </a:r>
            <a:r>
              <a:rPr lang="hu-HU" sz="1800" noProof="0">
                <a:solidFill>
                  <a:srgbClr val="000000"/>
                </a:solidFill>
                <a:latin typeface="Arial" panose="020B0604020202020204" pitchFamily="34" charset="0"/>
              </a:rPr>
              <a:t>)</a:t>
            </a:r>
            <a:r>
              <a:rPr lang="en-US" sz="1800" b="1" noProof="0">
                <a:solidFill>
                  <a:srgbClr val="000000"/>
                </a:solidFill>
                <a:latin typeface="Arial" panose="020B0604020202020204" pitchFamily="34" charset="0"/>
              </a:rPr>
              <a:t>.</a:t>
            </a:r>
          </a:p>
        </p:txBody>
      </p:sp>
      <p:sp>
        <p:nvSpPr>
          <p:cNvPr id="750598" name="Text Box 1030"/>
          <p:cNvSpPr txBox="1">
            <a:spLocks noChangeArrowheads="1"/>
          </p:cNvSpPr>
          <p:nvPr/>
        </p:nvSpPr>
        <p:spPr bwMode="auto">
          <a:xfrm>
            <a:off x="266173" y="3844766"/>
            <a:ext cx="8801627"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FontTx/>
              <a:buNone/>
            </a:pPr>
            <a:r>
              <a:rPr lang="en-US" sz="2000" noProof="0">
                <a:solidFill>
                  <a:srgbClr val="0000FF"/>
                </a:solidFill>
                <a:latin typeface="Arial" panose="020B0604020202020204" pitchFamily="34" charset="0"/>
              </a:rPr>
              <a:t>”Kinetic connectivity” based building approach</a:t>
            </a:r>
          </a:p>
          <a:p>
            <a:pPr marL="457200" indent="-457200" algn="l">
              <a:spcBef>
                <a:spcPct val="0"/>
              </a:spcBef>
              <a:buFont typeface="+mj-lt"/>
              <a:buAutoNum type="arabicPeriod"/>
            </a:pPr>
            <a:r>
              <a:rPr lang="en-US" sz="1800" noProof="0">
                <a:solidFill>
                  <a:srgbClr val="000000"/>
                </a:solidFill>
                <a:latin typeface="Arial" panose="020B0604020202020204" pitchFamily="34" charset="0"/>
              </a:rPr>
              <a:t>Using a suitable measure </a:t>
            </a:r>
            <a:r>
              <a:rPr lang="hu-HU" sz="1800" noProof="0">
                <a:solidFill>
                  <a:srgbClr val="000000"/>
                </a:solidFill>
                <a:latin typeface="Arial" panose="020B0604020202020204" pitchFamily="34" charset="0"/>
              </a:rPr>
              <a:t>for</a:t>
            </a:r>
            <a:r>
              <a:rPr lang="en-US" sz="1800" b="1" noProof="0">
                <a:solidFill>
                  <a:srgbClr val="000000"/>
                </a:solidFill>
                <a:latin typeface="Arial" panose="020B0604020202020204" pitchFamily="34" charset="0"/>
              </a:rPr>
              <a:t> ”kinetic connectivity” of each species to the group of already selected species </a:t>
            </a:r>
            <a:r>
              <a:rPr lang="en-US" sz="1800" noProof="0">
                <a:solidFill>
                  <a:srgbClr val="000000"/>
                </a:solidFill>
                <a:latin typeface="Arial" panose="020B0604020202020204" pitchFamily="34" charset="0"/>
              </a:rPr>
              <a:t>(initially the important ones) is determined</a:t>
            </a:r>
            <a:r>
              <a:rPr lang="hu-HU" sz="1800" noProof="0">
                <a:solidFill>
                  <a:srgbClr val="000000"/>
                </a:solidFill>
                <a:latin typeface="Arial" panose="020B0604020202020204" pitchFamily="34" charset="0"/>
              </a:rPr>
              <a:t>.</a:t>
            </a:r>
            <a:endParaRPr lang="en-US" sz="1800" noProof="0">
              <a:solidFill>
                <a:srgbClr val="000000"/>
              </a:solidFill>
              <a:latin typeface="Arial" panose="020B0604020202020204" pitchFamily="34" charset="0"/>
            </a:endParaRPr>
          </a:p>
          <a:p>
            <a:pPr marL="457200" indent="-457200" algn="l">
              <a:spcBef>
                <a:spcPct val="0"/>
              </a:spcBef>
              <a:buFont typeface="+mj-lt"/>
              <a:buAutoNum type="arabicPeriod"/>
            </a:pPr>
            <a:r>
              <a:rPr lang="en-US" sz="1800" b="1" noProof="0">
                <a:solidFill>
                  <a:srgbClr val="000000"/>
                </a:solidFill>
                <a:latin typeface="Arial" panose="020B0604020202020204" pitchFamily="34" charset="0"/>
              </a:rPr>
              <a:t>Strongly connected species are selected.</a:t>
            </a:r>
          </a:p>
          <a:p>
            <a:pPr marL="457200" indent="-457200" algn="l">
              <a:spcBef>
                <a:spcPct val="0"/>
              </a:spcBef>
              <a:buFont typeface="+mj-lt"/>
              <a:buAutoNum type="arabicPeriod"/>
            </a:pPr>
            <a:r>
              <a:rPr lang="en-US" sz="1800" b="1" noProof="0">
                <a:solidFill>
                  <a:srgbClr val="000000"/>
                </a:solidFill>
                <a:latin typeface="Arial" panose="020B0604020202020204" pitchFamily="34" charset="0"/>
              </a:rPr>
              <a:t>Steps 1-2 are repeated until </a:t>
            </a:r>
            <a:r>
              <a:rPr lang="en-US" sz="1800" noProof="0">
                <a:solidFill>
                  <a:srgbClr val="000000"/>
                </a:solidFill>
                <a:latin typeface="Arial" panose="020B0604020202020204" pitchFamily="34" charset="0"/>
              </a:rPr>
              <a:t>the not yet selected species are all weakly linked to the group of necessary species.</a:t>
            </a:r>
          </a:p>
          <a:p>
            <a:pPr marL="342900" indent="-342900" algn="l">
              <a:spcBef>
                <a:spcPts val="1200"/>
              </a:spcBef>
            </a:pPr>
            <a:r>
              <a:rPr lang="en-US" sz="1800" b="1" noProof="0">
                <a:solidFill>
                  <a:srgbClr val="000000"/>
                </a:solidFill>
                <a:latin typeface="Arial" panose="020B0604020202020204" pitchFamily="34" charset="0"/>
              </a:rPr>
              <a:t>If the target is not a concentration </a:t>
            </a:r>
            <a:r>
              <a:rPr lang="en-US" sz="1800" noProof="0">
                <a:solidFill>
                  <a:srgbClr val="000000"/>
                </a:solidFill>
                <a:latin typeface="Arial" panose="020B0604020202020204" pitchFamily="34" charset="0"/>
              </a:rPr>
              <a:t>then </a:t>
            </a:r>
            <a:r>
              <a:rPr lang="hu-HU" sz="1800" noProof="0">
                <a:solidFill>
                  <a:srgbClr val="000000"/>
                </a:solidFill>
                <a:latin typeface="Arial" panose="020B0604020202020204" pitchFamily="34" charset="0"/>
              </a:rPr>
              <a:t>we should select species which is strongly connected to the target combustion feature</a:t>
            </a:r>
            <a:r>
              <a:rPr lang="en-US" sz="1800" noProof="0">
                <a:solidFill>
                  <a:srgbClr val="000000"/>
                </a:solidFill>
                <a:latin typeface="Arial" panose="020B0604020202020204" pitchFamily="34" charset="0"/>
              </a:rPr>
              <a:t>.</a:t>
            </a:r>
          </a:p>
        </p:txBody>
      </p:sp>
      <p:sp>
        <p:nvSpPr>
          <p:cNvPr id="7"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45784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059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059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5059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5059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505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00"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2" name="AutoShape 14"/>
          <p:cNvSpPr>
            <a:spLocks noChangeArrowheads="1"/>
          </p:cNvSpPr>
          <p:nvPr/>
        </p:nvSpPr>
        <p:spPr bwMode="auto">
          <a:xfrm>
            <a:off x="5835650" y="60960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3" name="AutoShape 17"/>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4" name="AutoShape 18"/>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5" name="AutoShape 20"/>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6" name="AutoShape 21"/>
          <p:cNvSpPr>
            <a:spLocks noChangeArrowheads="1"/>
          </p:cNvSpPr>
          <p:nvPr/>
        </p:nvSpPr>
        <p:spPr bwMode="auto">
          <a:xfrm>
            <a:off x="1763713" y="28527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7" name="AutoShape 22"/>
          <p:cNvSpPr>
            <a:spLocks noChangeArrowheads="1"/>
          </p:cNvSpPr>
          <p:nvPr/>
        </p:nvSpPr>
        <p:spPr bwMode="auto">
          <a:xfrm>
            <a:off x="3059113" y="549275"/>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8" name="AutoShape 23"/>
          <p:cNvSpPr>
            <a:spLocks noChangeArrowheads="1"/>
          </p:cNvSpPr>
          <p:nvPr/>
        </p:nvSpPr>
        <p:spPr bwMode="auto">
          <a:xfrm>
            <a:off x="3060700" y="2060575"/>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09" name="AutoShape 24"/>
          <p:cNvSpPr>
            <a:spLocks noChangeArrowheads="1"/>
          </p:cNvSpPr>
          <p:nvPr/>
        </p:nvSpPr>
        <p:spPr bwMode="auto">
          <a:xfrm>
            <a:off x="4427538" y="13414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0" name="AutoShape 25"/>
          <p:cNvSpPr>
            <a:spLocks noChangeArrowheads="1"/>
          </p:cNvSpPr>
          <p:nvPr/>
        </p:nvSpPr>
        <p:spPr bwMode="auto">
          <a:xfrm>
            <a:off x="572452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1" name="AutoShape 26"/>
          <p:cNvSpPr>
            <a:spLocks noChangeArrowheads="1"/>
          </p:cNvSpPr>
          <p:nvPr/>
        </p:nvSpPr>
        <p:spPr bwMode="auto">
          <a:xfrm>
            <a:off x="6877050" y="1400175"/>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2" name="AutoShape 27"/>
          <p:cNvSpPr>
            <a:spLocks noChangeArrowheads="1"/>
          </p:cNvSpPr>
          <p:nvPr/>
        </p:nvSpPr>
        <p:spPr bwMode="auto">
          <a:xfrm>
            <a:off x="5724525" y="21336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3" name="AutoShape 28"/>
          <p:cNvSpPr>
            <a:spLocks noChangeArrowheads="1"/>
          </p:cNvSpPr>
          <p:nvPr/>
        </p:nvSpPr>
        <p:spPr bwMode="auto">
          <a:xfrm>
            <a:off x="824547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4" name="AutoShape 29"/>
          <p:cNvSpPr>
            <a:spLocks noChangeArrowheads="1"/>
          </p:cNvSpPr>
          <p:nvPr/>
        </p:nvSpPr>
        <p:spPr bwMode="auto">
          <a:xfrm>
            <a:off x="8316913" y="21336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5" name="AutoShape 30"/>
          <p:cNvSpPr>
            <a:spLocks noChangeArrowheads="1"/>
          </p:cNvSpPr>
          <p:nvPr/>
        </p:nvSpPr>
        <p:spPr bwMode="auto">
          <a:xfrm>
            <a:off x="4500563" y="2924175"/>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6" name="AutoShape 31"/>
          <p:cNvSpPr>
            <a:spLocks noChangeArrowheads="1"/>
          </p:cNvSpPr>
          <p:nvPr/>
        </p:nvSpPr>
        <p:spPr bwMode="auto">
          <a:xfrm>
            <a:off x="6889750" y="29591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5317" name="Text Box 36"/>
          <p:cNvSpPr txBox="1">
            <a:spLocks noChangeArrowheads="1"/>
          </p:cNvSpPr>
          <p:nvPr/>
        </p:nvSpPr>
        <p:spPr bwMode="auto">
          <a:xfrm>
            <a:off x="4034841" y="4565364"/>
            <a:ext cx="10727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start</a:t>
            </a:r>
          </a:p>
        </p:txBody>
      </p:sp>
      <p:sp>
        <p:nvSpPr>
          <p:cNvPr id="55318" name="Text Box 8"/>
          <p:cNvSpPr txBox="1">
            <a:spLocks noChangeArrowheads="1"/>
          </p:cNvSpPr>
          <p:nvPr/>
        </p:nvSpPr>
        <p:spPr bwMode="auto">
          <a:xfrm>
            <a:off x="533400" y="6096000"/>
            <a:ext cx="52430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b="1" noProof="0">
                <a:solidFill>
                  <a:srgbClr val="000000"/>
                </a:solidFill>
                <a:latin typeface="Arial" panose="020B0604020202020204" pitchFamily="34" charset="0"/>
                <a:cs typeface="Arial" panose="020B0604020202020204" pitchFamily="34" charset="0"/>
              </a:rPr>
              <a:t>important species </a:t>
            </a:r>
            <a:r>
              <a:rPr lang="en-US" sz="2000" noProof="0">
                <a:solidFill>
                  <a:srgbClr val="000000"/>
                </a:solidFill>
                <a:latin typeface="Arial" panose="020B0604020202020204" pitchFamily="34" charset="0"/>
                <a:cs typeface="Arial" panose="020B0604020202020204" pitchFamily="34" charset="0"/>
              </a:rPr>
              <a:t>= </a:t>
            </a:r>
            <a:r>
              <a:rPr lang="en-US" sz="2000" b="1" noProof="0">
                <a:solidFill>
                  <a:srgbClr val="000000"/>
                </a:solidFill>
                <a:latin typeface="Arial" panose="020B0604020202020204" pitchFamily="34" charset="0"/>
                <a:cs typeface="Arial" panose="020B0604020202020204" pitchFamily="34" charset="0"/>
              </a:rPr>
              <a:t>initally selected</a:t>
            </a:r>
          </a:p>
        </p:txBody>
      </p:sp>
      <p:sp>
        <p:nvSpPr>
          <p:cNvPr id="55320" name="Text Box 2"/>
          <p:cNvSpPr txBox="1">
            <a:spLocks noChangeArrowheads="1"/>
          </p:cNvSpPr>
          <p:nvPr/>
        </p:nvSpPr>
        <p:spPr bwMode="auto">
          <a:xfrm>
            <a:off x="6183002" y="6096000"/>
            <a:ext cx="2960998" cy="400110"/>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not yet selected species</a:t>
            </a:r>
          </a:p>
        </p:txBody>
      </p:sp>
      <p:sp>
        <p:nvSpPr>
          <p:cNvPr id="28" name="Dia számának helye 2"/>
          <p:cNvSpPr txBox="1">
            <a:spLocks/>
          </p:cNvSpPr>
          <p:nvPr/>
        </p:nvSpPr>
        <p:spPr bwMode="auto">
          <a:xfrm>
            <a:off x="8382000" y="6400800"/>
            <a:ext cx="762000" cy="37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GB"/>
            </a:defPPr>
            <a:lvl1pPr algn="r" rtl="0" eaLnBrk="1" fontAlgn="base" hangingPunct="1">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US" sz="1800" noProof="0">
                <a:solidFill>
                  <a:srgbClr val="000000"/>
                </a:solidFill>
                <a:latin typeface="Arial" panose="020B0604020202020204" pitchFamily="34" charset="0"/>
                <a:cs typeface="Arial" panose="020B0604020202020204" pitchFamily="34" charset="0"/>
              </a:rPr>
              <a:t>11</a:t>
            </a:r>
          </a:p>
        </p:txBody>
      </p:sp>
    </p:spTree>
    <p:extLst>
      <p:ext uri="{BB962C8B-B14F-4D97-AF65-F5344CB8AC3E}">
        <p14:creationId xmlns:p14="http://schemas.microsoft.com/office/powerpoint/2010/main" val="2589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7" name="AutoShape 10"/>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28" name="AutoShape 11"/>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29" name="AutoShape 12"/>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0" name="AutoShape 13"/>
          <p:cNvSpPr>
            <a:spLocks noChangeArrowheads="1"/>
          </p:cNvSpPr>
          <p:nvPr/>
        </p:nvSpPr>
        <p:spPr bwMode="auto">
          <a:xfrm>
            <a:off x="1763713" y="2852738"/>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1" name="AutoShape 14"/>
          <p:cNvSpPr>
            <a:spLocks noChangeArrowheads="1"/>
          </p:cNvSpPr>
          <p:nvPr/>
        </p:nvSpPr>
        <p:spPr bwMode="auto">
          <a:xfrm>
            <a:off x="3059113" y="549275"/>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2" name="AutoShape 15"/>
          <p:cNvSpPr>
            <a:spLocks noChangeArrowheads="1"/>
          </p:cNvSpPr>
          <p:nvPr/>
        </p:nvSpPr>
        <p:spPr bwMode="auto">
          <a:xfrm>
            <a:off x="3060700" y="20605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3" name="AutoShape 16"/>
          <p:cNvSpPr>
            <a:spLocks noChangeArrowheads="1"/>
          </p:cNvSpPr>
          <p:nvPr/>
        </p:nvSpPr>
        <p:spPr bwMode="auto">
          <a:xfrm>
            <a:off x="4427538" y="13414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4" name="AutoShape 17"/>
          <p:cNvSpPr>
            <a:spLocks noChangeArrowheads="1"/>
          </p:cNvSpPr>
          <p:nvPr/>
        </p:nvSpPr>
        <p:spPr bwMode="auto">
          <a:xfrm>
            <a:off x="572452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5" name="AutoShape 18"/>
          <p:cNvSpPr>
            <a:spLocks noChangeArrowheads="1"/>
          </p:cNvSpPr>
          <p:nvPr/>
        </p:nvSpPr>
        <p:spPr bwMode="auto">
          <a:xfrm>
            <a:off x="6877050" y="1400175"/>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6" name="AutoShape 19"/>
          <p:cNvSpPr>
            <a:spLocks noChangeArrowheads="1"/>
          </p:cNvSpPr>
          <p:nvPr/>
        </p:nvSpPr>
        <p:spPr bwMode="auto">
          <a:xfrm>
            <a:off x="5724525" y="21336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7" name="AutoShape 20"/>
          <p:cNvSpPr>
            <a:spLocks noChangeArrowheads="1"/>
          </p:cNvSpPr>
          <p:nvPr/>
        </p:nvSpPr>
        <p:spPr bwMode="auto">
          <a:xfrm>
            <a:off x="824547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8" name="AutoShape 21"/>
          <p:cNvSpPr>
            <a:spLocks noChangeArrowheads="1"/>
          </p:cNvSpPr>
          <p:nvPr/>
        </p:nvSpPr>
        <p:spPr bwMode="auto">
          <a:xfrm>
            <a:off x="8316913" y="21336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39" name="AutoShape 22"/>
          <p:cNvSpPr>
            <a:spLocks noChangeArrowheads="1"/>
          </p:cNvSpPr>
          <p:nvPr/>
        </p:nvSpPr>
        <p:spPr bwMode="auto">
          <a:xfrm>
            <a:off x="4500563" y="2924175"/>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6340" name="AutoShape 23"/>
          <p:cNvSpPr>
            <a:spLocks noChangeArrowheads="1"/>
          </p:cNvSpPr>
          <p:nvPr/>
        </p:nvSpPr>
        <p:spPr bwMode="auto">
          <a:xfrm>
            <a:off x="6889750" y="29591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cxnSp>
        <p:nvCxnSpPr>
          <p:cNvPr id="56341" name="AutoShape 24"/>
          <p:cNvCxnSpPr>
            <a:cxnSpLocks noChangeShapeType="1"/>
          </p:cNvCxnSpPr>
          <p:nvPr/>
        </p:nvCxnSpPr>
        <p:spPr bwMode="auto">
          <a:xfrm>
            <a:off x="865188" y="849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6342" name="AutoShape 25"/>
          <p:cNvCxnSpPr>
            <a:cxnSpLocks noChangeShapeType="1"/>
          </p:cNvCxnSpPr>
          <p:nvPr/>
        </p:nvCxnSpPr>
        <p:spPr bwMode="auto">
          <a:xfrm>
            <a:off x="2124075" y="1611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6343" name="AutoShape 26"/>
          <p:cNvCxnSpPr>
            <a:cxnSpLocks noChangeShapeType="1"/>
          </p:cNvCxnSpPr>
          <p:nvPr/>
        </p:nvCxnSpPr>
        <p:spPr bwMode="auto">
          <a:xfrm>
            <a:off x="900113" y="2420938"/>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6344" name="AutoShape 27"/>
          <p:cNvCxnSpPr>
            <a:cxnSpLocks noChangeShapeType="1"/>
          </p:cNvCxnSpPr>
          <p:nvPr/>
        </p:nvCxnSpPr>
        <p:spPr bwMode="auto">
          <a:xfrm flipV="1">
            <a:off x="900113" y="1557338"/>
            <a:ext cx="647700" cy="576262"/>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sp>
        <p:nvSpPr>
          <p:cNvPr id="56348" name="Text Box 36"/>
          <p:cNvSpPr txBox="1">
            <a:spLocks noChangeArrowheads="1"/>
          </p:cNvSpPr>
          <p:nvPr/>
        </p:nvSpPr>
        <p:spPr bwMode="auto">
          <a:xfrm>
            <a:off x="3421063" y="4495800"/>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iteration 1</a:t>
            </a:r>
          </a:p>
        </p:txBody>
      </p:sp>
      <p:sp>
        <p:nvSpPr>
          <p:cNvPr id="34"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5" name="AutoShape 13"/>
          <p:cNvSpPr>
            <a:spLocks noChangeArrowheads="1"/>
          </p:cNvSpPr>
          <p:nvPr/>
        </p:nvSpPr>
        <p:spPr bwMode="auto">
          <a:xfrm>
            <a:off x="2863850" y="6096000"/>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6" name="AutoShape 14"/>
          <p:cNvSpPr>
            <a:spLocks noChangeArrowheads="1"/>
          </p:cNvSpPr>
          <p:nvPr/>
        </p:nvSpPr>
        <p:spPr bwMode="auto">
          <a:xfrm>
            <a:off x="5835650" y="60960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7" name="Text Box 8"/>
          <p:cNvSpPr txBox="1">
            <a:spLocks noChangeArrowheads="1"/>
          </p:cNvSpPr>
          <p:nvPr/>
        </p:nvSpPr>
        <p:spPr bwMode="auto">
          <a:xfrm>
            <a:off x="533400" y="6110287"/>
            <a:ext cx="2465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important species</a:t>
            </a:r>
          </a:p>
        </p:txBody>
      </p:sp>
      <p:sp>
        <p:nvSpPr>
          <p:cNvPr id="38" name="Text Box 9"/>
          <p:cNvSpPr txBox="1">
            <a:spLocks noChangeArrowheads="1"/>
          </p:cNvSpPr>
          <p:nvPr/>
        </p:nvSpPr>
        <p:spPr bwMode="auto">
          <a:xfrm>
            <a:off x="3249612" y="6110287"/>
            <a:ext cx="246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necessary species</a:t>
            </a:r>
          </a:p>
        </p:txBody>
      </p:sp>
      <p:sp>
        <p:nvSpPr>
          <p:cNvPr id="39" name="Text Box 2"/>
          <p:cNvSpPr txBox="1">
            <a:spLocks noChangeArrowheads="1"/>
          </p:cNvSpPr>
          <p:nvPr/>
        </p:nvSpPr>
        <p:spPr bwMode="auto">
          <a:xfrm>
            <a:off x="6183002" y="6096000"/>
            <a:ext cx="2960998" cy="400110"/>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not yet selected species</a:t>
            </a:r>
          </a:p>
        </p:txBody>
      </p:sp>
      <p:sp>
        <p:nvSpPr>
          <p:cNvPr id="40"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88473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51" name="AutoShape 10"/>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2" name="AutoShape 11"/>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3" name="AutoShape 12"/>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4" name="AutoShape 13"/>
          <p:cNvSpPr>
            <a:spLocks noChangeArrowheads="1"/>
          </p:cNvSpPr>
          <p:nvPr/>
        </p:nvSpPr>
        <p:spPr bwMode="auto">
          <a:xfrm>
            <a:off x="1763713" y="2852738"/>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5" name="AutoShape 14"/>
          <p:cNvSpPr>
            <a:spLocks noChangeArrowheads="1"/>
          </p:cNvSpPr>
          <p:nvPr/>
        </p:nvSpPr>
        <p:spPr bwMode="auto">
          <a:xfrm>
            <a:off x="3059113" y="5492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6" name="AutoShape 15"/>
          <p:cNvSpPr>
            <a:spLocks noChangeArrowheads="1"/>
          </p:cNvSpPr>
          <p:nvPr/>
        </p:nvSpPr>
        <p:spPr bwMode="auto">
          <a:xfrm>
            <a:off x="3060700" y="20605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7" name="AutoShape 16"/>
          <p:cNvSpPr>
            <a:spLocks noChangeArrowheads="1"/>
          </p:cNvSpPr>
          <p:nvPr/>
        </p:nvSpPr>
        <p:spPr bwMode="auto">
          <a:xfrm>
            <a:off x="4427538" y="13414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8" name="AutoShape 17"/>
          <p:cNvSpPr>
            <a:spLocks noChangeArrowheads="1"/>
          </p:cNvSpPr>
          <p:nvPr/>
        </p:nvSpPr>
        <p:spPr bwMode="auto">
          <a:xfrm>
            <a:off x="5724525" y="620713"/>
            <a:ext cx="287338" cy="431800"/>
          </a:xfrm>
          <a:prstGeom prst="can">
            <a:avLst>
              <a:gd name="adj" fmla="val 37569"/>
            </a:avLst>
          </a:prstGeom>
          <a:solidFill>
            <a:srgbClr val="80808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59" name="AutoShape 18"/>
          <p:cNvSpPr>
            <a:spLocks noChangeArrowheads="1"/>
          </p:cNvSpPr>
          <p:nvPr/>
        </p:nvSpPr>
        <p:spPr bwMode="auto">
          <a:xfrm>
            <a:off x="6877050" y="1400175"/>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60" name="AutoShape 19"/>
          <p:cNvSpPr>
            <a:spLocks noChangeArrowheads="1"/>
          </p:cNvSpPr>
          <p:nvPr/>
        </p:nvSpPr>
        <p:spPr bwMode="auto">
          <a:xfrm>
            <a:off x="5724525" y="21336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61" name="AutoShape 20"/>
          <p:cNvSpPr>
            <a:spLocks noChangeArrowheads="1"/>
          </p:cNvSpPr>
          <p:nvPr/>
        </p:nvSpPr>
        <p:spPr bwMode="auto">
          <a:xfrm>
            <a:off x="824547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62" name="AutoShape 21"/>
          <p:cNvSpPr>
            <a:spLocks noChangeArrowheads="1"/>
          </p:cNvSpPr>
          <p:nvPr/>
        </p:nvSpPr>
        <p:spPr bwMode="auto">
          <a:xfrm>
            <a:off x="8316913" y="21336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63" name="AutoShape 22"/>
          <p:cNvSpPr>
            <a:spLocks noChangeArrowheads="1"/>
          </p:cNvSpPr>
          <p:nvPr/>
        </p:nvSpPr>
        <p:spPr bwMode="auto">
          <a:xfrm>
            <a:off x="4500563" y="29241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7364" name="AutoShape 23"/>
          <p:cNvSpPr>
            <a:spLocks noChangeArrowheads="1"/>
          </p:cNvSpPr>
          <p:nvPr/>
        </p:nvSpPr>
        <p:spPr bwMode="auto">
          <a:xfrm>
            <a:off x="6889750" y="2959100"/>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cxnSp>
        <p:nvCxnSpPr>
          <p:cNvPr id="57365" name="AutoShape 24"/>
          <p:cNvCxnSpPr>
            <a:cxnSpLocks noChangeShapeType="1"/>
          </p:cNvCxnSpPr>
          <p:nvPr/>
        </p:nvCxnSpPr>
        <p:spPr bwMode="auto">
          <a:xfrm>
            <a:off x="865188" y="849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7366" name="AutoShape 25"/>
          <p:cNvCxnSpPr>
            <a:cxnSpLocks noChangeShapeType="1"/>
          </p:cNvCxnSpPr>
          <p:nvPr/>
        </p:nvCxnSpPr>
        <p:spPr bwMode="auto">
          <a:xfrm>
            <a:off x="2124075" y="1611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7367" name="AutoShape 26"/>
          <p:cNvCxnSpPr>
            <a:cxnSpLocks noChangeShapeType="1"/>
          </p:cNvCxnSpPr>
          <p:nvPr/>
        </p:nvCxnSpPr>
        <p:spPr bwMode="auto">
          <a:xfrm>
            <a:off x="900113" y="2420938"/>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7368" name="AutoShape 27"/>
          <p:cNvCxnSpPr>
            <a:cxnSpLocks noChangeShapeType="1"/>
          </p:cNvCxnSpPr>
          <p:nvPr/>
        </p:nvCxnSpPr>
        <p:spPr bwMode="auto">
          <a:xfrm flipV="1">
            <a:off x="900113" y="1557338"/>
            <a:ext cx="647700" cy="576262"/>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7369" name="AutoShape 28"/>
          <p:cNvCxnSpPr>
            <a:cxnSpLocks noChangeShapeType="1"/>
          </p:cNvCxnSpPr>
          <p:nvPr/>
        </p:nvCxnSpPr>
        <p:spPr bwMode="auto">
          <a:xfrm>
            <a:off x="3563938" y="2492375"/>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7370" name="AutoShape 30"/>
          <p:cNvCxnSpPr>
            <a:cxnSpLocks noChangeShapeType="1"/>
          </p:cNvCxnSpPr>
          <p:nvPr/>
        </p:nvCxnSpPr>
        <p:spPr bwMode="auto">
          <a:xfrm flipV="1">
            <a:off x="3203575" y="1125538"/>
            <a:ext cx="0" cy="7905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sp>
        <p:nvSpPr>
          <p:cNvPr id="57374" name="Text Box 36"/>
          <p:cNvSpPr txBox="1">
            <a:spLocks noChangeArrowheads="1"/>
          </p:cNvSpPr>
          <p:nvPr/>
        </p:nvSpPr>
        <p:spPr bwMode="auto">
          <a:xfrm>
            <a:off x="3421063" y="4495800"/>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iteration 2</a:t>
            </a:r>
          </a:p>
        </p:txBody>
      </p:sp>
      <p:sp>
        <p:nvSpPr>
          <p:cNvPr id="36"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7" name="AutoShape 13"/>
          <p:cNvSpPr>
            <a:spLocks noChangeArrowheads="1"/>
          </p:cNvSpPr>
          <p:nvPr/>
        </p:nvSpPr>
        <p:spPr bwMode="auto">
          <a:xfrm>
            <a:off x="2863850" y="6096000"/>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8" name="AutoShape 14"/>
          <p:cNvSpPr>
            <a:spLocks noChangeArrowheads="1"/>
          </p:cNvSpPr>
          <p:nvPr/>
        </p:nvSpPr>
        <p:spPr bwMode="auto">
          <a:xfrm>
            <a:off x="5835650" y="60960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9" name="Text Box 8"/>
          <p:cNvSpPr txBox="1">
            <a:spLocks noChangeArrowheads="1"/>
          </p:cNvSpPr>
          <p:nvPr/>
        </p:nvSpPr>
        <p:spPr bwMode="auto">
          <a:xfrm>
            <a:off x="533400" y="6110287"/>
            <a:ext cx="2465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important species</a:t>
            </a:r>
          </a:p>
        </p:txBody>
      </p:sp>
      <p:sp>
        <p:nvSpPr>
          <p:cNvPr id="40" name="Text Box 9"/>
          <p:cNvSpPr txBox="1">
            <a:spLocks noChangeArrowheads="1"/>
          </p:cNvSpPr>
          <p:nvPr/>
        </p:nvSpPr>
        <p:spPr bwMode="auto">
          <a:xfrm>
            <a:off x="3249612" y="6110287"/>
            <a:ext cx="246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necessary species</a:t>
            </a:r>
          </a:p>
        </p:txBody>
      </p:sp>
      <p:sp>
        <p:nvSpPr>
          <p:cNvPr id="41" name="Text Box 2"/>
          <p:cNvSpPr txBox="1">
            <a:spLocks noChangeArrowheads="1"/>
          </p:cNvSpPr>
          <p:nvPr/>
        </p:nvSpPr>
        <p:spPr bwMode="auto">
          <a:xfrm>
            <a:off x="6183002" y="6096000"/>
            <a:ext cx="2960998" cy="411162"/>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not yet selected species</a:t>
            </a:r>
          </a:p>
        </p:txBody>
      </p:sp>
      <p:sp>
        <p:nvSpPr>
          <p:cNvPr id="42"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13</a:t>
            </a:r>
          </a:p>
        </p:txBody>
      </p:sp>
    </p:spTree>
    <p:extLst>
      <p:ext uri="{BB962C8B-B14F-4D97-AF65-F5344CB8AC3E}">
        <p14:creationId xmlns:p14="http://schemas.microsoft.com/office/powerpoint/2010/main" val="408048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5" name="AutoShape 10"/>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76" name="AutoShape 11"/>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77" name="AutoShape 12"/>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78" name="AutoShape 13"/>
          <p:cNvSpPr>
            <a:spLocks noChangeArrowheads="1"/>
          </p:cNvSpPr>
          <p:nvPr/>
        </p:nvSpPr>
        <p:spPr bwMode="auto">
          <a:xfrm>
            <a:off x="1763713" y="2852738"/>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79" name="AutoShape 14"/>
          <p:cNvSpPr>
            <a:spLocks noChangeArrowheads="1"/>
          </p:cNvSpPr>
          <p:nvPr/>
        </p:nvSpPr>
        <p:spPr bwMode="auto">
          <a:xfrm>
            <a:off x="3059113" y="5492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0" name="AutoShape 15"/>
          <p:cNvSpPr>
            <a:spLocks noChangeArrowheads="1"/>
          </p:cNvSpPr>
          <p:nvPr/>
        </p:nvSpPr>
        <p:spPr bwMode="auto">
          <a:xfrm>
            <a:off x="3060700" y="20605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1" name="AutoShape 16"/>
          <p:cNvSpPr>
            <a:spLocks noChangeArrowheads="1"/>
          </p:cNvSpPr>
          <p:nvPr/>
        </p:nvSpPr>
        <p:spPr bwMode="auto">
          <a:xfrm>
            <a:off x="4427538" y="13414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2" name="AutoShape 17"/>
          <p:cNvSpPr>
            <a:spLocks noChangeArrowheads="1"/>
          </p:cNvSpPr>
          <p:nvPr/>
        </p:nvSpPr>
        <p:spPr bwMode="auto">
          <a:xfrm>
            <a:off x="5724525" y="620713"/>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3" name="AutoShape 18"/>
          <p:cNvSpPr>
            <a:spLocks noChangeArrowheads="1"/>
          </p:cNvSpPr>
          <p:nvPr/>
        </p:nvSpPr>
        <p:spPr bwMode="auto">
          <a:xfrm>
            <a:off x="6877050" y="1400175"/>
            <a:ext cx="287338" cy="431800"/>
          </a:xfrm>
          <a:prstGeom prst="can">
            <a:avLst>
              <a:gd name="adj" fmla="val 37569"/>
            </a:avLst>
          </a:prstGeom>
          <a:solidFill>
            <a:srgbClr val="80808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4" name="AutoShape 19"/>
          <p:cNvSpPr>
            <a:spLocks noChangeArrowheads="1"/>
          </p:cNvSpPr>
          <p:nvPr/>
        </p:nvSpPr>
        <p:spPr bwMode="auto">
          <a:xfrm>
            <a:off x="5724525" y="2133600"/>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5" name="AutoShape 20"/>
          <p:cNvSpPr>
            <a:spLocks noChangeArrowheads="1"/>
          </p:cNvSpPr>
          <p:nvPr/>
        </p:nvSpPr>
        <p:spPr bwMode="auto">
          <a:xfrm>
            <a:off x="824547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6" name="AutoShape 21"/>
          <p:cNvSpPr>
            <a:spLocks noChangeArrowheads="1"/>
          </p:cNvSpPr>
          <p:nvPr/>
        </p:nvSpPr>
        <p:spPr bwMode="auto">
          <a:xfrm>
            <a:off x="8316913" y="21336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7" name="AutoShape 22"/>
          <p:cNvSpPr>
            <a:spLocks noChangeArrowheads="1"/>
          </p:cNvSpPr>
          <p:nvPr/>
        </p:nvSpPr>
        <p:spPr bwMode="auto">
          <a:xfrm>
            <a:off x="4500563" y="29241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8388" name="AutoShape 23"/>
          <p:cNvSpPr>
            <a:spLocks noChangeArrowheads="1"/>
          </p:cNvSpPr>
          <p:nvPr/>
        </p:nvSpPr>
        <p:spPr bwMode="auto">
          <a:xfrm>
            <a:off x="6889750" y="2959100"/>
            <a:ext cx="287338" cy="431800"/>
          </a:xfrm>
          <a:prstGeom prst="can">
            <a:avLst>
              <a:gd name="adj" fmla="val 37569"/>
            </a:avLst>
          </a:prstGeom>
          <a:solidFill>
            <a:srgbClr val="80808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cxnSp>
        <p:nvCxnSpPr>
          <p:cNvPr id="58389" name="AutoShape 24"/>
          <p:cNvCxnSpPr>
            <a:cxnSpLocks noChangeShapeType="1"/>
          </p:cNvCxnSpPr>
          <p:nvPr/>
        </p:nvCxnSpPr>
        <p:spPr bwMode="auto">
          <a:xfrm>
            <a:off x="865188" y="849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0" name="AutoShape 25"/>
          <p:cNvCxnSpPr>
            <a:cxnSpLocks noChangeShapeType="1"/>
          </p:cNvCxnSpPr>
          <p:nvPr/>
        </p:nvCxnSpPr>
        <p:spPr bwMode="auto">
          <a:xfrm>
            <a:off x="2124075" y="1611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1" name="AutoShape 26"/>
          <p:cNvCxnSpPr>
            <a:cxnSpLocks noChangeShapeType="1"/>
          </p:cNvCxnSpPr>
          <p:nvPr/>
        </p:nvCxnSpPr>
        <p:spPr bwMode="auto">
          <a:xfrm>
            <a:off x="900113" y="2420938"/>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2" name="AutoShape 27"/>
          <p:cNvCxnSpPr>
            <a:cxnSpLocks noChangeShapeType="1"/>
          </p:cNvCxnSpPr>
          <p:nvPr/>
        </p:nvCxnSpPr>
        <p:spPr bwMode="auto">
          <a:xfrm flipV="1">
            <a:off x="900113" y="1557338"/>
            <a:ext cx="647700" cy="576262"/>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3" name="AutoShape 28"/>
          <p:cNvCxnSpPr>
            <a:cxnSpLocks noChangeShapeType="1"/>
          </p:cNvCxnSpPr>
          <p:nvPr/>
        </p:nvCxnSpPr>
        <p:spPr bwMode="auto">
          <a:xfrm>
            <a:off x="3563938" y="2492375"/>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4" name="AutoShape 30"/>
          <p:cNvCxnSpPr>
            <a:cxnSpLocks noChangeShapeType="1"/>
          </p:cNvCxnSpPr>
          <p:nvPr/>
        </p:nvCxnSpPr>
        <p:spPr bwMode="auto">
          <a:xfrm flipV="1">
            <a:off x="3203575" y="1125538"/>
            <a:ext cx="0" cy="7905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5" name="AutoShape 31"/>
          <p:cNvCxnSpPr>
            <a:cxnSpLocks noChangeShapeType="1"/>
          </p:cNvCxnSpPr>
          <p:nvPr/>
        </p:nvCxnSpPr>
        <p:spPr bwMode="auto">
          <a:xfrm>
            <a:off x="3563938" y="763588"/>
            <a:ext cx="1944687" cy="1587"/>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8396" name="AutoShape 32"/>
          <p:cNvCxnSpPr>
            <a:cxnSpLocks noChangeShapeType="1"/>
          </p:cNvCxnSpPr>
          <p:nvPr/>
        </p:nvCxnSpPr>
        <p:spPr bwMode="auto">
          <a:xfrm flipV="1">
            <a:off x="5003800" y="2565400"/>
            <a:ext cx="576263" cy="431800"/>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sp>
        <p:nvSpPr>
          <p:cNvPr id="58400" name="Text Box 36"/>
          <p:cNvSpPr txBox="1">
            <a:spLocks noChangeArrowheads="1"/>
          </p:cNvSpPr>
          <p:nvPr/>
        </p:nvSpPr>
        <p:spPr bwMode="auto">
          <a:xfrm>
            <a:off x="3421063" y="4495800"/>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iteration 3</a:t>
            </a:r>
          </a:p>
        </p:txBody>
      </p:sp>
      <p:sp>
        <p:nvSpPr>
          <p:cNvPr id="38"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39" name="AutoShape 13"/>
          <p:cNvSpPr>
            <a:spLocks noChangeArrowheads="1"/>
          </p:cNvSpPr>
          <p:nvPr/>
        </p:nvSpPr>
        <p:spPr bwMode="auto">
          <a:xfrm>
            <a:off x="2863850" y="6096000"/>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0" name="AutoShape 14"/>
          <p:cNvSpPr>
            <a:spLocks noChangeArrowheads="1"/>
          </p:cNvSpPr>
          <p:nvPr/>
        </p:nvSpPr>
        <p:spPr bwMode="auto">
          <a:xfrm>
            <a:off x="5835650" y="60960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1" name="Text Box 8"/>
          <p:cNvSpPr txBox="1">
            <a:spLocks noChangeArrowheads="1"/>
          </p:cNvSpPr>
          <p:nvPr/>
        </p:nvSpPr>
        <p:spPr bwMode="auto">
          <a:xfrm>
            <a:off x="533400" y="6110287"/>
            <a:ext cx="2465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important species</a:t>
            </a:r>
          </a:p>
        </p:txBody>
      </p:sp>
      <p:sp>
        <p:nvSpPr>
          <p:cNvPr id="42" name="Text Box 9"/>
          <p:cNvSpPr txBox="1">
            <a:spLocks noChangeArrowheads="1"/>
          </p:cNvSpPr>
          <p:nvPr/>
        </p:nvSpPr>
        <p:spPr bwMode="auto">
          <a:xfrm>
            <a:off x="3249612" y="6110287"/>
            <a:ext cx="246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necessary species</a:t>
            </a:r>
          </a:p>
        </p:txBody>
      </p:sp>
      <p:sp>
        <p:nvSpPr>
          <p:cNvPr id="43" name="Text Box 2"/>
          <p:cNvSpPr txBox="1">
            <a:spLocks noChangeArrowheads="1"/>
          </p:cNvSpPr>
          <p:nvPr/>
        </p:nvSpPr>
        <p:spPr bwMode="auto">
          <a:xfrm>
            <a:off x="6183002" y="6096000"/>
            <a:ext cx="2960998" cy="400110"/>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not yet selected species</a:t>
            </a:r>
          </a:p>
        </p:txBody>
      </p:sp>
      <p:sp>
        <p:nvSpPr>
          <p:cNvPr id="44"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31682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9" name="AutoShape 10"/>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0" name="AutoShape 11"/>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1" name="AutoShape 12"/>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2" name="AutoShape 13"/>
          <p:cNvSpPr>
            <a:spLocks noChangeArrowheads="1"/>
          </p:cNvSpPr>
          <p:nvPr/>
        </p:nvSpPr>
        <p:spPr bwMode="auto">
          <a:xfrm>
            <a:off x="1763713" y="2852738"/>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3" name="AutoShape 14"/>
          <p:cNvSpPr>
            <a:spLocks noChangeArrowheads="1"/>
          </p:cNvSpPr>
          <p:nvPr/>
        </p:nvSpPr>
        <p:spPr bwMode="auto">
          <a:xfrm>
            <a:off x="3059113" y="5492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4" name="AutoShape 15"/>
          <p:cNvSpPr>
            <a:spLocks noChangeArrowheads="1"/>
          </p:cNvSpPr>
          <p:nvPr/>
        </p:nvSpPr>
        <p:spPr bwMode="auto">
          <a:xfrm>
            <a:off x="3060700" y="20605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5" name="AutoShape 16"/>
          <p:cNvSpPr>
            <a:spLocks noChangeArrowheads="1"/>
          </p:cNvSpPr>
          <p:nvPr/>
        </p:nvSpPr>
        <p:spPr bwMode="auto">
          <a:xfrm>
            <a:off x="4427538" y="1341438"/>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6" name="AutoShape 17"/>
          <p:cNvSpPr>
            <a:spLocks noChangeArrowheads="1"/>
          </p:cNvSpPr>
          <p:nvPr/>
        </p:nvSpPr>
        <p:spPr bwMode="auto">
          <a:xfrm>
            <a:off x="5724525" y="620713"/>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7" name="AutoShape 18"/>
          <p:cNvSpPr>
            <a:spLocks noChangeArrowheads="1"/>
          </p:cNvSpPr>
          <p:nvPr/>
        </p:nvSpPr>
        <p:spPr bwMode="auto">
          <a:xfrm>
            <a:off x="6877050" y="14001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8" name="AutoShape 19"/>
          <p:cNvSpPr>
            <a:spLocks noChangeArrowheads="1"/>
          </p:cNvSpPr>
          <p:nvPr/>
        </p:nvSpPr>
        <p:spPr bwMode="auto">
          <a:xfrm>
            <a:off x="5724525" y="2133600"/>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09" name="AutoShape 20"/>
          <p:cNvSpPr>
            <a:spLocks noChangeArrowheads="1"/>
          </p:cNvSpPr>
          <p:nvPr/>
        </p:nvSpPr>
        <p:spPr bwMode="auto">
          <a:xfrm>
            <a:off x="8245475" y="620713"/>
            <a:ext cx="287338"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10" name="AutoShape 21"/>
          <p:cNvSpPr>
            <a:spLocks noChangeArrowheads="1"/>
          </p:cNvSpPr>
          <p:nvPr/>
        </p:nvSpPr>
        <p:spPr bwMode="auto">
          <a:xfrm>
            <a:off x="8316913" y="21336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11" name="AutoShape 22"/>
          <p:cNvSpPr>
            <a:spLocks noChangeArrowheads="1"/>
          </p:cNvSpPr>
          <p:nvPr/>
        </p:nvSpPr>
        <p:spPr bwMode="auto">
          <a:xfrm>
            <a:off x="4500563" y="29241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59412" name="AutoShape 23"/>
          <p:cNvSpPr>
            <a:spLocks noChangeArrowheads="1"/>
          </p:cNvSpPr>
          <p:nvPr/>
        </p:nvSpPr>
        <p:spPr bwMode="auto">
          <a:xfrm>
            <a:off x="6889750" y="2959100"/>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cxnSp>
        <p:nvCxnSpPr>
          <p:cNvPr id="59413" name="AutoShape 24"/>
          <p:cNvCxnSpPr>
            <a:cxnSpLocks noChangeShapeType="1"/>
          </p:cNvCxnSpPr>
          <p:nvPr/>
        </p:nvCxnSpPr>
        <p:spPr bwMode="auto">
          <a:xfrm>
            <a:off x="865188" y="849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4" name="AutoShape 25"/>
          <p:cNvCxnSpPr>
            <a:cxnSpLocks noChangeShapeType="1"/>
          </p:cNvCxnSpPr>
          <p:nvPr/>
        </p:nvCxnSpPr>
        <p:spPr bwMode="auto">
          <a:xfrm>
            <a:off x="2124075" y="1611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5" name="AutoShape 26"/>
          <p:cNvCxnSpPr>
            <a:cxnSpLocks noChangeShapeType="1"/>
          </p:cNvCxnSpPr>
          <p:nvPr/>
        </p:nvCxnSpPr>
        <p:spPr bwMode="auto">
          <a:xfrm>
            <a:off x="900113" y="2420938"/>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6" name="AutoShape 27"/>
          <p:cNvCxnSpPr>
            <a:cxnSpLocks noChangeShapeType="1"/>
          </p:cNvCxnSpPr>
          <p:nvPr/>
        </p:nvCxnSpPr>
        <p:spPr bwMode="auto">
          <a:xfrm flipV="1">
            <a:off x="900113" y="1557338"/>
            <a:ext cx="647700" cy="576262"/>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7" name="AutoShape 28"/>
          <p:cNvCxnSpPr>
            <a:cxnSpLocks noChangeShapeType="1"/>
          </p:cNvCxnSpPr>
          <p:nvPr/>
        </p:nvCxnSpPr>
        <p:spPr bwMode="auto">
          <a:xfrm>
            <a:off x="3563938" y="2492375"/>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8" name="AutoShape 30"/>
          <p:cNvCxnSpPr>
            <a:cxnSpLocks noChangeShapeType="1"/>
          </p:cNvCxnSpPr>
          <p:nvPr/>
        </p:nvCxnSpPr>
        <p:spPr bwMode="auto">
          <a:xfrm flipV="1">
            <a:off x="3203575" y="1125538"/>
            <a:ext cx="0" cy="7905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19" name="AutoShape 31"/>
          <p:cNvCxnSpPr>
            <a:cxnSpLocks noChangeShapeType="1"/>
          </p:cNvCxnSpPr>
          <p:nvPr/>
        </p:nvCxnSpPr>
        <p:spPr bwMode="auto">
          <a:xfrm>
            <a:off x="3563938" y="763588"/>
            <a:ext cx="1944687" cy="1587"/>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20" name="AutoShape 32"/>
          <p:cNvCxnSpPr>
            <a:cxnSpLocks noChangeShapeType="1"/>
          </p:cNvCxnSpPr>
          <p:nvPr/>
        </p:nvCxnSpPr>
        <p:spPr bwMode="auto">
          <a:xfrm flipV="1">
            <a:off x="5003800" y="2565400"/>
            <a:ext cx="576263" cy="431800"/>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21" name="AutoShape 33"/>
          <p:cNvCxnSpPr>
            <a:cxnSpLocks noChangeShapeType="1"/>
          </p:cNvCxnSpPr>
          <p:nvPr/>
        </p:nvCxnSpPr>
        <p:spPr bwMode="auto">
          <a:xfrm flipV="1">
            <a:off x="6156325" y="1773238"/>
            <a:ext cx="576263" cy="431800"/>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59422" name="AutoShape 34"/>
          <p:cNvCxnSpPr>
            <a:cxnSpLocks noChangeShapeType="1"/>
          </p:cNvCxnSpPr>
          <p:nvPr/>
        </p:nvCxnSpPr>
        <p:spPr bwMode="auto">
          <a:xfrm flipH="1" flipV="1">
            <a:off x="6156325" y="2565400"/>
            <a:ext cx="576263" cy="3587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sp>
        <p:nvSpPr>
          <p:cNvPr id="59426" name="Text Box 36"/>
          <p:cNvSpPr txBox="1">
            <a:spLocks noChangeArrowheads="1"/>
          </p:cNvSpPr>
          <p:nvPr/>
        </p:nvSpPr>
        <p:spPr bwMode="auto">
          <a:xfrm>
            <a:off x="3421063" y="4495800"/>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iteration 4</a:t>
            </a:r>
          </a:p>
        </p:txBody>
      </p:sp>
      <p:sp>
        <p:nvSpPr>
          <p:cNvPr id="39"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0" name="AutoShape 13"/>
          <p:cNvSpPr>
            <a:spLocks noChangeArrowheads="1"/>
          </p:cNvSpPr>
          <p:nvPr/>
        </p:nvSpPr>
        <p:spPr bwMode="auto">
          <a:xfrm>
            <a:off x="2863850" y="6096000"/>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1" name="AutoShape 14"/>
          <p:cNvSpPr>
            <a:spLocks noChangeArrowheads="1"/>
          </p:cNvSpPr>
          <p:nvPr/>
        </p:nvSpPr>
        <p:spPr bwMode="auto">
          <a:xfrm>
            <a:off x="5835650" y="6096000"/>
            <a:ext cx="287337" cy="431800"/>
          </a:xfrm>
          <a:prstGeom prst="can">
            <a:avLst>
              <a:gd name="adj" fmla="val 37569"/>
            </a:avLst>
          </a:prstGeom>
          <a:solidFill>
            <a:srgbClr val="969696"/>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2" name="Text Box 8"/>
          <p:cNvSpPr txBox="1">
            <a:spLocks noChangeArrowheads="1"/>
          </p:cNvSpPr>
          <p:nvPr/>
        </p:nvSpPr>
        <p:spPr bwMode="auto">
          <a:xfrm>
            <a:off x="533400" y="6110287"/>
            <a:ext cx="2465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important species</a:t>
            </a:r>
          </a:p>
        </p:txBody>
      </p:sp>
      <p:sp>
        <p:nvSpPr>
          <p:cNvPr id="43" name="Text Box 9"/>
          <p:cNvSpPr txBox="1">
            <a:spLocks noChangeArrowheads="1"/>
          </p:cNvSpPr>
          <p:nvPr/>
        </p:nvSpPr>
        <p:spPr bwMode="auto">
          <a:xfrm>
            <a:off x="3249612" y="6110287"/>
            <a:ext cx="246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necessary species</a:t>
            </a:r>
          </a:p>
        </p:txBody>
      </p:sp>
      <p:sp>
        <p:nvSpPr>
          <p:cNvPr id="44" name="Text Box 2"/>
          <p:cNvSpPr txBox="1">
            <a:spLocks noChangeArrowheads="1"/>
          </p:cNvSpPr>
          <p:nvPr/>
        </p:nvSpPr>
        <p:spPr bwMode="auto">
          <a:xfrm>
            <a:off x="6183002" y="6096000"/>
            <a:ext cx="2960998" cy="400110"/>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not yet selected species</a:t>
            </a:r>
          </a:p>
        </p:txBody>
      </p:sp>
      <p:sp>
        <p:nvSpPr>
          <p:cNvPr id="45"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15</a:t>
            </a:r>
          </a:p>
        </p:txBody>
      </p:sp>
    </p:spTree>
    <p:extLst>
      <p:ext uri="{BB962C8B-B14F-4D97-AF65-F5344CB8AC3E}">
        <p14:creationId xmlns:p14="http://schemas.microsoft.com/office/powerpoint/2010/main" val="12197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3"/>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19" name="Rectangle 4"/>
          <p:cNvSpPr>
            <a:spLocks noChangeArrowheads="1"/>
          </p:cNvSpPr>
          <p:nvPr/>
        </p:nvSpPr>
        <p:spPr bwMode="auto">
          <a:xfrm>
            <a:off x="0" y="3243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3" name="AutoShape 10"/>
          <p:cNvSpPr>
            <a:spLocks noChangeArrowheads="1"/>
          </p:cNvSpPr>
          <p:nvPr/>
        </p:nvSpPr>
        <p:spPr bwMode="auto">
          <a:xfrm>
            <a:off x="468313" y="5492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4" name="AutoShape 11"/>
          <p:cNvSpPr>
            <a:spLocks noChangeArrowheads="1"/>
          </p:cNvSpPr>
          <p:nvPr/>
        </p:nvSpPr>
        <p:spPr bwMode="auto">
          <a:xfrm>
            <a:off x="468313" y="2060575"/>
            <a:ext cx="287337"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5" name="AutoShape 12"/>
          <p:cNvSpPr>
            <a:spLocks noChangeArrowheads="1"/>
          </p:cNvSpPr>
          <p:nvPr/>
        </p:nvSpPr>
        <p:spPr bwMode="auto">
          <a:xfrm>
            <a:off x="1692275" y="1196975"/>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6" name="AutoShape 13"/>
          <p:cNvSpPr>
            <a:spLocks noChangeArrowheads="1"/>
          </p:cNvSpPr>
          <p:nvPr/>
        </p:nvSpPr>
        <p:spPr bwMode="auto">
          <a:xfrm>
            <a:off x="1763713" y="2852738"/>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7" name="AutoShape 14"/>
          <p:cNvSpPr>
            <a:spLocks noChangeArrowheads="1"/>
          </p:cNvSpPr>
          <p:nvPr/>
        </p:nvSpPr>
        <p:spPr bwMode="auto">
          <a:xfrm>
            <a:off x="3059113" y="5492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8" name="AutoShape 15"/>
          <p:cNvSpPr>
            <a:spLocks noChangeArrowheads="1"/>
          </p:cNvSpPr>
          <p:nvPr/>
        </p:nvSpPr>
        <p:spPr bwMode="auto">
          <a:xfrm>
            <a:off x="3060700" y="20605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29" name="AutoShape 16"/>
          <p:cNvSpPr>
            <a:spLocks noChangeArrowheads="1"/>
          </p:cNvSpPr>
          <p:nvPr/>
        </p:nvSpPr>
        <p:spPr bwMode="auto">
          <a:xfrm>
            <a:off x="4427538" y="1341438"/>
            <a:ext cx="287337" cy="431800"/>
          </a:xfrm>
          <a:prstGeom prst="can">
            <a:avLst>
              <a:gd name="adj" fmla="val 37569"/>
            </a:avLst>
          </a:prstGeom>
          <a:solidFill>
            <a:srgbClr val="00B0F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0" name="AutoShape 17"/>
          <p:cNvSpPr>
            <a:spLocks noChangeArrowheads="1"/>
          </p:cNvSpPr>
          <p:nvPr/>
        </p:nvSpPr>
        <p:spPr bwMode="auto">
          <a:xfrm>
            <a:off x="5724525" y="620713"/>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1" name="AutoShape 18"/>
          <p:cNvSpPr>
            <a:spLocks noChangeArrowheads="1"/>
          </p:cNvSpPr>
          <p:nvPr/>
        </p:nvSpPr>
        <p:spPr bwMode="auto">
          <a:xfrm>
            <a:off x="6877050" y="1400175"/>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2" name="AutoShape 19"/>
          <p:cNvSpPr>
            <a:spLocks noChangeArrowheads="1"/>
          </p:cNvSpPr>
          <p:nvPr/>
        </p:nvSpPr>
        <p:spPr bwMode="auto">
          <a:xfrm>
            <a:off x="5724525" y="2133600"/>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3" name="AutoShape 20"/>
          <p:cNvSpPr>
            <a:spLocks noChangeArrowheads="1"/>
          </p:cNvSpPr>
          <p:nvPr/>
        </p:nvSpPr>
        <p:spPr bwMode="auto">
          <a:xfrm>
            <a:off x="8245475" y="620713"/>
            <a:ext cx="287338" cy="431800"/>
          </a:xfrm>
          <a:prstGeom prst="can">
            <a:avLst>
              <a:gd name="adj" fmla="val 37569"/>
            </a:avLst>
          </a:prstGeom>
          <a:solidFill>
            <a:srgbClr val="00B0F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4" name="AutoShape 21"/>
          <p:cNvSpPr>
            <a:spLocks noChangeArrowheads="1"/>
          </p:cNvSpPr>
          <p:nvPr/>
        </p:nvSpPr>
        <p:spPr bwMode="auto">
          <a:xfrm>
            <a:off x="8316913" y="2133600"/>
            <a:ext cx="287337" cy="431800"/>
          </a:xfrm>
          <a:prstGeom prst="can">
            <a:avLst>
              <a:gd name="adj" fmla="val 37569"/>
            </a:avLst>
          </a:prstGeom>
          <a:solidFill>
            <a:srgbClr val="00B0F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5" name="AutoShape 22"/>
          <p:cNvSpPr>
            <a:spLocks noChangeArrowheads="1"/>
          </p:cNvSpPr>
          <p:nvPr/>
        </p:nvSpPr>
        <p:spPr bwMode="auto">
          <a:xfrm>
            <a:off x="4500563" y="2924175"/>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60436" name="AutoShape 23"/>
          <p:cNvSpPr>
            <a:spLocks noChangeArrowheads="1"/>
          </p:cNvSpPr>
          <p:nvPr/>
        </p:nvSpPr>
        <p:spPr bwMode="auto">
          <a:xfrm>
            <a:off x="6889750" y="2959100"/>
            <a:ext cx="287338"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cxnSp>
        <p:nvCxnSpPr>
          <p:cNvPr id="60437" name="AutoShape 24"/>
          <p:cNvCxnSpPr>
            <a:cxnSpLocks noChangeShapeType="1"/>
          </p:cNvCxnSpPr>
          <p:nvPr/>
        </p:nvCxnSpPr>
        <p:spPr bwMode="auto">
          <a:xfrm>
            <a:off x="865188" y="849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38" name="AutoShape 25"/>
          <p:cNvCxnSpPr>
            <a:cxnSpLocks noChangeShapeType="1"/>
          </p:cNvCxnSpPr>
          <p:nvPr/>
        </p:nvCxnSpPr>
        <p:spPr bwMode="auto">
          <a:xfrm>
            <a:off x="2124075" y="1611313"/>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39" name="AutoShape 26"/>
          <p:cNvCxnSpPr>
            <a:cxnSpLocks noChangeShapeType="1"/>
          </p:cNvCxnSpPr>
          <p:nvPr/>
        </p:nvCxnSpPr>
        <p:spPr bwMode="auto">
          <a:xfrm>
            <a:off x="900113" y="2420938"/>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0" name="AutoShape 27"/>
          <p:cNvCxnSpPr>
            <a:cxnSpLocks noChangeShapeType="1"/>
          </p:cNvCxnSpPr>
          <p:nvPr/>
        </p:nvCxnSpPr>
        <p:spPr bwMode="auto">
          <a:xfrm flipV="1">
            <a:off x="900113" y="1557338"/>
            <a:ext cx="647700" cy="576262"/>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1" name="AutoShape 28"/>
          <p:cNvCxnSpPr>
            <a:cxnSpLocks noChangeShapeType="1"/>
          </p:cNvCxnSpPr>
          <p:nvPr/>
        </p:nvCxnSpPr>
        <p:spPr bwMode="auto">
          <a:xfrm>
            <a:off x="3563938" y="2492375"/>
            <a:ext cx="720725" cy="50482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2" name="AutoShape 30"/>
          <p:cNvCxnSpPr>
            <a:cxnSpLocks noChangeShapeType="1"/>
          </p:cNvCxnSpPr>
          <p:nvPr/>
        </p:nvCxnSpPr>
        <p:spPr bwMode="auto">
          <a:xfrm flipV="1">
            <a:off x="3203575" y="1125538"/>
            <a:ext cx="0" cy="7905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3" name="AutoShape 31"/>
          <p:cNvCxnSpPr>
            <a:cxnSpLocks noChangeShapeType="1"/>
          </p:cNvCxnSpPr>
          <p:nvPr/>
        </p:nvCxnSpPr>
        <p:spPr bwMode="auto">
          <a:xfrm>
            <a:off x="3563938" y="763588"/>
            <a:ext cx="1944687" cy="1587"/>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4" name="AutoShape 32"/>
          <p:cNvCxnSpPr>
            <a:cxnSpLocks noChangeShapeType="1"/>
          </p:cNvCxnSpPr>
          <p:nvPr/>
        </p:nvCxnSpPr>
        <p:spPr bwMode="auto">
          <a:xfrm flipV="1">
            <a:off x="5003800" y="2565400"/>
            <a:ext cx="576263" cy="431800"/>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5" name="AutoShape 33"/>
          <p:cNvCxnSpPr>
            <a:cxnSpLocks noChangeShapeType="1"/>
          </p:cNvCxnSpPr>
          <p:nvPr/>
        </p:nvCxnSpPr>
        <p:spPr bwMode="auto">
          <a:xfrm flipV="1">
            <a:off x="6156325" y="1773238"/>
            <a:ext cx="576263" cy="431800"/>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cxnSp>
        <p:nvCxnSpPr>
          <p:cNvPr id="60446" name="AutoShape 34"/>
          <p:cNvCxnSpPr>
            <a:cxnSpLocks noChangeShapeType="1"/>
          </p:cNvCxnSpPr>
          <p:nvPr/>
        </p:nvCxnSpPr>
        <p:spPr bwMode="auto">
          <a:xfrm flipH="1" flipV="1">
            <a:off x="6156325" y="2565400"/>
            <a:ext cx="576263" cy="358775"/>
          </a:xfrm>
          <a:prstGeom prst="straightConnector1">
            <a:avLst/>
          </a:prstGeom>
          <a:noFill/>
          <a:ln w="76200">
            <a:solidFill>
              <a:srgbClr val="3366FF"/>
            </a:solidFill>
            <a:round/>
            <a:headEnd/>
            <a:tailEnd/>
          </a:ln>
          <a:extLst>
            <a:ext uri="{909E8E84-426E-40DD-AFC4-6F175D3DCCD1}">
              <a14:hiddenFill xmlns:a14="http://schemas.microsoft.com/office/drawing/2010/main">
                <a:noFill/>
              </a14:hiddenFill>
            </a:ext>
          </a:extLst>
        </p:spPr>
      </p:cxnSp>
      <p:sp>
        <p:nvSpPr>
          <p:cNvPr id="60450" name="Text Box 36"/>
          <p:cNvSpPr txBox="1">
            <a:spLocks noChangeArrowheads="1"/>
          </p:cNvSpPr>
          <p:nvPr/>
        </p:nvSpPr>
        <p:spPr bwMode="auto">
          <a:xfrm>
            <a:off x="3421063" y="4495800"/>
            <a:ext cx="21415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b="1" noProof="0">
                <a:solidFill>
                  <a:srgbClr val="000000"/>
                </a:solidFill>
                <a:latin typeface="Arial" panose="020B0604020202020204" pitchFamily="34" charset="0"/>
              </a:rPr>
              <a:t>iteration 5</a:t>
            </a:r>
          </a:p>
        </p:txBody>
      </p:sp>
      <p:sp>
        <p:nvSpPr>
          <p:cNvPr id="39" name="Text Box 2"/>
          <p:cNvSpPr txBox="1">
            <a:spLocks noChangeArrowheads="1"/>
          </p:cNvSpPr>
          <p:nvPr/>
        </p:nvSpPr>
        <p:spPr bwMode="auto">
          <a:xfrm>
            <a:off x="6172200" y="6134100"/>
            <a:ext cx="2703741" cy="400110"/>
          </a:xfrm>
          <a:prstGeom prst="rect">
            <a:avLst/>
          </a:prstGeom>
          <a:noFill/>
          <a:ln>
            <a:noFill/>
          </a:ln>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redundant species</a:t>
            </a:r>
          </a:p>
        </p:txBody>
      </p:sp>
      <p:sp>
        <p:nvSpPr>
          <p:cNvPr id="40" name="AutoShape 21"/>
          <p:cNvSpPr>
            <a:spLocks noChangeArrowheads="1"/>
          </p:cNvSpPr>
          <p:nvPr/>
        </p:nvSpPr>
        <p:spPr bwMode="auto">
          <a:xfrm>
            <a:off x="5822731" y="6096000"/>
            <a:ext cx="288000" cy="431800"/>
          </a:xfrm>
          <a:prstGeom prst="can">
            <a:avLst>
              <a:gd name="adj" fmla="val 37569"/>
            </a:avLst>
          </a:prstGeom>
          <a:solidFill>
            <a:srgbClr val="00B0F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1" name="AutoShape 12"/>
          <p:cNvSpPr>
            <a:spLocks noChangeArrowheads="1"/>
          </p:cNvSpPr>
          <p:nvPr/>
        </p:nvSpPr>
        <p:spPr bwMode="auto">
          <a:xfrm>
            <a:off x="107950" y="6096000"/>
            <a:ext cx="287338" cy="431800"/>
          </a:xfrm>
          <a:prstGeom prst="can">
            <a:avLst>
              <a:gd name="adj" fmla="val 37569"/>
            </a:avLst>
          </a:prstGeom>
          <a:solidFill>
            <a:srgbClr val="FF000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2" name="AutoShape 13"/>
          <p:cNvSpPr>
            <a:spLocks noChangeArrowheads="1"/>
          </p:cNvSpPr>
          <p:nvPr/>
        </p:nvSpPr>
        <p:spPr bwMode="auto">
          <a:xfrm>
            <a:off x="2863850" y="6096000"/>
            <a:ext cx="287337" cy="431800"/>
          </a:xfrm>
          <a:prstGeom prst="can">
            <a:avLst>
              <a:gd name="adj" fmla="val 37569"/>
            </a:avLst>
          </a:prstGeom>
          <a:solidFill>
            <a:srgbClr val="00B050"/>
          </a:solidFill>
          <a:ln w="25400">
            <a:solidFill>
              <a:schemeClr val="tx1"/>
            </a:solidFill>
            <a:round/>
            <a:headEnd/>
            <a:tailEnd/>
          </a:ln>
        </p:spPr>
        <p:txBody>
          <a:bodyPr wrap="none" anchor="ct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000" noProof="0">
              <a:solidFill>
                <a:srgbClr val="000066"/>
              </a:solidFill>
              <a:latin typeface="Arial" panose="020B0604020202020204" pitchFamily="34" charset="0"/>
            </a:endParaRPr>
          </a:p>
        </p:txBody>
      </p:sp>
      <p:sp>
        <p:nvSpPr>
          <p:cNvPr id="44" name="Text Box 8"/>
          <p:cNvSpPr txBox="1">
            <a:spLocks noChangeArrowheads="1"/>
          </p:cNvSpPr>
          <p:nvPr/>
        </p:nvSpPr>
        <p:spPr bwMode="auto">
          <a:xfrm>
            <a:off x="533400" y="6110287"/>
            <a:ext cx="24653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important species</a:t>
            </a:r>
          </a:p>
        </p:txBody>
      </p:sp>
      <p:sp>
        <p:nvSpPr>
          <p:cNvPr id="45" name="Text Box 9"/>
          <p:cNvSpPr txBox="1">
            <a:spLocks noChangeArrowheads="1"/>
          </p:cNvSpPr>
          <p:nvPr/>
        </p:nvSpPr>
        <p:spPr bwMode="auto">
          <a:xfrm>
            <a:off x="3249612" y="6110287"/>
            <a:ext cx="246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000" noProof="0">
                <a:solidFill>
                  <a:srgbClr val="000000"/>
                </a:solidFill>
                <a:latin typeface="Arial" panose="020B0604020202020204" pitchFamily="34" charset="0"/>
                <a:cs typeface="Arial" panose="020B0604020202020204" pitchFamily="34" charset="0"/>
              </a:rPr>
              <a:t>necessary species</a:t>
            </a:r>
          </a:p>
        </p:txBody>
      </p:sp>
      <p:sp>
        <p:nvSpPr>
          <p:cNvPr id="47"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179104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1603" name="Text Box 3"/>
          <p:cNvSpPr txBox="1">
            <a:spLocks noChangeArrowheads="1"/>
          </p:cNvSpPr>
          <p:nvPr/>
        </p:nvSpPr>
        <p:spPr bwMode="auto">
          <a:xfrm>
            <a:off x="1364501" y="173038"/>
            <a:ext cx="68531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1: Connectivity Method (CM)</a:t>
            </a:r>
          </a:p>
        </p:txBody>
      </p:sp>
      <p:sp>
        <p:nvSpPr>
          <p:cNvPr id="281607" name="Text Box 7"/>
          <p:cNvSpPr txBox="1">
            <a:spLocks noChangeArrowheads="1"/>
          </p:cNvSpPr>
          <p:nvPr/>
        </p:nvSpPr>
        <p:spPr bwMode="auto">
          <a:xfrm>
            <a:off x="228600" y="848658"/>
            <a:ext cx="8881618"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mn-lt"/>
                <a:cs typeface="Arial" panose="020B0604020202020204" pitchFamily="34" charset="0"/>
              </a:rPr>
              <a:t>Kinetic connectivity of a species </a:t>
            </a:r>
            <a:r>
              <a:rPr lang="en-US" b="1" i="1" noProof="0">
                <a:solidFill>
                  <a:srgbClr val="0000FF"/>
                </a:solidFill>
                <a:latin typeface="+mn-lt"/>
                <a:cs typeface="Arial" panose="020B0604020202020204" pitchFamily="34" charset="0"/>
              </a:rPr>
              <a:t>i</a:t>
            </a:r>
            <a:r>
              <a:rPr lang="en-US" b="1" noProof="0">
                <a:solidFill>
                  <a:srgbClr val="0000FF"/>
                </a:solidFill>
                <a:latin typeface="+mn-lt"/>
                <a:cs typeface="Arial" panose="020B0604020202020204" pitchFamily="34" charset="0"/>
              </a:rPr>
              <a:t> to species </a:t>
            </a:r>
            <a:r>
              <a:rPr lang="en-US" b="1" i="1" noProof="0">
                <a:solidFill>
                  <a:srgbClr val="0000FF"/>
                </a:solidFill>
                <a:latin typeface="+mn-lt"/>
                <a:cs typeface="Arial" panose="020B0604020202020204" pitchFamily="34" charset="0"/>
              </a:rPr>
              <a:t>j </a:t>
            </a:r>
            <a:r>
              <a:rPr lang="en-US" b="1" noProof="0">
                <a:solidFill>
                  <a:srgbClr val="0000FF"/>
                </a:solidFill>
                <a:latin typeface="+mn-lt"/>
                <a:cs typeface="Arial" panose="020B0604020202020204" pitchFamily="34" charset="0"/>
              </a:rPr>
              <a:t>(at a given state)</a:t>
            </a:r>
            <a:r>
              <a:rPr lang="en-US" b="1" i="1" noProof="0">
                <a:solidFill>
                  <a:srgbClr val="0000FF"/>
                </a:solidFill>
                <a:latin typeface="+mn-lt"/>
                <a:cs typeface="Arial" panose="020B0604020202020204" pitchFamily="34" charset="0"/>
              </a:rPr>
              <a:t>:</a:t>
            </a:r>
          </a:p>
          <a:p>
            <a:pPr algn="l">
              <a:spcBef>
                <a:spcPts val="600"/>
              </a:spcBef>
            </a:pPr>
            <a:r>
              <a:rPr lang="en-US" sz="1800" noProof="0">
                <a:solidFill>
                  <a:srgbClr val="000000"/>
                </a:solidFill>
                <a:latin typeface="+mn-lt"/>
                <a:cs typeface="Arial" panose="020B0604020202020204" pitchFamily="34" charset="0"/>
              </a:rPr>
              <a:t>is measured by the </a:t>
            </a:r>
            <a:r>
              <a:rPr lang="en-US" sz="1800" b="1" i="1" noProof="0">
                <a:solidFill>
                  <a:srgbClr val="000000"/>
                </a:solidFill>
                <a:latin typeface="+mn-lt"/>
                <a:cs typeface="Arial" panose="020B0604020202020204" pitchFamily="34" charset="0"/>
              </a:rPr>
              <a:t>J</a:t>
            </a:r>
            <a:r>
              <a:rPr lang="en-US" sz="1800" b="1" baseline="-25000" noProof="0">
                <a:solidFill>
                  <a:srgbClr val="000000"/>
                </a:solidFill>
                <a:latin typeface="+mn-lt"/>
                <a:cs typeface="Arial" panose="020B0604020202020204" pitchFamily="34" charset="0"/>
              </a:rPr>
              <a:t>ij</a:t>
            </a:r>
            <a:r>
              <a:rPr lang="en-US" sz="1800" b="1" noProof="0">
                <a:solidFill>
                  <a:srgbClr val="000000"/>
                </a:solidFill>
                <a:latin typeface="+mn-lt"/>
                <a:cs typeface="Arial" panose="020B0604020202020204" pitchFamily="34" charset="0"/>
              </a:rPr>
              <a:t> element of the lognormalized Jacobian at a given time </a:t>
            </a:r>
            <a:r>
              <a:rPr lang="en-US" sz="1800" noProof="0">
                <a:solidFill>
                  <a:srgbClr val="000000"/>
                </a:solidFill>
                <a:latin typeface="+mn-lt"/>
                <a:cs typeface="Arial" panose="020B0604020202020204" pitchFamily="34" charset="0"/>
              </a:rPr>
              <a:t>(</a:t>
            </a:r>
            <a:r>
              <a:rPr lang="en-US" sz="1800" i="1" noProof="0">
                <a:solidFill>
                  <a:srgbClr val="000000"/>
                </a:solidFill>
                <a:latin typeface="+mn-lt"/>
                <a:cs typeface="Arial" panose="020B0604020202020204" pitchFamily="34" charset="0"/>
              </a:rPr>
              <a:t>t</a:t>
            </a:r>
            <a:r>
              <a:rPr lang="en-US" sz="1800" i="1" baseline="-25000" noProof="0">
                <a:solidFill>
                  <a:srgbClr val="000000"/>
                </a:solidFill>
                <a:latin typeface="+mn-lt"/>
                <a:cs typeface="Arial" panose="020B0604020202020204" pitchFamily="34" charset="0"/>
              </a:rPr>
              <a:t>r</a:t>
            </a:r>
            <a:r>
              <a:rPr lang="en-US" sz="1800" noProof="0">
                <a:solidFill>
                  <a:srgbClr val="000000"/>
                </a:solidFill>
                <a:latin typeface="+mn-lt"/>
                <a:cs typeface="Arial" panose="020B0604020202020204" pitchFamily="34" charset="0"/>
              </a:rPr>
              <a:t>):</a:t>
            </a:r>
          </a:p>
        </p:txBody>
      </p:sp>
      <p:sp>
        <p:nvSpPr>
          <p:cNvPr id="281612" name="Text Box 12"/>
          <p:cNvSpPr txBox="1">
            <a:spLocks noChangeArrowheads="1"/>
          </p:cNvSpPr>
          <p:nvPr/>
        </p:nvSpPr>
        <p:spPr bwMode="auto">
          <a:xfrm>
            <a:off x="204952" y="2546803"/>
            <a:ext cx="8862848" cy="412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hu-HU" sz="1800" b="1">
                <a:solidFill>
                  <a:srgbClr val="000000"/>
                </a:solidFill>
                <a:cs typeface="Arial" panose="020B0604020202020204" pitchFamily="34" charset="0"/>
              </a:rPr>
              <a:t>         = the </a:t>
            </a:r>
            <a:r>
              <a:rPr lang="en-US" sz="1800" b="1" noProof="0">
                <a:solidFill>
                  <a:srgbClr val="000000"/>
                </a:solidFill>
                <a:cs typeface="Arial" panose="020B0604020202020204" pitchFamily="34" charset="0"/>
              </a:rPr>
              <a:t>effect of species </a:t>
            </a:r>
            <a:r>
              <a:rPr lang="en-US" sz="1800" b="1" i="1" noProof="0">
                <a:solidFill>
                  <a:srgbClr val="000000"/>
                </a:solidFill>
                <a:cs typeface="Arial" panose="020B0604020202020204" pitchFamily="34" charset="0"/>
              </a:rPr>
              <a:t>i</a:t>
            </a:r>
            <a:r>
              <a:rPr lang="en-US" sz="1800" b="1" noProof="0">
                <a:solidFill>
                  <a:srgbClr val="000000"/>
                </a:solidFill>
                <a:cs typeface="Arial" panose="020B0604020202020204" pitchFamily="34" charset="0"/>
              </a:rPr>
              <a:t> </a:t>
            </a:r>
            <a:r>
              <a:rPr lang="en-US" sz="1800" b="1">
                <a:solidFill>
                  <a:srgbClr val="000000"/>
                </a:solidFill>
                <a:cs typeface="Arial" panose="020B0604020202020204" pitchFamily="34" charset="0"/>
              </a:rPr>
              <a:t>concentration </a:t>
            </a:r>
            <a:r>
              <a:rPr lang="en-US" sz="1800" noProof="0">
                <a:solidFill>
                  <a:srgbClr val="000000"/>
                </a:solidFill>
                <a:cs typeface="Arial" panose="020B0604020202020204" pitchFamily="34" charset="0"/>
              </a:rPr>
              <a:t>on the </a:t>
            </a:r>
            <a:r>
              <a:rPr lang="en-US" sz="1800" b="1" noProof="0">
                <a:solidFill>
                  <a:srgbClr val="000000"/>
                </a:solidFill>
                <a:cs typeface="Arial" panose="020B0604020202020204" pitchFamily="34" charset="0"/>
              </a:rPr>
              <a:t>production rate of species</a:t>
            </a:r>
            <a:r>
              <a:rPr lang="en-US" sz="1800" b="1" i="1" noProof="0">
                <a:solidFill>
                  <a:srgbClr val="000000"/>
                </a:solidFill>
                <a:cs typeface="Arial" panose="020B0604020202020204" pitchFamily="34" charset="0"/>
              </a:rPr>
              <a:t> j</a:t>
            </a:r>
            <a:r>
              <a:rPr lang="en-US" sz="1800" i="1" noProof="0">
                <a:solidFill>
                  <a:srgbClr val="000000"/>
                </a:solidFill>
                <a:cs typeface="Arial" panose="020B0604020202020204" pitchFamily="34" charset="0"/>
              </a:rPr>
              <a:t>.</a:t>
            </a:r>
            <a:endParaRPr lang="en-US" sz="1800" noProof="0">
              <a:solidFill>
                <a:srgbClr val="000000"/>
              </a:solidFill>
              <a:cs typeface="Arial" panose="020B0604020202020204" pitchFamily="34" charset="0"/>
            </a:endParaRPr>
          </a:p>
          <a:p>
            <a:pPr algn="l">
              <a:spcBef>
                <a:spcPts val="1200"/>
              </a:spcBef>
            </a:pPr>
            <a:r>
              <a:rPr lang="en-US" b="1" noProof="0">
                <a:solidFill>
                  <a:srgbClr val="0000FF"/>
                </a:solidFill>
                <a:cs typeface="Arial" panose="020B0604020202020204" pitchFamily="34" charset="0"/>
              </a:rPr>
              <a:t>Kinetic connectivity of species </a:t>
            </a:r>
            <a:r>
              <a:rPr lang="en-US" b="1" i="1" noProof="0">
                <a:solidFill>
                  <a:srgbClr val="0000FF"/>
                </a:solidFill>
                <a:cs typeface="Arial" panose="020B0604020202020204" pitchFamily="34" charset="0"/>
              </a:rPr>
              <a:t>i</a:t>
            </a:r>
            <a:r>
              <a:rPr lang="en-US" b="1" noProof="0">
                <a:solidFill>
                  <a:srgbClr val="0000FF"/>
                </a:solidFill>
                <a:cs typeface="Arial" panose="020B0604020202020204" pitchFamily="34" charset="0"/>
              </a:rPr>
              <a:t> to the  group of selected species:</a:t>
            </a:r>
          </a:p>
          <a:p>
            <a:pPr marL="342900" indent="-342900" algn="l">
              <a:lnSpc>
                <a:spcPct val="120000"/>
              </a:lnSpc>
              <a:buFont typeface="+mj-lt"/>
              <a:buAutoNum type="arabicPeriod"/>
            </a:pPr>
            <a:r>
              <a:rPr lang="hu-HU" sz="1800" b="1" noProof="0">
                <a:solidFill>
                  <a:srgbClr val="000000"/>
                </a:solidFill>
                <a:latin typeface="Arial" panose="020B0604020202020204" pitchFamily="34" charset="0"/>
                <a:cs typeface="Arial" panose="020B0604020202020204" pitchFamily="34" charset="0"/>
              </a:rPr>
              <a:t>L</a:t>
            </a:r>
            <a:r>
              <a:rPr lang="en-US" sz="1800" b="1" noProof="0">
                <a:solidFill>
                  <a:srgbClr val="000000"/>
                </a:solidFill>
                <a:latin typeface="Arial" panose="020B0604020202020204" pitchFamily="34" charset="0"/>
                <a:cs typeface="Arial" panose="020B0604020202020204" pitchFamily="34" charset="0"/>
              </a:rPr>
              <a:t>ist of selected species. </a:t>
            </a:r>
          </a:p>
          <a:p>
            <a:pPr marL="342900" indent="-342900" algn="l">
              <a:lnSpc>
                <a:spcPct val="120000"/>
              </a:lnSpc>
              <a:buFont typeface="+mj-lt"/>
              <a:buAutoNum type="arabicPeriod"/>
            </a:pPr>
            <a:r>
              <a:rPr lang="en-US" sz="1800" b="1" noProof="0">
                <a:solidFill>
                  <a:srgbClr val="000000"/>
                </a:solidFill>
                <a:latin typeface="Arial" panose="020B0604020202020204" pitchFamily="34" charset="0"/>
                <a:cs typeface="Arial" panose="020B0604020202020204" pitchFamily="34" charset="0"/>
              </a:rPr>
              <a:t>Species ranked according to their </a:t>
            </a:r>
            <a:r>
              <a:rPr lang="hu-HU" sz="1800" b="1" noProof="0">
                <a:solidFill>
                  <a:srgbClr val="000000"/>
                </a:solidFill>
                <a:latin typeface="Arial" panose="020B0604020202020204" pitchFamily="34" charset="0"/>
                <a:cs typeface="Arial" panose="020B0604020202020204" pitchFamily="34" charset="0"/>
              </a:rPr>
              <a:t>connectivity (</a:t>
            </a:r>
            <a:r>
              <a:rPr lang="en-US" sz="1800" b="1" i="1">
                <a:solidFill>
                  <a:srgbClr val="000000"/>
                </a:solidFill>
                <a:latin typeface="Arial" panose="020B0604020202020204" pitchFamily="34" charset="0"/>
                <a:cs typeface="Arial" panose="020B0604020202020204" pitchFamily="34" charset="0"/>
              </a:rPr>
              <a:t>B</a:t>
            </a:r>
            <a:r>
              <a:rPr lang="en-US" sz="1800" b="1" i="1" baseline="-25000">
                <a:solidFill>
                  <a:srgbClr val="000000"/>
                </a:solidFill>
                <a:latin typeface="Arial" panose="020B0604020202020204" pitchFamily="34" charset="0"/>
                <a:cs typeface="Arial" panose="020B0604020202020204" pitchFamily="34" charset="0"/>
              </a:rPr>
              <a:t>i</a:t>
            </a:r>
            <a:r>
              <a:rPr lang="hu-HU" sz="1800" b="1" noProof="0">
                <a:solidFill>
                  <a:srgbClr val="000000"/>
                </a:solidFill>
                <a:latin typeface="Arial" panose="020B0604020202020204" pitchFamily="34" charset="0"/>
                <a:cs typeface="Arial" panose="020B0604020202020204" pitchFamily="34" charset="0"/>
              </a:rPr>
              <a:t>) to them:</a:t>
            </a:r>
            <a:endParaRPr lang="en-US" sz="1800" b="1" noProof="0">
              <a:solidFill>
                <a:srgbClr val="000000"/>
              </a:solidFill>
              <a:latin typeface="Arial" panose="020B0604020202020204" pitchFamily="34" charset="0"/>
              <a:cs typeface="Arial" panose="020B0604020202020204" pitchFamily="34" charset="0"/>
            </a:endParaRPr>
          </a:p>
          <a:p>
            <a:pPr marL="342900" indent="-342900" algn="l">
              <a:lnSpc>
                <a:spcPct val="120000"/>
              </a:lnSpc>
              <a:buFont typeface="+mj-lt"/>
              <a:buAutoNum type="arabicPeriod"/>
            </a:pPr>
            <a:r>
              <a:rPr lang="en-US" sz="1800" noProof="0">
                <a:solidFill>
                  <a:srgbClr val="000000"/>
                </a:solidFill>
                <a:latin typeface="Arial" panose="020B0604020202020204" pitchFamily="34" charset="0"/>
                <a:cs typeface="Arial" panose="020B0604020202020204" pitchFamily="34" charset="0"/>
              </a:rPr>
              <a:t>Not yet selected</a:t>
            </a:r>
            <a:r>
              <a:rPr lang="en-US" sz="1800" b="1" noProof="0">
                <a:solidFill>
                  <a:srgbClr val="000000"/>
                </a:solidFill>
                <a:latin typeface="Arial" panose="020B0604020202020204" pitchFamily="34" charset="0"/>
                <a:cs typeface="Arial" panose="020B0604020202020204" pitchFamily="34" charset="0"/>
              </a:rPr>
              <a:t> </a:t>
            </a:r>
            <a:r>
              <a:rPr lang="hu-HU" sz="1800" b="1" noProof="0">
                <a:solidFill>
                  <a:srgbClr val="000000"/>
                </a:solidFill>
                <a:latin typeface="Arial" panose="020B0604020202020204" pitchFamily="34" charset="0"/>
                <a:cs typeface="Arial" panose="020B0604020202020204" pitchFamily="34" charset="0"/>
              </a:rPr>
              <a:t>species</a:t>
            </a:r>
            <a:r>
              <a:rPr lang="en-US" sz="1800" b="1" noProof="0">
                <a:solidFill>
                  <a:srgbClr val="000000"/>
                </a:solidFill>
                <a:latin typeface="Arial" panose="020B0604020202020204" pitchFamily="34" charset="0"/>
                <a:cs typeface="Arial" panose="020B0604020202020204" pitchFamily="34" charset="0"/>
              </a:rPr>
              <a:t> with large</a:t>
            </a:r>
            <a:r>
              <a:rPr lang="hu-HU" sz="1800" b="1" noProof="0">
                <a:solidFill>
                  <a:srgbClr val="000000"/>
                </a:solidFill>
                <a:latin typeface="Arial" panose="020B0604020202020204" pitchFamily="34" charset="0"/>
                <a:cs typeface="Arial" panose="020B0604020202020204" pitchFamily="34" charset="0"/>
              </a:rPr>
              <a:t>st</a:t>
            </a:r>
            <a:r>
              <a:rPr lang="en-US" sz="1800" b="1" noProof="0">
                <a:solidFill>
                  <a:srgbClr val="000000"/>
                </a:solidFill>
                <a:latin typeface="Arial" panose="020B0604020202020204" pitchFamily="34" charset="0"/>
                <a:cs typeface="Arial" panose="020B0604020202020204" pitchFamily="34" charset="0"/>
              </a:rPr>
              <a:t> </a:t>
            </a:r>
            <a:r>
              <a:rPr lang="en-US" sz="1800" b="1" i="1" noProof="0">
                <a:solidFill>
                  <a:srgbClr val="000000"/>
                </a:solidFill>
                <a:latin typeface="Arial" panose="020B0604020202020204" pitchFamily="34" charset="0"/>
                <a:cs typeface="Arial" panose="020B0604020202020204" pitchFamily="34" charset="0"/>
              </a:rPr>
              <a:t>B</a:t>
            </a:r>
            <a:r>
              <a:rPr lang="en-US" sz="1800" b="1" i="1" baseline="-25000" noProof="0">
                <a:solidFill>
                  <a:srgbClr val="000000"/>
                </a:solidFill>
                <a:latin typeface="Arial" panose="020B0604020202020204" pitchFamily="34" charset="0"/>
                <a:cs typeface="Arial" panose="020B0604020202020204" pitchFamily="34" charset="0"/>
              </a:rPr>
              <a:t>i</a:t>
            </a:r>
            <a:r>
              <a:rPr lang="en-US" sz="1800" b="1" noProof="0">
                <a:solidFill>
                  <a:srgbClr val="000000"/>
                </a:solidFill>
                <a:latin typeface="Arial" panose="020B0604020202020204" pitchFamily="34" charset="0"/>
                <a:cs typeface="Arial" panose="020B0604020202020204" pitchFamily="34" charset="0"/>
              </a:rPr>
              <a:t> values are selected</a:t>
            </a:r>
            <a:r>
              <a:rPr lang="en-US" sz="1800" noProof="0">
                <a:solidFill>
                  <a:srgbClr val="000000"/>
                </a:solidFill>
                <a:latin typeface="Arial" panose="020B0604020202020204" pitchFamily="34" charset="0"/>
                <a:cs typeface="Arial" panose="020B0604020202020204" pitchFamily="34" charset="0"/>
              </a:rPr>
              <a:t>.</a:t>
            </a:r>
          </a:p>
          <a:p>
            <a:pPr marL="179388" indent="-179388" algn="l">
              <a:lnSpc>
                <a:spcPct val="120000"/>
              </a:lnSpc>
              <a:buFont typeface="Arial" panose="020B0604020202020204" pitchFamily="34" charset="0"/>
              <a:buChar char="•"/>
            </a:pPr>
            <a:r>
              <a:rPr lang="hu-HU" sz="1800" noProof="0">
                <a:solidFill>
                  <a:srgbClr val="000000"/>
                </a:solidFill>
                <a:latin typeface="Arial" panose="020B0604020202020204" pitchFamily="34" charset="0"/>
                <a:cs typeface="Arial" panose="020B0604020202020204" pitchFamily="34" charset="0"/>
              </a:rPr>
              <a:t>Repeat </a:t>
            </a:r>
            <a:r>
              <a:rPr lang="en-US" sz="1800" noProof="0">
                <a:solidFill>
                  <a:srgbClr val="000000"/>
                </a:solidFill>
                <a:latin typeface="Arial" panose="020B0604020202020204" pitchFamily="34" charset="0"/>
                <a:cs typeface="Arial" panose="020B0604020202020204" pitchFamily="34" charset="0"/>
              </a:rPr>
              <a:t>procedure </a:t>
            </a:r>
            <a:r>
              <a:rPr lang="en-US" sz="1800" b="1" noProof="0">
                <a:solidFill>
                  <a:srgbClr val="000000"/>
                </a:solidFill>
                <a:latin typeface="Arial" panose="020B0604020202020204" pitchFamily="34" charset="0"/>
                <a:cs typeface="Arial" panose="020B0604020202020204" pitchFamily="34" charset="0"/>
              </a:rPr>
              <a:t>until </a:t>
            </a:r>
            <a:r>
              <a:rPr lang="hu-HU" sz="1800" noProof="0">
                <a:solidFill>
                  <a:srgbClr val="000000"/>
                </a:solidFill>
                <a:latin typeface="Arial" panose="020B0604020202020204" pitchFamily="34" charset="0"/>
                <a:cs typeface="Arial" panose="020B0604020202020204" pitchFamily="34" charset="0"/>
              </a:rPr>
              <a:t>all </a:t>
            </a:r>
            <a:r>
              <a:rPr lang="hu-HU" sz="1800" b="1" noProof="0">
                <a:solidFill>
                  <a:srgbClr val="000000"/>
                </a:solidFill>
                <a:latin typeface="Arial" panose="020B0604020202020204" pitchFamily="34" charset="0"/>
                <a:cs typeface="Arial" panose="020B0604020202020204" pitchFamily="34" charset="0"/>
              </a:rPr>
              <a:t>not </a:t>
            </a:r>
            <a:r>
              <a:rPr lang="en-US" sz="1800" b="1" noProof="0">
                <a:solidFill>
                  <a:srgbClr val="000000"/>
                </a:solidFill>
                <a:latin typeface="Arial" panose="020B0604020202020204" pitchFamily="34" charset="0"/>
                <a:cs typeface="Arial" panose="020B0604020202020204" pitchFamily="34" charset="0"/>
              </a:rPr>
              <a:t>selected species</a:t>
            </a:r>
            <a:r>
              <a:rPr lang="hu-HU" sz="1800" b="1" noProof="0">
                <a:solidFill>
                  <a:srgbClr val="000000"/>
                </a:solidFill>
                <a:latin typeface="Arial" panose="020B0604020202020204" pitchFamily="34" charset="0"/>
                <a:cs typeface="Arial" panose="020B0604020202020204" pitchFamily="34" charset="0"/>
              </a:rPr>
              <a:t> are weakly connected </a:t>
            </a:r>
            <a:r>
              <a:rPr lang="hu-HU" sz="1800" noProof="0">
                <a:solidFill>
                  <a:srgbClr val="000000"/>
                </a:solidFill>
                <a:latin typeface="Arial" panose="020B0604020202020204" pitchFamily="34" charset="0"/>
                <a:cs typeface="Arial" panose="020B0604020202020204" pitchFamily="34" charset="0"/>
              </a:rPr>
              <a:t>(gap in </a:t>
            </a:r>
            <a:r>
              <a:rPr lang="hu-HU" sz="1800" i="1" noProof="0">
                <a:solidFill>
                  <a:srgbClr val="000000"/>
                </a:solidFill>
                <a:latin typeface="Arial" panose="020B0604020202020204" pitchFamily="34" charset="0"/>
                <a:cs typeface="Arial" panose="020B0604020202020204" pitchFamily="34" charset="0"/>
              </a:rPr>
              <a:t>B</a:t>
            </a:r>
            <a:r>
              <a:rPr lang="hu-HU" sz="1800" noProof="0">
                <a:solidFill>
                  <a:srgbClr val="000000"/>
                </a:solidFill>
                <a:latin typeface="Arial" panose="020B0604020202020204" pitchFamily="34" charset="0"/>
                <a:cs typeface="Arial" panose="020B0604020202020204" pitchFamily="34" charset="0"/>
              </a:rPr>
              <a:t>)</a:t>
            </a:r>
            <a:endParaRPr lang="hu-HU" sz="1800">
              <a:solidFill>
                <a:srgbClr val="000000"/>
              </a:solidFill>
              <a:latin typeface="Arial" panose="020B0604020202020204" pitchFamily="34" charset="0"/>
              <a:cs typeface="Arial" panose="020B0604020202020204" pitchFamily="34" charset="0"/>
            </a:endParaRPr>
          </a:p>
          <a:p>
            <a:pPr marL="179388" indent="-179388" algn="l">
              <a:lnSpc>
                <a:spcPct val="120000"/>
              </a:lnSpc>
              <a:buFont typeface="Arial" panose="020B0604020202020204" pitchFamily="34" charset="0"/>
              <a:buChar char="•"/>
            </a:pPr>
            <a:r>
              <a:rPr lang="hu-HU" sz="1800" b="1">
                <a:solidFill>
                  <a:srgbClr val="000000"/>
                </a:solidFill>
                <a:latin typeface="Arial" panose="020B0604020202020204" pitchFamily="34" charset="0"/>
                <a:cs typeface="Arial" panose="020B0604020202020204" pitchFamily="34" charset="0"/>
              </a:rPr>
              <a:t>Carried out</a:t>
            </a:r>
            <a:r>
              <a:rPr lang="en-US" sz="1800" b="1" noProof="0">
                <a:solidFill>
                  <a:srgbClr val="000000"/>
                </a:solidFill>
                <a:latin typeface="Arial" panose="020B0604020202020204" pitchFamily="34" charset="0"/>
                <a:cs typeface="Arial" panose="020B0604020202020204" pitchFamily="34" charset="0"/>
              </a:rPr>
              <a:t> at each state </a:t>
            </a:r>
            <a:r>
              <a:rPr lang="en-US" sz="1800" noProof="0">
                <a:solidFill>
                  <a:srgbClr val="000000"/>
                </a:solidFill>
                <a:latin typeface="Arial" panose="020B0604020202020204" pitchFamily="34" charset="0"/>
                <a:cs typeface="Arial" panose="020B0604020202020204" pitchFamily="34" charset="0"/>
              </a:rPr>
              <a:t>and the</a:t>
            </a:r>
            <a:r>
              <a:rPr lang="en-US" sz="1800" b="1" noProof="0">
                <a:solidFill>
                  <a:srgbClr val="000000"/>
                </a:solidFill>
                <a:latin typeface="Arial" panose="020B0604020202020204" pitchFamily="34" charset="0"/>
                <a:cs typeface="Arial" panose="020B0604020202020204" pitchFamily="34" charset="0"/>
              </a:rPr>
              <a:t> lists </a:t>
            </a:r>
            <a:r>
              <a:rPr lang="en-US" sz="1800" noProof="0">
                <a:solidFill>
                  <a:srgbClr val="000000"/>
                </a:solidFill>
                <a:latin typeface="Arial" panose="020B0604020202020204" pitchFamily="34" charset="0"/>
                <a:cs typeface="Arial" panose="020B0604020202020204" pitchFamily="34" charset="0"/>
              </a:rPr>
              <a:t>of necessary species </a:t>
            </a:r>
            <a:r>
              <a:rPr lang="en-US" sz="1800" b="1" noProof="0">
                <a:solidFill>
                  <a:srgbClr val="000000"/>
                </a:solidFill>
                <a:latin typeface="Arial" panose="020B0604020202020204" pitchFamily="34" charset="0"/>
                <a:cs typeface="Arial" panose="020B0604020202020204" pitchFamily="34" charset="0"/>
              </a:rPr>
              <a:t>are unified.</a:t>
            </a:r>
          </a:p>
          <a:p>
            <a:pPr algn="l">
              <a:lnSpc>
                <a:spcPct val="120000"/>
              </a:lnSpc>
            </a:pPr>
            <a:r>
              <a:rPr lang="en-US" sz="1800" b="1" noProof="0">
                <a:solidFill>
                  <a:srgbClr val="0000FF"/>
                </a:solidFill>
                <a:latin typeface="Arial" panose="020B0604020202020204" pitchFamily="34" charset="0"/>
                <a:cs typeface="Arial" panose="020B0604020202020204" pitchFamily="34" charset="0"/>
              </a:rPr>
              <a:t>Reduced models must be validated, can be done during mechanism building!</a:t>
            </a:r>
            <a:endParaRPr lang="hu-HU" sz="1800" b="1" noProof="0">
              <a:solidFill>
                <a:srgbClr val="0000FF"/>
              </a:solidFill>
              <a:latin typeface="Arial" panose="020B0604020202020204" pitchFamily="34" charset="0"/>
              <a:cs typeface="Arial" panose="020B0604020202020204" pitchFamily="34" charset="0"/>
            </a:endParaRPr>
          </a:p>
          <a:p>
            <a:pPr marL="179388" indent="-179388" algn="l">
              <a:lnSpc>
                <a:spcPct val="120000"/>
              </a:lnSpc>
              <a:buFont typeface="Arial" panose="020B0604020202020204" pitchFamily="34" charset="0"/>
              <a:buChar char="•"/>
            </a:pPr>
            <a:r>
              <a:rPr lang="hu-HU" sz="1800" b="1" noProof="0">
                <a:latin typeface="Arial" panose="020B0604020202020204" pitchFamily="34" charset="0"/>
                <a:cs typeface="Arial" panose="020B0604020202020204" pitchFamily="34" charset="0"/>
              </a:rPr>
              <a:t>Works well for small models</a:t>
            </a:r>
            <a:r>
              <a:rPr lang="hu-HU" sz="1800">
                <a:latin typeface="Arial" panose="020B0604020202020204" pitchFamily="34" charset="0"/>
                <a:cs typeface="Arial" panose="020B0604020202020204" pitchFamily="34" charset="0"/>
              </a:rPr>
              <a:t>, but n</a:t>
            </a:r>
            <a:r>
              <a:rPr lang="hu-HU" sz="1800" b="1" noProof="0">
                <a:latin typeface="Arial" panose="020B0604020202020204" pitchFamily="34" charset="0"/>
                <a:cs typeface="Arial" panose="020B0604020202020204" pitchFamily="34" charset="0"/>
              </a:rPr>
              <a:t>o gap appears </a:t>
            </a:r>
            <a:r>
              <a:rPr lang="hu-HU" sz="1800" noProof="0">
                <a:latin typeface="Arial" panose="020B0604020202020204" pitchFamily="34" charset="0"/>
                <a:cs typeface="Arial" panose="020B0604020202020204" pitchFamily="34" charset="0"/>
              </a:rPr>
              <a:t>in </a:t>
            </a:r>
            <a:r>
              <a:rPr lang="hu-HU" sz="1800" i="1" noProof="0">
                <a:latin typeface="Arial" panose="020B0604020202020204" pitchFamily="34" charset="0"/>
                <a:cs typeface="Arial" panose="020B0604020202020204" pitchFamily="34" charset="0"/>
              </a:rPr>
              <a:t>B</a:t>
            </a:r>
            <a:r>
              <a:rPr lang="hu-HU" sz="1800" noProof="0">
                <a:latin typeface="Arial" panose="020B0604020202020204" pitchFamily="34" charset="0"/>
                <a:cs typeface="Arial" panose="020B0604020202020204" pitchFamily="34" charset="0"/>
              </a:rPr>
              <a:t> values for </a:t>
            </a:r>
            <a:r>
              <a:rPr lang="hu-HU" sz="1800" b="1" noProof="0">
                <a:latin typeface="Arial" panose="020B0604020202020204" pitchFamily="34" charset="0"/>
                <a:cs typeface="Arial" panose="020B0604020202020204" pitchFamily="34" charset="0"/>
              </a:rPr>
              <a:t>large models </a:t>
            </a:r>
            <a:r>
              <a:rPr lang="hu-HU" sz="1800" noProof="0">
                <a:latin typeface="Arial" panose="020B0604020202020204" pitchFamily="34" charset="0"/>
                <a:cs typeface="Arial" panose="020B0604020202020204" pitchFamily="34" charset="0"/>
              </a:rPr>
              <a:t>(</a:t>
            </a:r>
            <a:r>
              <a:rPr lang="hu-HU" sz="1800" i="1" noProof="0">
                <a:latin typeface="Arial" panose="020B0604020202020204" pitchFamily="34" charset="0"/>
                <a:cs typeface="Arial" panose="020B0604020202020204" pitchFamily="34" charset="0"/>
              </a:rPr>
              <a:t>N</a:t>
            </a:r>
            <a:r>
              <a:rPr lang="hu-HU" sz="1800" baseline="-25000" noProof="0">
                <a:latin typeface="Arial" panose="020B0604020202020204" pitchFamily="34" charset="0"/>
                <a:cs typeface="Arial" panose="020B0604020202020204" pitchFamily="34" charset="0"/>
              </a:rPr>
              <a:t>spec</a:t>
            </a:r>
            <a:r>
              <a:rPr lang="hu-HU" sz="1800" noProof="0">
                <a:latin typeface="Arial" panose="020B0604020202020204" pitchFamily="34" charset="0"/>
                <a:cs typeface="Arial" panose="020B0604020202020204" pitchFamily="34" charset="0"/>
              </a:rPr>
              <a:t>&gt;100). </a:t>
            </a:r>
            <a:r>
              <a:rPr lang="hu-HU" sz="1800" i="1" noProof="0">
                <a:latin typeface="Arial" panose="020B0604020202020204" pitchFamily="34" charset="0"/>
                <a:cs typeface="Arial" panose="020B0604020202020204" pitchFamily="34" charset="0"/>
              </a:rPr>
              <a:t>B</a:t>
            </a:r>
            <a:r>
              <a:rPr lang="hu-HU" sz="1800" noProof="0">
                <a:latin typeface="Arial" panose="020B0604020202020204" pitchFamily="34" charset="0"/>
                <a:cs typeface="Arial" panose="020B0604020202020204" pitchFamily="34" charset="0"/>
              </a:rPr>
              <a:t> threshold is not related to model accuracy.</a:t>
            </a:r>
          </a:p>
          <a:p>
            <a:pPr marL="179388" indent="-179388" algn="l">
              <a:lnSpc>
                <a:spcPct val="12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The </a:t>
            </a:r>
            <a:r>
              <a:rPr lang="en-US" sz="1800" b="1">
                <a:solidFill>
                  <a:srgbClr val="000000"/>
                </a:solidFill>
                <a:latin typeface="Arial" panose="020B0604020202020204" pitchFamily="34" charset="0"/>
                <a:cs typeface="Arial" panose="020B0604020202020204" pitchFamily="34" charset="0"/>
              </a:rPr>
              <a:t>special role of important species diminishes with every step</a:t>
            </a:r>
            <a:r>
              <a:rPr lang="en-US" sz="1800">
                <a:solidFill>
                  <a:srgbClr val="000000"/>
                </a:solidFill>
                <a:latin typeface="Arial" panose="020B0604020202020204" pitchFamily="34" charset="0"/>
                <a:cs typeface="Arial" panose="020B0604020202020204" pitchFamily="34" charset="0"/>
              </a:rPr>
              <a:t>.</a:t>
            </a:r>
            <a:endParaRPr lang="hu-HU" sz="1800" noProof="0">
              <a:latin typeface="Arial" panose="020B0604020202020204" pitchFamily="34" charset="0"/>
              <a:cs typeface="Arial" panose="020B0604020202020204" pitchFamily="34" charset="0"/>
            </a:endParaRPr>
          </a:p>
          <a:p>
            <a:pPr marL="179388" indent="-179388" algn="l">
              <a:lnSpc>
                <a:spcPct val="120000"/>
              </a:lnSpc>
              <a:buFont typeface="Arial" panose="020B0604020202020204" pitchFamily="34" charset="0"/>
              <a:buChar char="•"/>
            </a:pPr>
            <a:endParaRPr lang="hu-HU" sz="1800" noProof="0">
              <a:latin typeface="Arial" panose="020B0604020202020204" pitchFamily="34" charset="0"/>
              <a:cs typeface="Arial" panose="020B0604020202020204" pitchFamily="34" charset="0"/>
            </a:endParaRPr>
          </a:p>
        </p:txBody>
      </p:sp>
      <p:graphicFrame>
        <p:nvGraphicFramePr>
          <p:cNvPr id="281621" name="Object 21"/>
          <p:cNvGraphicFramePr>
            <a:graphicFrameLocks noChangeAspect="1"/>
          </p:cNvGraphicFramePr>
          <p:nvPr>
            <p:extLst>
              <p:ext uri="{D42A27DB-BD31-4B8C-83A1-F6EECF244321}">
                <p14:modId xmlns:p14="http://schemas.microsoft.com/office/powerpoint/2010/main" val="2882467568"/>
              </p:ext>
            </p:extLst>
          </p:nvPr>
        </p:nvGraphicFramePr>
        <p:xfrm>
          <a:off x="7315200" y="3429000"/>
          <a:ext cx="1424100" cy="790575"/>
        </p:xfrm>
        <a:graphic>
          <a:graphicData uri="http://schemas.openxmlformats.org/presentationml/2006/ole">
            <mc:AlternateContent xmlns:mc="http://schemas.openxmlformats.org/markup-compatibility/2006">
              <mc:Choice xmlns:v="urn:schemas-microsoft-com:vml" Requires="v">
                <p:oleObj name="Equation" r:id="rId2" imgW="850680" imgH="469800" progId="Equation.3">
                  <p:embed/>
                </p:oleObj>
              </mc:Choice>
              <mc:Fallback>
                <p:oleObj name="Equation" r:id="rId2" imgW="850680" imgH="469800" progId="Equation.3">
                  <p:embed/>
                  <p:pic>
                    <p:nvPicPr>
                      <p:cNvPr id="0" name=""/>
                      <p:cNvPicPr>
                        <a:picLocks noChangeAspect="1" noChangeArrowheads="1"/>
                      </p:cNvPicPr>
                      <p:nvPr/>
                    </p:nvPicPr>
                    <p:blipFill>
                      <a:blip r:embed="rId3"/>
                      <a:srcRect/>
                      <a:stretch>
                        <a:fillRect/>
                      </a:stretch>
                    </p:blipFill>
                    <p:spPr bwMode="auto">
                      <a:xfrm>
                        <a:off x="7315200" y="3429000"/>
                        <a:ext cx="1424100" cy="790575"/>
                      </a:xfrm>
                      <a:prstGeom prst="rect">
                        <a:avLst/>
                      </a:prstGeom>
                      <a:solidFill>
                        <a:schemeClr val="bg1"/>
                      </a:solidFill>
                      <a:ln>
                        <a:solidFill>
                          <a:srgbClr val="FF0000"/>
                        </a:solidFill>
                      </a:ln>
                    </p:spPr>
                  </p:pic>
                </p:oleObj>
              </mc:Fallback>
            </mc:AlternateContent>
          </a:graphicData>
        </a:graphic>
      </p:graphicFrame>
      <p:sp>
        <p:nvSpPr>
          <p:cNvPr id="11" name="Text Box 3"/>
          <p:cNvSpPr txBox="1">
            <a:spLocks noChangeArrowheads="1"/>
          </p:cNvSpPr>
          <p:nvPr/>
        </p:nvSpPr>
        <p:spPr bwMode="auto">
          <a:xfrm>
            <a:off x="381000" y="6382234"/>
            <a:ext cx="8001000" cy="338554"/>
          </a:xfrm>
          <a:prstGeom prst="rect">
            <a:avLst/>
          </a:prstGeom>
          <a:solidFill>
            <a:srgbClr val="FFFFFF"/>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sz="1600" noProof="0">
                <a:solidFill>
                  <a:srgbClr val="000000"/>
                </a:solidFill>
                <a:cs typeface="Times New Roman" panose="02020603050405020304" pitchFamily="18" charset="0"/>
                <a:sym typeface="Symbol" panose="05050102010706020507" pitchFamily="18" charset="2"/>
              </a:rPr>
              <a:t>T. Turányi: Reduction of large reaction mechanisms, </a:t>
            </a:r>
            <a:r>
              <a:rPr lang="en-US" sz="1600" i="1" noProof="0">
                <a:solidFill>
                  <a:srgbClr val="000000"/>
                </a:solidFill>
                <a:cs typeface="Times New Roman" panose="02020603050405020304" pitchFamily="18" charset="0"/>
                <a:sym typeface="Symbol" panose="05050102010706020507" pitchFamily="18" charset="2"/>
              </a:rPr>
              <a:t>New J.Chem.</a:t>
            </a:r>
            <a:r>
              <a:rPr lang="en-US" sz="1600" noProof="0">
                <a:solidFill>
                  <a:srgbClr val="000000"/>
                </a:solidFill>
                <a:cs typeface="Times New Roman" panose="02020603050405020304" pitchFamily="18" charset="0"/>
                <a:sym typeface="Symbol" panose="05050102010706020507" pitchFamily="18" charset="2"/>
              </a:rPr>
              <a:t>, </a:t>
            </a:r>
            <a:r>
              <a:rPr lang="en-US" sz="1600" b="1" noProof="0">
                <a:solidFill>
                  <a:srgbClr val="000000"/>
                </a:solidFill>
                <a:cs typeface="Times New Roman" panose="02020603050405020304" pitchFamily="18" charset="0"/>
                <a:sym typeface="Symbol" panose="05050102010706020507" pitchFamily="18" charset="2"/>
              </a:rPr>
              <a:t>14</a:t>
            </a:r>
            <a:r>
              <a:rPr lang="en-US" sz="1600" noProof="0">
                <a:solidFill>
                  <a:srgbClr val="000000"/>
                </a:solidFill>
                <a:cs typeface="Times New Roman" panose="02020603050405020304" pitchFamily="18" charset="0"/>
                <a:sym typeface="Symbol" panose="05050102010706020507" pitchFamily="18" charset="2"/>
              </a:rPr>
              <a:t>, 795-803 </a:t>
            </a:r>
            <a:r>
              <a:rPr lang="en-US" sz="1600" b="1" noProof="0">
                <a:cs typeface="Times New Roman" panose="02020603050405020304" pitchFamily="18" charset="0"/>
                <a:sym typeface="Symbol" panose="05050102010706020507" pitchFamily="18" charset="2"/>
              </a:rPr>
              <a:t>(1990)</a:t>
            </a:r>
          </a:p>
        </p:txBody>
      </p:sp>
      <p:sp>
        <p:nvSpPr>
          <p:cNvPr id="12"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17</a:t>
            </a:r>
          </a:p>
        </p:txBody>
      </p:sp>
      <p:pic>
        <p:nvPicPr>
          <p:cNvPr id="5" name="Picture 4">
            <a:extLst>
              <a:ext uri="{FF2B5EF4-FFF2-40B4-BE49-F238E27FC236}">
                <a16:creationId xmlns:a16="http://schemas.microsoft.com/office/drawing/2014/main" id="{C75E55C3-C0B7-D2BE-5B21-2738CE0DC75A}"/>
              </a:ext>
            </a:extLst>
          </p:cNvPr>
          <p:cNvPicPr>
            <a:picLocks noChangeAspect="1"/>
          </p:cNvPicPr>
          <p:nvPr/>
        </p:nvPicPr>
        <p:blipFill>
          <a:blip r:embed="rId4"/>
          <a:stretch>
            <a:fillRect/>
          </a:stretch>
        </p:blipFill>
        <p:spPr>
          <a:xfrm>
            <a:off x="1828800" y="1663487"/>
            <a:ext cx="5257800" cy="822539"/>
          </a:xfrm>
          <a:prstGeom prst="rect">
            <a:avLst/>
          </a:prstGeom>
          <a:ln>
            <a:solidFill>
              <a:srgbClr val="FF0000"/>
            </a:solidFill>
          </a:ln>
        </p:spPr>
      </p:pic>
    </p:spTree>
    <p:extLst>
      <p:ext uri="{BB962C8B-B14F-4D97-AF65-F5344CB8AC3E}">
        <p14:creationId xmlns:p14="http://schemas.microsoft.com/office/powerpoint/2010/main" val="339055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6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161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161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16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16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161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61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161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161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16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3747" name="Text Box 3"/>
              <p:cNvSpPr txBox="1">
                <a:spLocks noChangeArrowheads="1"/>
              </p:cNvSpPr>
              <p:nvPr/>
            </p:nvSpPr>
            <p:spPr bwMode="auto">
              <a:xfrm>
                <a:off x="139481" y="1172427"/>
                <a:ext cx="9004519" cy="48936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177800" indent="-177800" algn="l">
                  <a:spcBef>
                    <a:spcPts val="900"/>
                  </a:spcBef>
                  <a:buFont typeface="Arial" panose="020B0604020202020204" pitchFamily="34" charset="0"/>
                  <a:buChar char="•"/>
                </a:pPr>
                <a:r>
                  <a:rPr lang="en-US" sz="1800" b="1" noProof="0">
                    <a:solidFill>
                      <a:srgbClr val="000000"/>
                    </a:solidFill>
                    <a:latin typeface="+mn-lt"/>
                    <a:cs typeface="Times New Roman" panose="02020603050405020304" pitchFamily="18" charset="0"/>
                  </a:rPr>
                  <a:t>The </a:t>
                </a:r>
                <a:r>
                  <a:rPr lang="hu-HU" sz="1800" b="1" noProof="0">
                    <a:solidFill>
                      <a:srgbClr val="0000FF"/>
                    </a:solidFill>
                    <a:latin typeface="+mn-lt"/>
                    <a:cs typeface="Times New Roman" panose="02020603050405020304" pitchFamily="18" charset="0"/>
                  </a:rPr>
                  <a:t>relevant species in a </a:t>
                </a:r>
                <a:r>
                  <a:rPr lang="en-US" sz="1800" b="1" noProof="0">
                    <a:solidFill>
                      <a:srgbClr val="0000FF"/>
                    </a:solidFill>
                    <a:latin typeface="+mn-lt"/>
                    <a:cs typeface="Times New Roman" panose="02020603050405020304" pitchFamily="18" charset="0"/>
                  </a:rPr>
                  <a:t>state</a:t>
                </a:r>
                <a:r>
                  <a:rPr lang="en-US" sz="1800" b="1" noProof="0">
                    <a:solidFill>
                      <a:srgbClr val="000000"/>
                    </a:solidFill>
                    <a:latin typeface="+mn-lt"/>
                    <a:cs typeface="Times New Roman" panose="02020603050405020304" pitchFamily="18" charset="0"/>
                  </a:rPr>
                  <a:t> is represented by a </a:t>
                </a:r>
                <a:r>
                  <a:rPr lang="en-US" sz="1800" b="1" noProof="0">
                    <a:solidFill>
                      <a:srgbClr val="0000FF"/>
                    </a:solidFill>
                    <a:latin typeface="+mn-lt"/>
                    <a:cs typeface="Times New Roman" panose="02020603050405020304" pitchFamily="18" charset="0"/>
                  </a:rPr>
                  <a:t>graph</a:t>
                </a:r>
                <a:r>
                  <a:rPr lang="en-US" sz="1800" b="1" noProof="0">
                    <a:solidFill>
                      <a:srgbClr val="000000"/>
                    </a:solidFill>
                    <a:latin typeface="+mn-lt"/>
                    <a:cs typeface="Times New Roman" panose="02020603050405020304" pitchFamily="18" charset="0"/>
                  </a:rPr>
                  <a:t>.</a:t>
                </a:r>
              </a:p>
              <a:p>
                <a:pPr marL="177800" indent="-177800" algn="l">
                  <a:spcBef>
                    <a:spcPts val="900"/>
                  </a:spcBef>
                  <a:buFont typeface="Arial" panose="020B0604020202020204" pitchFamily="34" charset="0"/>
                  <a:buChar char="•"/>
                </a:pPr>
                <a:r>
                  <a:rPr lang="en-US" sz="1800" noProof="0">
                    <a:solidFill>
                      <a:srgbClr val="000000"/>
                    </a:solidFill>
                    <a:cs typeface="Times New Roman" panose="02020603050405020304" pitchFamily="18" charset="0"/>
                  </a:rPr>
                  <a:t>The </a:t>
                </a:r>
                <a:r>
                  <a:rPr lang="en-US" sz="1800" b="1" noProof="0">
                    <a:solidFill>
                      <a:srgbClr val="0000FF"/>
                    </a:solidFill>
                    <a:cs typeface="Times New Roman" panose="02020603050405020304" pitchFamily="18" charset="0"/>
                  </a:rPr>
                  <a:t>vertices</a:t>
                </a:r>
                <a:r>
                  <a:rPr lang="en-US" sz="1800" noProof="0">
                    <a:solidFill>
                      <a:srgbClr val="000000"/>
                    </a:solidFill>
                    <a:cs typeface="Times New Roman" panose="02020603050405020304" pitchFamily="18" charset="0"/>
                  </a:rPr>
                  <a:t> are the </a:t>
                </a:r>
                <a:r>
                  <a:rPr lang="en-US" sz="1800" b="1" noProof="0">
                    <a:solidFill>
                      <a:srgbClr val="0000FF"/>
                    </a:solidFill>
                    <a:cs typeface="Times New Roman" panose="02020603050405020304" pitchFamily="18" charset="0"/>
                  </a:rPr>
                  <a:t>species</a:t>
                </a:r>
                <a:r>
                  <a:rPr lang="en-US" sz="1800" noProof="0">
                    <a:solidFill>
                      <a:srgbClr val="000000"/>
                    </a:solidFill>
                    <a:cs typeface="Times New Roman" panose="02020603050405020304" pitchFamily="18" charset="0"/>
                  </a:rPr>
                  <a:t>. </a:t>
                </a:r>
              </a:p>
              <a:p>
                <a:pPr marL="177800" indent="-177800" algn="l">
                  <a:spcBef>
                    <a:spcPts val="900"/>
                  </a:spcBef>
                  <a:buFont typeface="Arial" panose="020B0604020202020204" pitchFamily="34" charset="0"/>
                  <a:buChar char="•"/>
                </a:pPr>
                <a:r>
                  <a:rPr lang="hu-HU" sz="1800" noProof="0">
                    <a:solidFill>
                      <a:srgbClr val="0000FF"/>
                    </a:solidFill>
                    <a:latin typeface="+mn-lt"/>
                    <a:cs typeface="Times New Roman" panose="02020603050405020304" pitchFamily="18" charset="0"/>
                  </a:rPr>
                  <a:t>F</a:t>
                </a:r>
                <a:r>
                  <a:rPr lang="en-US" sz="1800" noProof="0">
                    <a:solidFill>
                      <a:srgbClr val="0000FF"/>
                    </a:solidFill>
                    <a:latin typeface="+mn-lt"/>
                    <a:cs typeface="Times New Roman" panose="02020603050405020304" pitchFamily="18" charset="0"/>
                  </a:rPr>
                  <a:t>rom </a:t>
                </a:r>
                <a:r>
                  <a:rPr lang="hu-HU" sz="1800" noProof="0">
                    <a:solidFill>
                      <a:srgbClr val="0000FF"/>
                    </a:solidFill>
                    <a:latin typeface="+mn-lt"/>
                    <a:cs typeface="Times New Roman" panose="02020603050405020304" pitchFamily="18" charset="0"/>
                  </a:rPr>
                  <a:t>each </a:t>
                </a:r>
                <a:r>
                  <a:rPr lang="en-US" sz="1800" noProof="0">
                    <a:solidFill>
                      <a:srgbClr val="0000FF"/>
                    </a:solidFill>
                    <a:latin typeface="+mn-lt"/>
                    <a:cs typeface="Times New Roman" panose="02020603050405020304" pitchFamily="18" charset="0"/>
                  </a:rPr>
                  <a:t>important species</a:t>
                </a:r>
                <a:r>
                  <a:rPr lang="hu-HU" sz="1800" b="1" noProof="0">
                    <a:solidFill>
                      <a:srgbClr val="000000"/>
                    </a:solidFill>
                    <a:latin typeface="+mn-lt"/>
                    <a:cs typeface="Times New Roman" panose="02020603050405020304" pitchFamily="18" charset="0"/>
                  </a:rPr>
                  <a:t>, </a:t>
                </a:r>
                <a:r>
                  <a:rPr lang="hu-HU" sz="1800" noProof="0">
                    <a:solidFill>
                      <a:srgbClr val="000000"/>
                    </a:solidFill>
                    <a:latin typeface="+mn-lt"/>
                    <a:cs typeface="Times New Roman" panose="02020603050405020304" pitchFamily="18" charset="0"/>
                  </a:rPr>
                  <a:t>for example </a:t>
                </a:r>
                <a:r>
                  <a:rPr lang="hu-HU" sz="1800" noProof="0">
                    <a:solidFill>
                      <a:srgbClr val="0000FF"/>
                    </a:solidFill>
                    <a:latin typeface="+mn-lt"/>
                    <a:cs typeface="Times New Roman" panose="02020603050405020304" pitchFamily="18" charset="0"/>
                  </a:rPr>
                  <a:t>A</a:t>
                </a:r>
                <a:r>
                  <a:rPr lang="hu-HU" sz="1800" b="1" noProof="0">
                    <a:solidFill>
                      <a:srgbClr val="000000"/>
                    </a:solidFill>
                    <a:latin typeface="+mn-lt"/>
                    <a:cs typeface="Times New Roman" panose="02020603050405020304" pitchFamily="18" charset="0"/>
                  </a:rPr>
                  <a:t>,</a:t>
                </a:r>
                <a:br>
                  <a:rPr lang="en-US" sz="1800" noProof="0">
                    <a:solidFill>
                      <a:srgbClr val="000000"/>
                    </a:solidFill>
                    <a:latin typeface="+mn-lt"/>
                    <a:cs typeface="Times New Roman" panose="02020603050405020304" pitchFamily="18" charset="0"/>
                  </a:rPr>
                </a:br>
                <a:r>
                  <a:rPr lang="en-US" sz="1800" noProof="0">
                    <a:solidFill>
                      <a:srgbClr val="0000FF"/>
                    </a:solidFill>
                    <a:latin typeface="+mn-lt"/>
                    <a:cs typeface="Times New Roman" panose="02020603050405020304" pitchFamily="18" charset="0"/>
                  </a:rPr>
                  <a:t>a </a:t>
                </a:r>
                <a:r>
                  <a:rPr lang="en-US" sz="1800" b="1" noProof="0">
                    <a:solidFill>
                      <a:srgbClr val="0000FF"/>
                    </a:solidFill>
                    <a:latin typeface="+mn-lt"/>
                    <a:cs typeface="Times New Roman" panose="02020603050405020304" pitchFamily="18" charset="0"/>
                  </a:rPr>
                  <a:t>directed edge</a:t>
                </a:r>
                <a:r>
                  <a:rPr lang="en-US" sz="1800" b="1" noProof="0">
                    <a:solidFill>
                      <a:srgbClr val="000000"/>
                    </a:solidFill>
                    <a:latin typeface="+mn-lt"/>
                    <a:cs typeface="Times New Roman" panose="02020603050405020304" pitchFamily="18" charset="0"/>
                  </a:rPr>
                  <a:t> </a:t>
                </a:r>
                <a:r>
                  <a:rPr lang="en-US" sz="1800" noProof="0">
                    <a:solidFill>
                      <a:srgbClr val="0000FF"/>
                    </a:solidFill>
                    <a:latin typeface="+mn-lt"/>
                    <a:cs typeface="Times New Roman" panose="02020603050405020304" pitchFamily="18" charset="0"/>
                  </a:rPr>
                  <a:t>is drawn </a:t>
                </a:r>
                <a:r>
                  <a:rPr lang="hu-HU" sz="1800" noProof="0">
                    <a:solidFill>
                      <a:srgbClr val="0000FF"/>
                    </a:solidFill>
                    <a:latin typeface="+mn-lt"/>
                    <a:cs typeface="Times New Roman" panose="02020603050405020304" pitchFamily="18" charset="0"/>
                  </a:rPr>
                  <a:t>to another </a:t>
                </a:r>
                <a:r>
                  <a:rPr lang="en-US" sz="1800" noProof="0">
                    <a:solidFill>
                      <a:srgbClr val="0000FF"/>
                    </a:solidFill>
                    <a:latin typeface="+mn-lt"/>
                    <a:cs typeface="Times New Roman" panose="02020603050405020304" pitchFamily="18" charset="0"/>
                  </a:rPr>
                  <a:t>species</a:t>
                </a:r>
                <a:r>
                  <a:rPr lang="hu-HU" sz="1800">
                    <a:solidFill>
                      <a:srgbClr val="0000FF"/>
                    </a:solidFill>
                    <a:latin typeface="+mn-lt"/>
                    <a:cs typeface="Times New Roman" panose="02020603050405020304" pitchFamily="18" charset="0"/>
                  </a:rPr>
                  <a:t>, say</a:t>
                </a:r>
                <a:r>
                  <a:rPr lang="en-US" sz="1800" noProof="0">
                    <a:solidFill>
                      <a:srgbClr val="0000FF"/>
                    </a:solidFill>
                    <a:latin typeface="+mn-lt"/>
                    <a:cs typeface="Times New Roman" panose="02020603050405020304" pitchFamily="18" charset="0"/>
                  </a:rPr>
                  <a:t> B</a:t>
                </a:r>
                <a:r>
                  <a:rPr lang="hu-HU" sz="1800" noProof="0">
                    <a:solidFill>
                      <a:srgbClr val="0000FF"/>
                    </a:solidFill>
                    <a:latin typeface="+mn-lt"/>
                    <a:cs typeface="Times New Roman" panose="02020603050405020304" pitchFamily="18" charset="0"/>
                  </a:rPr>
                  <a:t>, </a:t>
                </a:r>
                <a:br>
                  <a:rPr lang="hu-HU" sz="1800" noProof="0">
                    <a:solidFill>
                      <a:srgbClr val="0000FF"/>
                    </a:solidFill>
                    <a:latin typeface="+mn-lt"/>
                    <a:cs typeface="Times New Roman" panose="02020603050405020304" pitchFamily="18" charset="0"/>
                  </a:rPr>
                </a:br>
                <a:r>
                  <a:rPr lang="en-US" sz="1800" noProof="0">
                    <a:solidFill>
                      <a:srgbClr val="0000FF"/>
                    </a:solidFill>
                    <a:latin typeface="+mn-lt"/>
                    <a:cs typeface="Times New Roman" panose="02020603050405020304" pitchFamily="18" charset="0"/>
                  </a:rPr>
                  <a:t>if B has a significant contribution to </a:t>
                </a:r>
                <a:r>
                  <a:rPr lang="hu-HU" sz="1800" noProof="0">
                    <a:solidFill>
                      <a:srgbClr val="0000FF"/>
                    </a:solidFill>
                    <a:latin typeface="+mn-lt"/>
                    <a:cs typeface="Times New Roman" panose="02020603050405020304" pitchFamily="18" charset="0"/>
                  </a:rPr>
                  <a:t>the </a:t>
                </a:r>
                <a:r>
                  <a:rPr lang="en-US" sz="1800" noProof="0">
                    <a:solidFill>
                      <a:srgbClr val="0000FF"/>
                    </a:solidFill>
                    <a:latin typeface="+mn-lt"/>
                    <a:cs typeface="Times New Roman" panose="02020603050405020304" pitchFamily="18" charset="0"/>
                  </a:rPr>
                  <a:t>production rate</a:t>
                </a:r>
                <a:r>
                  <a:rPr lang="hu-HU" sz="1800" noProof="0">
                    <a:solidFill>
                      <a:srgbClr val="0000FF"/>
                    </a:solidFill>
                    <a:latin typeface="+mn-lt"/>
                    <a:cs typeface="Times New Roman" panose="02020603050405020304" pitchFamily="18" charset="0"/>
                  </a:rPr>
                  <a:t> of A</a:t>
                </a:r>
                <a:r>
                  <a:rPr lang="en-US" sz="1800" noProof="0"/>
                  <a:t>.</a:t>
                </a:r>
              </a:p>
              <a:p>
                <a:pPr marL="177800" indent="-177800" algn="l">
                  <a:spcBef>
                    <a:spcPts val="900"/>
                  </a:spcBef>
                  <a:buFont typeface="Arial" panose="020B0604020202020204" pitchFamily="34" charset="0"/>
                  <a:buChar char="•"/>
                </a:pPr>
                <a:r>
                  <a:rPr lang="en-US" sz="1800" noProof="0">
                    <a:solidFill>
                      <a:srgbClr val="000000"/>
                    </a:solidFill>
                    <a:latin typeface="+mn-lt"/>
                    <a:cs typeface="Times New Roman" panose="02020603050405020304" pitchFamily="18" charset="0"/>
                  </a:rPr>
                  <a:t>This effect is </a:t>
                </a:r>
                <a:r>
                  <a:rPr lang="en-US" sz="1800" b="1" noProof="0">
                    <a:solidFill>
                      <a:srgbClr val="0000FF"/>
                    </a:solidFill>
                    <a:latin typeface="+mn-lt"/>
                    <a:cs typeface="Times New Roman" panose="02020603050405020304" pitchFamily="18" charset="0"/>
                  </a:rPr>
                  <a:t>measured by direct connection weight</a:t>
                </a:r>
                <a:endParaRPr lang="en-US" sz="1800" noProof="0">
                  <a:solidFill>
                    <a:srgbClr val="0000FF"/>
                  </a:solidFill>
                  <a:latin typeface="+mn-lt"/>
                  <a:cs typeface="Times New Roman" panose="02020603050405020304" pitchFamily="18" charset="0"/>
                </a:endParaRPr>
              </a:p>
              <a:p>
                <a:pPr marL="177800" indent="-177800" algn="l">
                  <a:buFont typeface="Arial" panose="020B0604020202020204" pitchFamily="34" charset="0"/>
                  <a:buChar char="•"/>
                </a:pPr>
                <a:endParaRPr lang="en-US" sz="1800" noProof="0">
                  <a:solidFill>
                    <a:srgbClr val="000000"/>
                  </a:solidFill>
                  <a:latin typeface="+mn-lt"/>
                  <a:cs typeface="Times New Roman" panose="02020603050405020304" pitchFamily="18" charset="0"/>
                </a:endParaRPr>
              </a:p>
              <a:p>
                <a:pPr marL="177800" indent="-177800" algn="l">
                  <a:buFont typeface="Arial" panose="020B0604020202020204" pitchFamily="34" charset="0"/>
                  <a:buChar char="•"/>
                </a:pPr>
                <a:endParaRPr lang="en-US" sz="1800" noProof="0">
                  <a:solidFill>
                    <a:srgbClr val="000000"/>
                  </a:solidFill>
                  <a:latin typeface="+mn-lt"/>
                  <a:cs typeface="Times New Roman" panose="02020603050405020304" pitchFamily="18" charset="0"/>
                </a:endParaRPr>
              </a:p>
              <a:p>
                <a:pPr marL="177800" indent="-177800" algn="l">
                  <a:buFont typeface="Arial" panose="020B0604020202020204" pitchFamily="34" charset="0"/>
                  <a:buChar char="•"/>
                </a:pPr>
                <a:endParaRPr lang="en-US" sz="1800" noProof="0">
                  <a:solidFill>
                    <a:srgbClr val="000000"/>
                  </a:solidFill>
                  <a:latin typeface="+mn-lt"/>
                  <a:cs typeface="Times New Roman" panose="02020603050405020304" pitchFamily="18" charset="0"/>
                </a:endParaRPr>
              </a:p>
              <a:p>
                <a:pPr marL="177800" indent="-177800" algn="l">
                  <a:spcBef>
                    <a:spcPts val="900"/>
                  </a:spcBef>
                  <a:buFont typeface="Arial" panose="020B0604020202020204" pitchFamily="34" charset="0"/>
                  <a:buChar char="•"/>
                </a:pPr>
                <a:endParaRPr lang="en-US" sz="1800" noProof="0">
                  <a:solidFill>
                    <a:srgbClr val="000000"/>
                  </a:solidFill>
                  <a:latin typeface="+mn-lt"/>
                  <a:cs typeface="Times New Roman" panose="02020603050405020304" pitchFamily="18" charset="0"/>
                </a:endParaRPr>
              </a:p>
              <a:p>
                <a:pPr algn="l">
                  <a:spcBef>
                    <a:spcPts val="900"/>
                  </a:spcBef>
                </a:pPr>
                <a:endParaRPr lang="en-US" sz="1800" noProof="0">
                  <a:solidFill>
                    <a:srgbClr val="000000"/>
                  </a:solidFill>
                  <a:latin typeface="+mn-lt"/>
                  <a:cs typeface="Times New Roman" panose="02020603050405020304" pitchFamily="18" charset="0"/>
                </a:endParaRPr>
              </a:p>
              <a:p>
                <a:pPr marL="177800" indent="-177800" algn="l">
                  <a:spcBef>
                    <a:spcPts val="900"/>
                  </a:spcBef>
                  <a:buFont typeface="Arial" panose="020B0604020202020204" pitchFamily="34" charset="0"/>
                  <a:buChar char="•"/>
                </a:pPr>
                <a:r>
                  <a:rPr lang="en-US" sz="1800" noProof="0">
                    <a:solidFill>
                      <a:srgbClr val="000000"/>
                    </a:solidFill>
                    <a:latin typeface="+mn-lt"/>
                    <a:cs typeface="Times New Roman" panose="02020603050405020304" pitchFamily="18" charset="0"/>
                  </a:rPr>
                  <a:t>Property:</a:t>
                </a:r>
                <a14:m>
                  <m:oMath xmlns:m="http://schemas.openxmlformats.org/officeDocument/2006/math">
                    <m:r>
                      <a:rPr lang="en-US" sz="1800" i="1"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0</m:t>
                    </m:r>
                    <m:r>
                      <a:rPr lang="en-US" sz="180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Sub>
                      <m:sSubPr>
                        <m:ctrlPr>
                          <a:rPr lang="en-US" sz="1800" b="0" i="1"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ctrlPr>
                      </m:sSubPr>
                      <m:e>
                        <m:r>
                          <a:rPr lang="en-US" sz="1800" b="0" i="1"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𝑟</m:t>
                        </m:r>
                      </m:e>
                      <m:sub>
                        <m:r>
                          <m:rPr>
                            <m:sty m:val="p"/>
                          </m:rPr>
                          <a:rPr lang="en-US" sz="1800" b="0" i="0"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A</m:t>
                        </m:r>
                        <m:r>
                          <a:rPr lang="en-US" sz="180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m:rPr>
                            <m:sty m:val="p"/>
                          </m:rPr>
                          <a:rPr lang="en-US" sz="1800" b="0" i="0"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B</m:t>
                        </m:r>
                      </m:sub>
                    </m:sSub>
                    <m:r>
                      <a:rPr lang="en-US" sz="180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1800" b="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oMath>
                </a14:m>
                <a:r>
                  <a:rPr lang="en-US" sz="1800" noProof="0">
                    <a:solidFill>
                      <a:srgbClr val="000000"/>
                    </a:solidFill>
                    <a:latin typeface="+mn-lt"/>
                    <a:cs typeface="Times New Roman" panose="02020603050405020304" pitchFamily="18" charset="0"/>
                  </a:rPr>
                  <a:t>,    </a:t>
                </a:r>
                <a14:m>
                  <m:oMath xmlns:m="http://schemas.openxmlformats.org/officeDocument/2006/math">
                    <m:sSub>
                      <m:sSubPr>
                        <m:ctrlPr>
                          <a:rPr lang="en-US" sz="1800" i="1"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ctrlPr>
                      </m:sSubPr>
                      <m:e>
                        <m:r>
                          <a:rPr lang="en-US" sz="1800" i="1"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𝑟</m:t>
                        </m:r>
                      </m:e>
                      <m:sub>
                        <m:r>
                          <m:rPr>
                            <m:sty m:val="p"/>
                          </m:rPr>
                          <a:rPr lang="en-US" sz="1800" noProof="0" smtClean="0">
                            <a:solidFill>
                              <a:srgbClr val="000000"/>
                            </a:solidFill>
                            <a:latin typeface="Cambria Math" panose="02040503050406030204" pitchFamily="18" charset="0"/>
                            <a:cs typeface="Times New Roman" panose="02020603050405020304" pitchFamily="18" charset="0"/>
                            <a:sym typeface="Symbol" panose="05050102010706020507" pitchFamily="18" charset="2"/>
                          </a:rPr>
                          <m:t>A</m:t>
                        </m:r>
                        <m:r>
                          <a:rPr lang="en-US" sz="180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m:rPr>
                            <m:sty m:val="p"/>
                          </m:rPr>
                          <a:rPr lang="en-US" sz="1800"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B</m:t>
                        </m:r>
                      </m:sub>
                    </m:sSub>
                    <m:r>
                      <a:rPr lang="en-US" sz="1800" b="0" i="1" noProof="0"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=1</m:t>
                    </m:r>
                  </m:oMath>
                </a14:m>
                <a:r>
                  <a:rPr lang="en-US" sz="1800" noProof="0">
                    <a:solidFill>
                      <a:srgbClr val="000000"/>
                    </a:solidFill>
                    <a:latin typeface="+mn-lt"/>
                    <a:cs typeface="Times New Roman" panose="02020603050405020304" pitchFamily="18" charset="0"/>
                  </a:rPr>
                  <a:t> </a:t>
                </a:r>
                <a:r>
                  <a:rPr lang="en-US" sz="1800" noProof="0">
                    <a:solidFill>
                      <a:srgbClr val="000000"/>
                    </a:solidFill>
                    <a:latin typeface="+mn-lt"/>
                    <a:cs typeface="Times New Roman" panose="02020603050405020304" pitchFamily="18" charset="0"/>
                    <a:sym typeface="Symbol" panose="05050102010706020507" pitchFamily="18" charset="2"/>
                  </a:rPr>
                  <a:t></a:t>
                </a:r>
                <a:r>
                  <a:rPr lang="en-US" sz="1800" noProof="0">
                    <a:solidFill>
                      <a:srgbClr val="000000"/>
                    </a:solidFill>
                    <a:latin typeface="+mn-lt"/>
                    <a:cs typeface="Times New Roman" panose="02020603050405020304" pitchFamily="18" charset="0"/>
                  </a:rPr>
                  <a:t> if B in all reactions of A</a:t>
                </a:r>
              </a:p>
              <a:p>
                <a:pPr marL="177800" indent="-177800" algn="l">
                  <a:spcBef>
                    <a:spcPts val="900"/>
                  </a:spcBef>
                  <a:buFont typeface="Arial" panose="020B0604020202020204" pitchFamily="34" charset="0"/>
                  <a:buChar char="•"/>
                </a:pPr>
                <a:r>
                  <a:rPr lang="en-US" sz="1800" noProof="0">
                    <a:solidFill>
                      <a:srgbClr val="000000"/>
                    </a:solidFill>
                    <a:latin typeface="+mn-lt"/>
                    <a:cs typeface="Times New Roman" panose="02020603050405020304" pitchFamily="18" charset="0"/>
                  </a:rPr>
                  <a:t>Species </a:t>
                </a:r>
                <a:r>
                  <a:rPr lang="en-US" sz="1800" b="1" noProof="0">
                    <a:solidFill>
                      <a:srgbClr val="000000"/>
                    </a:solidFill>
                    <a:latin typeface="+mn-lt"/>
                    <a:cs typeface="Times New Roman" panose="02020603050405020304" pitchFamily="18" charset="0"/>
                  </a:rPr>
                  <a:t>B is necessary if</a:t>
                </a:r>
              </a:p>
              <a:p>
                <a:pPr marL="177800" indent="-177800" algn="l">
                  <a:spcBef>
                    <a:spcPts val="900"/>
                  </a:spcBef>
                  <a:buFont typeface="Arial" panose="020B0604020202020204" pitchFamily="34" charset="0"/>
                  <a:buChar char="•"/>
                </a:pPr>
                <a:r>
                  <a:rPr lang="en-US" sz="1800" b="1" noProof="0">
                    <a:solidFill>
                      <a:srgbClr val="000000"/>
                    </a:solidFill>
                    <a:latin typeface="+mn-lt"/>
                    <a:cs typeface="Times New Roman" panose="02020603050405020304" pitchFamily="18" charset="0"/>
                  </a:rPr>
                  <a:t>Threshold </a:t>
                </a:r>
                <a:r>
                  <a:rPr lang="en-US" sz="1800" b="1" i="1" noProof="0">
                    <a:solidFill>
                      <a:srgbClr val="000000"/>
                    </a:solidFill>
                    <a:latin typeface="+mn-lt"/>
                    <a:cs typeface="Times New Roman" panose="02020603050405020304" pitchFamily="18" charset="0"/>
                    <a:sym typeface="Symbol" panose="05050102010706020507" pitchFamily="18" charset="2"/>
                  </a:rPr>
                  <a:t></a:t>
                </a:r>
                <a:r>
                  <a:rPr lang="en-US" sz="1800" b="1" noProof="0">
                    <a:solidFill>
                      <a:srgbClr val="000000"/>
                    </a:solidFill>
                    <a:latin typeface="+mn-lt"/>
                    <a:cs typeface="Times New Roman" panose="02020603050405020304" pitchFamily="18" charset="0"/>
                    <a:sym typeface="Symbol" panose="05050102010706020507" pitchFamily="18" charset="2"/>
                  </a:rPr>
                  <a:t>  </a:t>
                </a:r>
                <a:r>
                  <a:rPr lang="en-US" sz="1800" noProof="0">
                    <a:solidFill>
                      <a:srgbClr val="000000"/>
                    </a:solidFill>
                    <a:latin typeface="+mn-lt"/>
                    <a:cs typeface="Times New Roman" panose="02020603050405020304" pitchFamily="18" charset="0"/>
                    <a:sym typeface="Symbol" panose="05050102010706020507" pitchFamily="18" charset="2"/>
                  </a:rPr>
                  <a:t>is a small positive value (e.g. 0.1) given </a:t>
                </a:r>
                <a:r>
                  <a:rPr lang="en-US" sz="1800" b="1" noProof="0">
                    <a:solidFill>
                      <a:srgbClr val="000000"/>
                    </a:solidFill>
                    <a:latin typeface="+mn-lt"/>
                    <a:cs typeface="Times New Roman" panose="02020603050405020304" pitchFamily="18" charset="0"/>
                    <a:sym typeface="Symbol" panose="05050102010706020507" pitchFamily="18" charset="2"/>
                  </a:rPr>
                  <a:t>by the modeller.</a:t>
                </a:r>
              </a:p>
            </p:txBody>
          </p:sp>
        </mc:Choice>
        <mc:Fallback xmlns="">
          <p:sp>
            <p:nvSpPr>
              <p:cNvPr id="543747" name="Text Box 3"/>
              <p:cNvSpPr txBox="1">
                <a:spLocks noRot="1" noChangeAspect="1" noMove="1" noResize="1" noEditPoints="1" noAdjustHandles="1" noChangeArrowheads="1" noChangeShapeType="1" noTextEdit="1"/>
              </p:cNvSpPr>
              <p:nvPr/>
            </p:nvSpPr>
            <p:spPr bwMode="auto">
              <a:xfrm>
                <a:off x="139481" y="1172427"/>
                <a:ext cx="9004519" cy="4893647"/>
              </a:xfrm>
              <a:prstGeom prst="rect">
                <a:avLst/>
              </a:prstGeom>
              <a:blipFill>
                <a:blip r:embed="rId2"/>
                <a:stretch>
                  <a:fillRect l="-474" t="-623" b="-11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22" name="Ellipszis 21"/>
          <p:cNvSpPr/>
          <p:nvPr/>
        </p:nvSpPr>
        <p:spPr bwMode="auto">
          <a:xfrm>
            <a:off x="7005059" y="2659115"/>
            <a:ext cx="594736" cy="533400"/>
          </a:xfrm>
          <a:prstGeom prst="ellipse">
            <a:avLst/>
          </a:prstGeom>
          <a:solidFill>
            <a:srgbClr val="008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B</a:t>
            </a:r>
            <a:endParaRPr kumimoji="0" lang="en-US" sz="1800" b="0" i="0" u="none" strike="noStrike" cap="none" normalizeH="0" baseline="0" noProof="0">
              <a:ln>
                <a:noFill/>
              </a:ln>
              <a:solidFill>
                <a:schemeClr val="tx1"/>
              </a:solidFill>
              <a:effectLst/>
              <a:latin typeface="Arial" panose="020B0604020202020204" pitchFamily="34" charset="0"/>
            </a:endParaRPr>
          </a:p>
        </p:txBody>
      </p:sp>
      <p:sp>
        <p:nvSpPr>
          <p:cNvPr id="543746" name="Text Box 2"/>
          <p:cNvSpPr txBox="1">
            <a:spLocks noChangeArrowheads="1"/>
          </p:cNvSpPr>
          <p:nvPr/>
        </p:nvSpPr>
        <p:spPr bwMode="auto">
          <a:xfrm>
            <a:off x="1738399" y="44450"/>
            <a:ext cx="5859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2: </a:t>
            </a:r>
          </a:p>
          <a:p>
            <a:r>
              <a:rPr lang="en-US" sz="2400" b="1" noProof="0">
                <a:solidFill>
                  <a:srgbClr val="CC0000"/>
                </a:solidFill>
                <a:latin typeface="Arial" panose="020B0604020202020204" pitchFamily="34" charset="0"/>
                <a:cs typeface="Arial" panose="020B0604020202020204" pitchFamily="34" charset="0"/>
              </a:rPr>
              <a:t>Directed Relation Graph (DRG) Method</a:t>
            </a:r>
          </a:p>
        </p:txBody>
      </p:sp>
      <p:sp>
        <p:nvSpPr>
          <p:cNvPr id="10" name="Text Box 3"/>
          <p:cNvSpPr txBox="1">
            <a:spLocks noChangeArrowheads="1"/>
          </p:cNvSpPr>
          <p:nvPr/>
        </p:nvSpPr>
        <p:spPr bwMode="auto">
          <a:xfrm>
            <a:off x="1108973" y="6214031"/>
            <a:ext cx="6597650" cy="584775"/>
          </a:xfrm>
          <a:prstGeom prst="rect">
            <a:avLst/>
          </a:prstGeom>
          <a:solidFill>
            <a:srgbClr val="FFFFFF"/>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 Lu, C. K. Law: A directed relation graph method for mechanism reduction.</a:t>
            </a:r>
            <a:br>
              <a:rPr lang="en-US" sz="1600" kern="0" noProof="0">
                <a:solidFill>
                  <a:srgbClr val="000000"/>
                </a:solidFill>
                <a:latin typeface="Times New Roman"/>
                <a:cs typeface="Times New Roman" panose="02020603050405020304" pitchFamily="18" charset="0"/>
                <a:sym typeface="Symbol" panose="05050102010706020507" pitchFamily="18" charset="2"/>
              </a:rPr>
            </a:br>
            <a:r>
              <a:rPr lang="en-US" sz="1600" i="1" kern="0" noProof="0">
                <a:solidFill>
                  <a:srgbClr val="000000"/>
                </a:solidFill>
                <a:latin typeface="Times New Roman"/>
                <a:cs typeface="Times New Roman" panose="02020603050405020304" pitchFamily="18" charset="0"/>
                <a:sym typeface="Symbol" panose="05050102010706020507" pitchFamily="18" charset="2"/>
              </a:rPr>
              <a:t>Proc. Comb. Inst.</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30</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3300"/>
                </a:solidFill>
                <a:latin typeface="Times New Roman"/>
                <a:cs typeface="Times New Roman" panose="02020603050405020304" pitchFamily="18" charset="0"/>
                <a:sym typeface="Symbol" panose="05050102010706020507" pitchFamily="18" charset="2"/>
              </a:rPr>
              <a:t>(2005) </a:t>
            </a:r>
            <a:r>
              <a:rPr lang="en-US" sz="1600" kern="0" noProof="0">
                <a:solidFill>
                  <a:srgbClr val="000000"/>
                </a:solidFill>
                <a:latin typeface="Times New Roman"/>
                <a:cs typeface="Times New Roman" panose="02020603050405020304" pitchFamily="18" charset="0"/>
                <a:sym typeface="Symbol" panose="05050102010706020507" pitchFamily="18" charset="2"/>
              </a:rPr>
              <a:t>1333–1341.</a:t>
            </a:r>
          </a:p>
        </p:txBody>
      </p:sp>
      <p:graphicFrame>
        <p:nvGraphicFramePr>
          <p:cNvPr id="3" name="Objektum 2"/>
          <p:cNvGraphicFramePr>
            <a:graphicFrameLocks noChangeAspect="1"/>
          </p:cNvGraphicFramePr>
          <p:nvPr>
            <p:extLst>
              <p:ext uri="{D42A27DB-BD31-4B8C-83A1-F6EECF244321}">
                <p14:modId xmlns:p14="http://schemas.microsoft.com/office/powerpoint/2010/main" val="1026978730"/>
              </p:ext>
            </p:extLst>
          </p:nvPr>
        </p:nvGraphicFramePr>
        <p:xfrm>
          <a:off x="1355725" y="3484883"/>
          <a:ext cx="3216275" cy="1106488"/>
        </p:xfrm>
        <a:graphic>
          <a:graphicData uri="http://schemas.openxmlformats.org/presentationml/2006/ole">
            <mc:AlternateContent xmlns:mc="http://schemas.openxmlformats.org/markup-compatibility/2006">
              <mc:Choice xmlns:v="urn:schemas-microsoft-com:vml" Requires="v">
                <p:oleObj name="Equation" r:id="rId3" imgW="1752480" imgH="634680" progId="Equation.3">
                  <p:embed/>
                </p:oleObj>
              </mc:Choice>
              <mc:Fallback>
                <p:oleObj name="Equation" r:id="rId3" imgW="1752480" imgH="634680" progId="Equation.3">
                  <p:embed/>
                  <p:pic>
                    <p:nvPicPr>
                      <p:cNvPr id="0" name="Object 390"/>
                      <p:cNvPicPr>
                        <a:picLocks noChangeAspect="1" noChangeArrowheads="1"/>
                      </p:cNvPicPr>
                      <p:nvPr/>
                    </p:nvPicPr>
                    <p:blipFill>
                      <a:blip r:embed="rId4"/>
                      <a:srcRect/>
                      <a:stretch>
                        <a:fillRect/>
                      </a:stretch>
                    </p:blipFill>
                    <p:spPr bwMode="auto">
                      <a:xfrm>
                        <a:off x="1355725" y="3484883"/>
                        <a:ext cx="3216275" cy="1106488"/>
                      </a:xfrm>
                      <a:prstGeom prst="rect">
                        <a:avLst/>
                      </a:prstGeom>
                      <a:solidFill>
                        <a:srgbClr val="FFFFFF"/>
                      </a:solidFill>
                      <a:ln w="25400">
                        <a:solidFill>
                          <a:srgbClr val="C00000"/>
                        </a:solidFill>
                      </a:ln>
                    </p:spPr>
                  </p:pic>
                </p:oleObj>
              </mc:Fallback>
            </mc:AlternateContent>
          </a:graphicData>
        </a:graphic>
      </p:graphicFrame>
      <p:graphicFrame>
        <p:nvGraphicFramePr>
          <p:cNvPr id="15" name="Objektum 14"/>
          <p:cNvGraphicFramePr>
            <a:graphicFrameLocks noChangeAspect="1"/>
          </p:cNvGraphicFramePr>
          <p:nvPr>
            <p:extLst>
              <p:ext uri="{D42A27DB-BD31-4B8C-83A1-F6EECF244321}">
                <p14:modId xmlns:p14="http://schemas.microsoft.com/office/powerpoint/2010/main" val="3758697547"/>
              </p:ext>
            </p:extLst>
          </p:nvPr>
        </p:nvGraphicFramePr>
        <p:xfrm>
          <a:off x="3276600" y="5255546"/>
          <a:ext cx="1038225" cy="438150"/>
        </p:xfrm>
        <a:graphic>
          <a:graphicData uri="http://schemas.openxmlformats.org/presentationml/2006/ole">
            <mc:AlternateContent xmlns:mc="http://schemas.openxmlformats.org/markup-compatibility/2006">
              <mc:Choice xmlns:v="urn:schemas-microsoft-com:vml" Requires="v">
                <p:oleObj name="Equation" r:id="rId5" imgW="558720" imgH="228600" progId="Equation.3">
                  <p:embed/>
                </p:oleObj>
              </mc:Choice>
              <mc:Fallback>
                <p:oleObj name="Equation" r:id="rId5" imgW="558720" imgH="228600" progId="Equation.3">
                  <p:embed/>
                  <p:pic>
                    <p:nvPicPr>
                      <p:cNvPr id="0" name=""/>
                      <p:cNvPicPr/>
                      <p:nvPr/>
                    </p:nvPicPr>
                    <p:blipFill>
                      <a:blip r:embed="rId6"/>
                      <a:stretch>
                        <a:fillRect/>
                      </a:stretch>
                    </p:blipFill>
                    <p:spPr>
                      <a:xfrm>
                        <a:off x="3276600" y="5255546"/>
                        <a:ext cx="1038225" cy="438150"/>
                      </a:xfrm>
                      <a:prstGeom prst="rect">
                        <a:avLst/>
                      </a:prstGeom>
                      <a:solidFill>
                        <a:srgbClr val="FFFFFF"/>
                      </a:solidFill>
                      <a:ln w="25400">
                        <a:solidFill>
                          <a:srgbClr val="C00000"/>
                        </a:solidFill>
                      </a:ln>
                    </p:spPr>
                  </p:pic>
                </p:oleObj>
              </mc:Fallback>
            </mc:AlternateContent>
          </a:graphicData>
        </a:graphic>
      </p:graphicFrame>
      <p:sp>
        <p:nvSpPr>
          <p:cNvPr id="1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1</a:t>
            </a:r>
            <a:r>
              <a:rPr lang="hu-HU" sz="1800" noProof="0">
                <a:latin typeface="Arial" panose="020B0604020202020204" pitchFamily="34" charset="0"/>
                <a:cs typeface="Arial" panose="020B0604020202020204" pitchFamily="34" charset="0"/>
              </a:rPr>
              <a:t>8</a:t>
            </a:r>
            <a:endParaRPr lang="en-US" sz="1800" noProof="0">
              <a:latin typeface="Arial" panose="020B0604020202020204" pitchFamily="34" charset="0"/>
              <a:cs typeface="Arial" panose="020B0604020202020204" pitchFamily="34" charset="0"/>
            </a:endParaRPr>
          </a:p>
        </p:txBody>
      </p:sp>
      <p:sp>
        <p:nvSpPr>
          <p:cNvPr id="19" name="Ellipszis 18"/>
          <p:cNvSpPr/>
          <p:nvPr/>
        </p:nvSpPr>
        <p:spPr bwMode="auto">
          <a:xfrm>
            <a:off x="7848600" y="2667000"/>
            <a:ext cx="594736" cy="533400"/>
          </a:xfrm>
          <a:prstGeom prst="ellipse">
            <a:avLst/>
          </a:prstGeom>
          <a:solidFill>
            <a:srgbClr val="1DC4FF"/>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C</a:t>
            </a:r>
            <a:endParaRPr kumimoji="0" lang="en-US" sz="1800" b="0" i="0" u="none" strike="noStrike" cap="none" normalizeH="0" baseline="0" noProof="0">
              <a:ln>
                <a:noFill/>
              </a:ln>
              <a:solidFill>
                <a:schemeClr val="tx1"/>
              </a:solidFill>
              <a:effectLst/>
              <a:latin typeface="Arial" panose="020B0604020202020204" pitchFamily="34" charset="0"/>
            </a:endParaRPr>
          </a:p>
        </p:txBody>
      </p:sp>
      <p:sp>
        <p:nvSpPr>
          <p:cNvPr id="21" name="Ellipszis 20"/>
          <p:cNvSpPr/>
          <p:nvPr/>
        </p:nvSpPr>
        <p:spPr bwMode="auto">
          <a:xfrm>
            <a:off x="7416927" y="1297519"/>
            <a:ext cx="594736" cy="533400"/>
          </a:xfrm>
          <a:prstGeom prst="ellipse">
            <a:avLst/>
          </a:prstGeom>
          <a:solidFill>
            <a:srgbClr val="FF0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A</a:t>
            </a:r>
          </a:p>
        </p:txBody>
      </p:sp>
      <p:cxnSp>
        <p:nvCxnSpPr>
          <p:cNvPr id="25" name="Egyenes összekötő nyíllal 24"/>
          <p:cNvCxnSpPr/>
          <p:nvPr/>
        </p:nvCxnSpPr>
        <p:spPr bwMode="auto">
          <a:xfrm>
            <a:off x="7807543" y="1985347"/>
            <a:ext cx="254846" cy="546591"/>
          </a:xfrm>
          <a:prstGeom prst="straightConnector1">
            <a:avLst/>
          </a:prstGeom>
          <a:solidFill>
            <a:schemeClr val="accent1"/>
          </a:solidFill>
          <a:ln w="19050" cap="flat" cmpd="sng" algn="ctr">
            <a:solidFill>
              <a:srgbClr val="0000FF"/>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Egyenes összekötő nyíllal 25"/>
          <p:cNvCxnSpPr/>
          <p:nvPr/>
        </p:nvCxnSpPr>
        <p:spPr bwMode="auto">
          <a:xfrm flipH="1">
            <a:off x="7416927" y="1983569"/>
            <a:ext cx="205091" cy="554171"/>
          </a:xfrm>
          <a:prstGeom prst="straightConnector1">
            <a:avLst/>
          </a:prstGeom>
          <a:solidFill>
            <a:schemeClr val="accent1"/>
          </a:solidFill>
          <a:ln w="38100" cap="flat" cmpd="sng" algn="ctr">
            <a:solidFill>
              <a:srgbClr val="0000FF"/>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7" name="Objektum 26"/>
          <p:cNvGraphicFramePr>
            <a:graphicFrameLocks noChangeAspect="1"/>
          </p:cNvGraphicFramePr>
          <p:nvPr>
            <p:extLst>
              <p:ext uri="{D42A27DB-BD31-4B8C-83A1-F6EECF244321}">
                <p14:modId xmlns:p14="http://schemas.microsoft.com/office/powerpoint/2010/main" val="3197087751"/>
              </p:ext>
            </p:extLst>
          </p:nvPr>
        </p:nvGraphicFramePr>
        <p:xfrm>
          <a:off x="8083769" y="1842705"/>
          <a:ext cx="933450" cy="454025"/>
        </p:xfrm>
        <a:graphic>
          <a:graphicData uri="http://schemas.openxmlformats.org/presentationml/2006/ole">
            <mc:AlternateContent xmlns:mc="http://schemas.openxmlformats.org/markup-compatibility/2006">
              <mc:Choice xmlns:v="urn:schemas-microsoft-com:vml" Requires="v">
                <p:oleObj name="Equation" r:id="rId7" imgW="469800" imgH="228600" progId="Equation.3">
                  <p:embed/>
                </p:oleObj>
              </mc:Choice>
              <mc:Fallback>
                <p:oleObj name="Equation" r:id="rId7" imgW="469800" imgH="228600" progId="Equation.3">
                  <p:embed/>
                  <p:pic>
                    <p:nvPicPr>
                      <p:cNvPr id="0" name=""/>
                      <p:cNvPicPr/>
                      <p:nvPr/>
                    </p:nvPicPr>
                    <p:blipFill>
                      <a:blip r:embed="rId8"/>
                      <a:stretch>
                        <a:fillRect/>
                      </a:stretch>
                    </p:blipFill>
                    <p:spPr>
                      <a:xfrm>
                        <a:off x="8083769" y="1842705"/>
                        <a:ext cx="933450" cy="454025"/>
                      </a:xfrm>
                      <a:prstGeom prst="rect">
                        <a:avLst/>
                      </a:prstGeom>
                      <a:ln>
                        <a:noFill/>
                      </a:ln>
                    </p:spPr>
                  </p:pic>
                </p:oleObj>
              </mc:Fallback>
            </mc:AlternateContent>
          </a:graphicData>
        </a:graphic>
      </p:graphicFrame>
      <p:graphicFrame>
        <p:nvGraphicFramePr>
          <p:cNvPr id="30" name="Objektum 29"/>
          <p:cNvGraphicFramePr>
            <a:graphicFrameLocks noChangeAspect="1"/>
          </p:cNvGraphicFramePr>
          <p:nvPr>
            <p:extLst>
              <p:ext uri="{D42A27DB-BD31-4B8C-83A1-F6EECF244321}">
                <p14:modId xmlns:p14="http://schemas.microsoft.com/office/powerpoint/2010/main" val="552519887"/>
              </p:ext>
            </p:extLst>
          </p:nvPr>
        </p:nvGraphicFramePr>
        <p:xfrm>
          <a:off x="6505702" y="1877791"/>
          <a:ext cx="911225" cy="430213"/>
        </p:xfrm>
        <a:graphic>
          <a:graphicData uri="http://schemas.openxmlformats.org/presentationml/2006/ole">
            <mc:AlternateContent xmlns:mc="http://schemas.openxmlformats.org/markup-compatibility/2006">
              <mc:Choice xmlns:v="urn:schemas-microsoft-com:vml" Requires="v">
                <p:oleObj name="Equation" r:id="rId9" imgW="482400" imgH="228600" progId="Equation.3">
                  <p:embed/>
                </p:oleObj>
              </mc:Choice>
              <mc:Fallback>
                <p:oleObj name="Equation" r:id="rId9" imgW="482400" imgH="228600" progId="Equation.3">
                  <p:embed/>
                  <p:pic>
                    <p:nvPicPr>
                      <p:cNvPr id="0" name=""/>
                      <p:cNvPicPr/>
                      <p:nvPr/>
                    </p:nvPicPr>
                    <p:blipFill>
                      <a:blip r:embed="rId10"/>
                      <a:stretch>
                        <a:fillRect/>
                      </a:stretch>
                    </p:blipFill>
                    <p:spPr>
                      <a:xfrm>
                        <a:off x="6505702" y="1877791"/>
                        <a:ext cx="911225" cy="430213"/>
                      </a:xfrm>
                      <a:prstGeom prst="rect">
                        <a:avLst/>
                      </a:prstGeom>
                      <a:ln>
                        <a:noFill/>
                      </a:ln>
                    </p:spPr>
                  </p:pic>
                </p:oleObj>
              </mc:Fallback>
            </mc:AlternateContent>
          </a:graphicData>
        </a:graphic>
      </p:graphicFrame>
      <p:cxnSp>
        <p:nvCxnSpPr>
          <p:cNvPr id="17" name="Egyenes összekötő 16"/>
          <p:cNvCxnSpPr/>
          <p:nvPr/>
        </p:nvCxnSpPr>
        <p:spPr bwMode="auto">
          <a:xfrm flipV="1">
            <a:off x="7859482" y="2180061"/>
            <a:ext cx="202907" cy="133536"/>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71ECE0A2-4B8D-9E8B-E1C9-EA396A857B6D}"/>
                  </a:ext>
                </a:extLst>
              </p:cNvPr>
              <p:cNvSpPr txBox="1"/>
              <p:nvPr/>
            </p:nvSpPr>
            <p:spPr>
              <a:xfrm>
                <a:off x="5139693" y="3560555"/>
                <a:ext cx="3643241" cy="844205"/>
              </a:xfrm>
              <a:prstGeom prst="rect">
                <a:avLst/>
              </a:prstGeom>
              <a:noFill/>
            </p:spPr>
            <p:txBody>
              <a:bodyPr wrap="none" lIns="0" tIns="0" rIns="0" bIns="0" rtlCol="0">
                <a:spAutoFit/>
              </a:bodyPr>
              <a:lstStyle/>
              <a:p>
                <a:pPr algn="l"/>
                <a14:m>
                  <m:oMath xmlns:m="http://schemas.openxmlformats.org/officeDocument/2006/math">
                    <m:sSubSup>
                      <m:sSubSupPr>
                        <m:ctrlPr>
                          <a:rPr lang="en-US" sz="1800" b="0" i="1" noProof="0" smtClean="0">
                            <a:latin typeface="Cambria Math" panose="02040503050406030204" pitchFamily="18" charset="0"/>
                          </a:rPr>
                        </m:ctrlPr>
                      </m:sSubSupPr>
                      <m:e>
                        <m:r>
                          <a:rPr lang="en-US" sz="1800" b="0" i="1" noProof="0" smtClean="0">
                            <a:latin typeface="Cambria Math" panose="02040503050406030204" pitchFamily="18" charset="0"/>
                          </a:rPr>
                          <m:t>𝑅</m:t>
                        </m:r>
                      </m:e>
                      <m:sub>
                        <m:r>
                          <a:rPr lang="en-US" sz="1800" b="0" i="1" noProof="0" smtClean="0">
                            <a:latin typeface="Cambria Math" panose="02040503050406030204" pitchFamily="18" charset="0"/>
                          </a:rPr>
                          <m:t>𝛼</m:t>
                        </m:r>
                      </m:sub>
                      <m:sup>
                        <m:r>
                          <m:rPr>
                            <m:sty m:val="p"/>
                          </m:rPr>
                          <a:rPr lang="en-US" sz="1800" b="0" i="0" noProof="0" smtClean="0">
                            <a:latin typeface="Cambria Math" panose="02040503050406030204" pitchFamily="18" charset="0"/>
                          </a:rPr>
                          <m:t>net</m:t>
                        </m:r>
                      </m:sup>
                    </m:sSubSup>
                  </m:oMath>
                </a14:m>
                <a:r>
                  <a:rPr lang="en-US" sz="1800" noProof="0">
                    <a:latin typeface="+mn-lt"/>
                  </a:rPr>
                  <a:t>= </a:t>
                </a:r>
                <a14:m>
                  <m:oMath xmlns:m="http://schemas.openxmlformats.org/officeDocument/2006/math">
                    <m:sSubSup>
                      <m:sSubSupPr>
                        <m:ctrlPr>
                          <a:rPr lang="en-US" sz="1800" i="1" noProof="0" smtClean="0">
                            <a:latin typeface="Cambria Math" panose="02040503050406030204" pitchFamily="18" charset="0"/>
                          </a:rPr>
                        </m:ctrlPr>
                      </m:sSubSupPr>
                      <m:e>
                        <m:r>
                          <a:rPr lang="en-US" sz="1800" i="1" noProof="0" smtClean="0">
                            <a:latin typeface="Cambria Math" panose="02040503050406030204" pitchFamily="18" charset="0"/>
                          </a:rPr>
                          <m:t>𝑅</m:t>
                        </m:r>
                      </m:e>
                      <m:sub>
                        <m:r>
                          <a:rPr lang="en-US" sz="1800" i="1" noProof="0" smtClean="0">
                            <a:latin typeface="Cambria Math" panose="02040503050406030204" pitchFamily="18" charset="0"/>
                          </a:rPr>
                          <m:t>𝛼</m:t>
                        </m:r>
                      </m:sub>
                      <m:sup>
                        <m:r>
                          <m:rPr>
                            <m:sty m:val="p"/>
                          </m:rPr>
                          <a:rPr lang="en-US" sz="1800" b="0" i="0" noProof="0" smtClean="0">
                            <a:latin typeface="Cambria Math" panose="02040503050406030204" pitchFamily="18" charset="0"/>
                          </a:rPr>
                          <m:t>forward</m:t>
                        </m:r>
                      </m:sup>
                    </m:sSubSup>
                    <m:r>
                      <a:rPr lang="en-US" sz="1800" b="0" i="1" noProof="0" smtClean="0">
                        <a:latin typeface="Cambria Math" panose="02040503050406030204" pitchFamily="18" charset="0"/>
                      </a:rPr>
                      <m:t>−</m:t>
                    </m:r>
                    <m:sSubSup>
                      <m:sSubSupPr>
                        <m:ctrlPr>
                          <a:rPr lang="en-US" sz="1800" i="1" noProof="0" smtClean="0">
                            <a:latin typeface="Cambria Math" panose="02040503050406030204" pitchFamily="18" charset="0"/>
                          </a:rPr>
                        </m:ctrlPr>
                      </m:sSubSupPr>
                      <m:e>
                        <m:r>
                          <a:rPr lang="en-US" sz="1800" i="1" noProof="0" smtClean="0">
                            <a:latin typeface="Cambria Math" panose="02040503050406030204" pitchFamily="18" charset="0"/>
                          </a:rPr>
                          <m:t>𝑅</m:t>
                        </m:r>
                      </m:e>
                      <m:sub>
                        <m:r>
                          <a:rPr lang="en-US" sz="1800" i="1" noProof="0" smtClean="0">
                            <a:latin typeface="Cambria Math" panose="02040503050406030204" pitchFamily="18" charset="0"/>
                          </a:rPr>
                          <m:t>𝛼</m:t>
                        </m:r>
                      </m:sub>
                      <m:sup>
                        <m:r>
                          <m:rPr>
                            <m:sty m:val="p"/>
                          </m:rPr>
                          <a:rPr lang="en-US" sz="1800" b="0" i="0" noProof="0" smtClean="0">
                            <a:latin typeface="Cambria Math" panose="02040503050406030204" pitchFamily="18" charset="0"/>
                          </a:rPr>
                          <m:t>reverse</m:t>
                        </m:r>
                      </m:sup>
                    </m:sSubSup>
                  </m:oMath>
                </a14:m>
                <a:br>
                  <a:rPr lang="en-US" sz="1800" noProof="0">
                    <a:latin typeface="+mn-lt"/>
                  </a:rPr>
                </a:br>
                <a:r>
                  <a:rPr lang="en-US" sz="1800" noProof="0">
                    <a:latin typeface="+mn-lt"/>
                  </a:rPr>
                  <a:t>        net reaction rate of reaction </a:t>
                </a:r>
                <a14:m>
                  <m:oMath xmlns:m="http://schemas.openxmlformats.org/officeDocument/2006/math">
                    <m:r>
                      <a:rPr lang="en-US" sz="1800" b="0" i="1" noProof="0" smtClean="0">
                        <a:latin typeface="Cambria Math" panose="02040503050406030204" pitchFamily="18" charset="0"/>
                      </a:rPr>
                      <m:t>𝛼</m:t>
                    </m:r>
                  </m:oMath>
                </a14:m>
                <a:endParaRPr lang="en-US" sz="1800" noProof="0">
                  <a:latin typeface="+mn-lt"/>
                </a:endParaRPr>
              </a:p>
              <a:p>
                <a:pPr algn="l"/>
                <a14:m>
                  <m:oMath xmlns:m="http://schemas.openxmlformats.org/officeDocument/2006/math">
                    <m:sSub>
                      <m:sSubPr>
                        <m:ctrlPr>
                          <a:rPr lang="en-US" sz="1800" b="0" i="1" noProof="0" smtClean="0">
                            <a:latin typeface="Cambria Math" panose="02040503050406030204" pitchFamily="18" charset="0"/>
                          </a:rPr>
                        </m:ctrlPr>
                      </m:sSubPr>
                      <m:e>
                        <m:r>
                          <a:rPr lang="en-US" sz="1800" b="0" i="1" noProof="0" smtClean="0">
                            <a:latin typeface="Cambria Math" panose="02040503050406030204" pitchFamily="18" charset="0"/>
                          </a:rPr>
                          <m:t>𝜈</m:t>
                        </m:r>
                      </m:e>
                      <m:sub>
                        <m:r>
                          <m:rPr>
                            <m:sty m:val="p"/>
                          </m:rPr>
                          <a:rPr lang="en-US" sz="1800" b="0" i="0" noProof="0" smtClean="0">
                            <a:latin typeface="Cambria Math" panose="02040503050406030204" pitchFamily="18" charset="0"/>
                          </a:rPr>
                          <m:t>A</m:t>
                        </m:r>
                        <m:r>
                          <a:rPr lang="en-US" sz="1800" b="0" i="1" noProof="0" smtClean="0">
                            <a:latin typeface="Cambria Math" panose="02040503050406030204" pitchFamily="18" charset="0"/>
                          </a:rPr>
                          <m:t>𝛼</m:t>
                        </m:r>
                      </m:sub>
                    </m:sSub>
                  </m:oMath>
                </a14:m>
                <a:r>
                  <a:rPr lang="en-US" sz="1800" noProof="0">
                    <a:latin typeface="+mn-lt"/>
                  </a:rPr>
                  <a:t>: stoichiometric number of A in </a:t>
                </a:r>
                <a14:m>
                  <m:oMath xmlns:m="http://schemas.openxmlformats.org/officeDocument/2006/math">
                    <m:r>
                      <a:rPr lang="en-US" sz="1800" b="0" i="1" noProof="0" smtClean="0">
                        <a:latin typeface="Cambria Math" panose="02040503050406030204" pitchFamily="18" charset="0"/>
                      </a:rPr>
                      <m:t>𝛼</m:t>
                    </m:r>
                  </m:oMath>
                </a14:m>
                <a:endParaRPr lang="en-US" sz="1800" noProof="0">
                  <a:latin typeface="+mn-lt"/>
                </a:endParaRPr>
              </a:p>
            </p:txBody>
          </p:sp>
        </mc:Choice>
        <mc:Fallback xmlns="">
          <p:sp>
            <p:nvSpPr>
              <p:cNvPr id="2" name="TextBox 1">
                <a:extLst>
                  <a:ext uri="{FF2B5EF4-FFF2-40B4-BE49-F238E27FC236}">
                    <a16:creationId xmlns:a16="http://schemas.microsoft.com/office/drawing/2014/main" id="{71ECE0A2-4B8D-9E8B-E1C9-EA396A857B6D}"/>
                  </a:ext>
                </a:extLst>
              </p:cNvPr>
              <p:cNvSpPr txBox="1">
                <a:spLocks noRot="1" noChangeAspect="1" noMove="1" noResize="1" noEditPoints="1" noAdjustHandles="1" noChangeArrowheads="1" noChangeShapeType="1" noTextEdit="1"/>
              </p:cNvSpPr>
              <p:nvPr/>
            </p:nvSpPr>
            <p:spPr>
              <a:xfrm>
                <a:off x="5139693" y="3560555"/>
                <a:ext cx="3643241" cy="844205"/>
              </a:xfrm>
              <a:prstGeom prst="rect">
                <a:avLst/>
              </a:prstGeom>
              <a:blipFill>
                <a:blip r:embed="rId11"/>
                <a:stretch>
                  <a:fillRect l="-2174" t="-7194" r="-502" b="-16547"/>
                </a:stretch>
              </a:blipFill>
            </p:spPr>
            <p:txBody>
              <a:bodyPr/>
              <a:lstStyle/>
              <a:p>
                <a:r>
                  <a:rPr lang="en-GB">
                    <a:noFill/>
                  </a:rPr>
                  <a:t> </a:t>
                </a:r>
              </a:p>
            </p:txBody>
          </p:sp>
        </mc:Fallback>
      </mc:AlternateContent>
    </p:spTree>
    <p:extLst>
      <p:ext uri="{BB962C8B-B14F-4D97-AF65-F5344CB8AC3E}">
        <p14:creationId xmlns:p14="http://schemas.microsoft.com/office/powerpoint/2010/main" val="238342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3747">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3747">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374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 Box 5"/>
          <p:cNvSpPr txBox="1">
            <a:spLocks noChangeArrowheads="1"/>
          </p:cNvSpPr>
          <p:nvPr/>
        </p:nvSpPr>
        <p:spPr bwMode="auto">
          <a:xfrm>
            <a:off x="381000" y="1114076"/>
            <a:ext cx="6574769"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Arial" panose="020B0604020202020204" pitchFamily="34" charset="0"/>
                <a:cs typeface="Arial" panose="020B0604020202020204" pitchFamily="34" charset="0"/>
              </a:rPr>
              <a:t>Selection procedure of necessary species</a:t>
            </a:r>
          </a:p>
          <a:p>
            <a:pPr marL="342900" indent="-342900" algn="l">
              <a:spcBef>
                <a:spcPts val="900"/>
              </a:spcBef>
              <a:buFont typeface="Arial" panose="020B0604020202020204" pitchFamily="34" charset="0"/>
              <a:buChar char="•"/>
            </a:pPr>
            <a:r>
              <a:rPr lang="en-US" sz="1800" b="1" noProof="0">
                <a:solidFill>
                  <a:srgbClr val="000000"/>
                </a:solidFill>
                <a:latin typeface="Arial" panose="020B0604020202020204" pitchFamily="34" charset="0"/>
                <a:cs typeface="Arial" panose="020B0604020202020204" pitchFamily="34" charset="0"/>
              </a:rPr>
              <a:t>Iteratively</a:t>
            </a:r>
            <a:r>
              <a:rPr lang="en-US" sz="1800" noProof="0">
                <a:solidFill>
                  <a:srgbClr val="000000"/>
                </a:solidFill>
                <a:latin typeface="Arial" panose="020B0604020202020204" pitchFamily="34" charset="0"/>
                <a:cs typeface="Arial" panose="020B0604020202020204" pitchFamily="34" charset="0"/>
              </a:rPr>
              <a:t> directed </a:t>
            </a:r>
            <a:r>
              <a:rPr lang="en-US" sz="1800" b="1" noProof="0">
                <a:solidFill>
                  <a:srgbClr val="000000"/>
                </a:solidFill>
                <a:latin typeface="Arial" panose="020B0604020202020204" pitchFamily="34" charset="0"/>
                <a:cs typeface="Arial" panose="020B0604020202020204" pitchFamily="34" charset="0"/>
              </a:rPr>
              <a:t>vertices are drawn from each newly selected species </a:t>
            </a:r>
            <a:r>
              <a:rPr lang="en-US" sz="1800" noProof="0">
                <a:solidFill>
                  <a:srgbClr val="000000"/>
                </a:solidFill>
                <a:latin typeface="Arial" panose="020B0604020202020204" pitchFamily="34" charset="0"/>
                <a:cs typeface="Arial" panose="020B0604020202020204" pitchFamily="34" charset="0"/>
              </a:rPr>
              <a:t>(X)</a:t>
            </a:r>
            <a:r>
              <a:rPr lang="en-US" sz="1800" b="1" noProof="0">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to other species (Y)</a:t>
            </a:r>
            <a:r>
              <a:rPr lang="hu-HU" sz="1800"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if</a:t>
            </a:r>
            <a:r>
              <a:rPr lang="en-US" sz="1800" noProof="0">
                <a:solidFill>
                  <a:srgbClr val="000000"/>
                </a:solidFill>
                <a:latin typeface="Arial" panose="020B0604020202020204" pitchFamily="34" charset="0"/>
                <a:cs typeface="Arial" panose="020B0604020202020204" pitchFamily="34" charset="0"/>
              </a:rPr>
              <a:t>  </a:t>
            </a:r>
            <a:r>
              <a:rPr lang="en-US" sz="1800" b="1" i="1" noProof="0">
                <a:latin typeface="Arial" panose="020B0604020202020204" pitchFamily="34" charset="0"/>
                <a:cs typeface="Arial" panose="020B0604020202020204" pitchFamily="34" charset="0"/>
              </a:rPr>
              <a:t>r</a:t>
            </a:r>
            <a:r>
              <a:rPr lang="en-US" sz="1800" b="1" baseline="-25000" noProof="0">
                <a:latin typeface="Arial" panose="020B0604020202020204" pitchFamily="34" charset="0"/>
                <a:cs typeface="Arial" panose="020B0604020202020204" pitchFamily="34" charset="0"/>
              </a:rPr>
              <a:t>X</a:t>
            </a:r>
            <a:r>
              <a:rPr lang="en-US" sz="1800" b="1" baseline="-25000" noProof="0">
                <a:latin typeface="Arial" panose="020B0604020202020204" pitchFamily="34" charset="0"/>
                <a:cs typeface="Arial" panose="020B0604020202020204" pitchFamily="34" charset="0"/>
                <a:sym typeface="Symbol" panose="05050102010706020507" pitchFamily="18" charset="2"/>
              </a:rPr>
              <a:t>Y </a:t>
            </a:r>
            <a:r>
              <a:rPr lang="en-US" sz="1800" b="1" noProof="0">
                <a:latin typeface="Arial" panose="020B0604020202020204" pitchFamily="34" charset="0"/>
                <a:cs typeface="Arial" panose="020B0604020202020204" pitchFamily="34" charset="0"/>
                <a:sym typeface="Symbol" panose="05050102010706020507" pitchFamily="18" charset="2"/>
              </a:rPr>
              <a:t>&gt;</a:t>
            </a:r>
            <a:r>
              <a:rPr lang="en-US" sz="1800" b="1" i="1" noProof="0">
                <a:latin typeface="Arial" panose="020B0604020202020204" pitchFamily="34" charset="0"/>
                <a:cs typeface="Arial" panose="020B0604020202020204" pitchFamily="34" charset="0"/>
                <a:sym typeface="Symbol" panose="05050102010706020507" pitchFamily="18" charset="2"/>
              </a:rPr>
              <a:t></a:t>
            </a:r>
            <a:r>
              <a:rPr lang="en-US" sz="1800" b="1" i="1" noProof="0">
                <a:solidFill>
                  <a:srgbClr val="FF0000"/>
                </a:solidFill>
                <a:latin typeface="Arial" panose="020B0604020202020204" pitchFamily="34" charset="0"/>
                <a:cs typeface="Arial" panose="020B0604020202020204" pitchFamily="34" charset="0"/>
                <a:sym typeface="Symbol" panose="05050102010706020507" pitchFamily="18" charset="2"/>
              </a:rPr>
              <a:t> </a:t>
            </a:r>
            <a:br>
              <a:rPr lang="hu-HU" sz="1800" b="1" i="1" noProof="0">
                <a:solidFill>
                  <a:srgbClr val="FF0000"/>
                </a:solidFill>
                <a:latin typeface="Arial" panose="020B0604020202020204" pitchFamily="34" charset="0"/>
                <a:cs typeface="Arial" panose="020B0604020202020204" pitchFamily="34" charset="0"/>
                <a:sym typeface="Symbol" panose="05050102010706020507" pitchFamily="18" charset="2"/>
              </a:rPr>
            </a:br>
            <a:r>
              <a:rPr lang="en-US" sz="1800" noProof="0">
                <a:solidFill>
                  <a:srgbClr val="000000"/>
                </a:solidFill>
                <a:latin typeface="Arial" panose="020B0604020202020204" pitchFamily="34" charset="0"/>
                <a:cs typeface="Arial" panose="020B0604020202020204" pitchFamily="34" charset="0"/>
                <a:sym typeface="Symbol" panose="05050102010706020507" pitchFamily="18" charset="2"/>
              </a:rPr>
              <a:t>until no more vertices can be drawn.</a:t>
            </a:r>
            <a:endParaRPr lang="en-US" sz="1800" noProof="0">
              <a:solidFill>
                <a:srgbClr val="000000"/>
              </a:solidFill>
              <a:latin typeface="Arial" panose="020B0604020202020204" pitchFamily="34" charset="0"/>
              <a:cs typeface="Arial" panose="020B0604020202020204" pitchFamily="34" charset="0"/>
            </a:endParaRPr>
          </a:p>
          <a:p>
            <a:pPr marL="342900" indent="-342900" algn="l">
              <a:spcBef>
                <a:spcPts val="900"/>
              </a:spcBef>
              <a:buFont typeface="Arial" panose="020B0604020202020204" pitchFamily="34" charset="0"/>
              <a:buChar char="•"/>
            </a:pPr>
            <a:r>
              <a:rPr lang="en-US" sz="1800" noProof="0">
                <a:solidFill>
                  <a:srgbClr val="000000"/>
                </a:solidFill>
                <a:latin typeface="+mn-lt"/>
                <a:sym typeface="Symbol" panose="05050102010706020507" pitchFamily="18" charset="2"/>
              </a:rPr>
              <a:t>A </a:t>
            </a:r>
            <a:r>
              <a:rPr lang="en-US" sz="1800" b="1" noProof="0">
                <a:solidFill>
                  <a:srgbClr val="000000"/>
                </a:solidFill>
                <a:latin typeface="+mn-lt"/>
                <a:sym typeface="Symbol" panose="05050102010706020507" pitchFamily="18" charset="2"/>
              </a:rPr>
              <a:t>species is necessary </a:t>
            </a:r>
            <a:r>
              <a:rPr lang="en-US" sz="1800" noProof="0">
                <a:solidFill>
                  <a:srgbClr val="000000"/>
                </a:solidFill>
                <a:latin typeface="+mn-lt"/>
                <a:sym typeface="Symbol" panose="05050102010706020507" pitchFamily="18" charset="2"/>
              </a:rPr>
              <a:t>if there is </a:t>
            </a:r>
            <a:r>
              <a:rPr lang="en-US" sz="1800" b="1" noProof="0">
                <a:solidFill>
                  <a:srgbClr val="000000"/>
                </a:solidFill>
                <a:latin typeface="+mn-lt"/>
                <a:sym typeface="Symbol" panose="05050102010706020507" pitchFamily="18" charset="2"/>
              </a:rPr>
              <a:t>a directed path</a:t>
            </a:r>
            <a:r>
              <a:rPr lang="en-US" sz="1800" noProof="0">
                <a:solidFill>
                  <a:srgbClr val="000000"/>
                </a:solidFill>
                <a:latin typeface="+mn-lt"/>
                <a:sym typeface="Symbol" panose="05050102010706020507" pitchFamily="18" charset="2"/>
              </a:rPr>
              <a:t> </a:t>
            </a:r>
            <a:br>
              <a:rPr lang="en-US" sz="1800" noProof="0">
                <a:solidFill>
                  <a:srgbClr val="000000"/>
                </a:solidFill>
                <a:latin typeface="+mn-lt"/>
                <a:sym typeface="Symbol" panose="05050102010706020507" pitchFamily="18" charset="2"/>
              </a:rPr>
            </a:br>
            <a:r>
              <a:rPr lang="en-US" sz="1800" b="1" noProof="0">
                <a:solidFill>
                  <a:srgbClr val="000000"/>
                </a:solidFill>
                <a:latin typeface="+mn-lt"/>
                <a:sym typeface="Symbol" panose="05050102010706020507" pitchFamily="18" charset="2"/>
              </a:rPr>
              <a:t>from a</a:t>
            </a:r>
            <a:r>
              <a:rPr lang="hu-HU" sz="1800" b="1" noProof="0">
                <a:solidFill>
                  <a:srgbClr val="000000"/>
                </a:solidFill>
                <a:latin typeface="+mn-lt"/>
                <a:sym typeface="Symbol" panose="05050102010706020507" pitchFamily="18" charset="2"/>
              </a:rPr>
              <a:t>ny</a:t>
            </a:r>
            <a:r>
              <a:rPr lang="en-US" sz="1800" b="1" noProof="0">
                <a:solidFill>
                  <a:srgbClr val="000000"/>
                </a:solidFill>
                <a:latin typeface="+mn-lt"/>
                <a:sym typeface="Symbol" panose="05050102010706020507" pitchFamily="18" charset="2"/>
              </a:rPr>
              <a:t> target species to it</a:t>
            </a:r>
            <a:r>
              <a:rPr lang="en-US" sz="1800" noProof="0">
                <a:solidFill>
                  <a:srgbClr val="000000"/>
                </a:solidFill>
                <a:latin typeface="+mn-lt"/>
                <a:sym typeface="Symbol" panose="05050102010706020507" pitchFamily="18" charset="2"/>
              </a:rPr>
              <a:t>.</a:t>
            </a:r>
          </a:p>
          <a:p>
            <a:pPr algn="l">
              <a:spcBef>
                <a:spcPts val="900"/>
              </a:spcBef>
            </a:pPr>
            <a:r>
              <a:rPr lang="en-US" b="1" noProof="0">
                <a:solidFill>
                  <a:srgbClr val="0000FF"/>
                </a:solidFill>
                <a:latin typeface="+mn-lt"/>
                <a:sym typeface="Symbol" panose="05050102010706020507" pitchFamily="18" charset="2"/>
              </a:rPr>
              <a:t>Importance of species C </a:t>
            </a:r>
            <a:r>
              <a:rPr lang="en-US" sz="1800" noProof="0">
                <a:solidFill>
                  <a:srgbClr val="000000"/>
                </a:solidFill>
                <a:latin typeface="+mn-lt"/>
                <a:sym typeface="Symbol" panose="05050102010706020507" pitchFamily="18" charset="2"/>
              </a:rPr>
              <a:t>to the production of the target species (</a:t>
            </a:r>
            <a:r>
              <a:rPr lang="en-US" sz="1800" i="1" noProof="0">
                <a:solidFill>
                  <a:srgbClr val="000000"/>
                </a:solidFill>
                <a:latin typeface="+mn-lt"/>
                <a:sym typeface="Symbol" panose="05050102010706020507" pitchFamily="18" charset="2"/>
              </a:rPr>
              <a:t>T</a:t>
            </a:r>
            <a:r>
              <a:rPr lang="en-US" sz="1800" i="1" baseline="-25000" noProof="0">
                <a:solidFill>
                  <a:srgbClr val="000000"/>
                </a:solidFill>
                <a:latin typeface="+mn-lt"/>
                <a:sym typeface="Symbol" panose="05050102010706020507" pitchFamily="18" charset="2"/>
              </a:rPr>
              <a:t>i</a:t>
            </a:r>
            <a:r>
              <a:rPr lang="en-US" sz="1800" noProof="0">
                <a:solidFill>
                  <a:srgbClr val="000000"/>
                </a:solidFill>
                <a:latin typeface="+mn-lt"/>
                <a:sym typeface="Symbol" panose="05050102010706020507" pitchFamily="18" charset="2"/>
              </a:rPr>
              <a:t>)  (c</a:t>
            </a:r>
            <a:r>
              <a:rPr lang="en-US" sz="1800" noProof="0">
                <a:solidFill>
                  <a:srgbClr val="000000"/>
                </a:solidFill>
                <a:sym typeface="Symbol" panose="05050102010706020507" pitchFamily="18" charset="2"/>
              </a:rPr>
              <a:t>ritical value for selection)</a:t>
            </a:r>
            <a:endParaRPr lang="en-US" noProof="0">
              <a:solidFill>
                <a:srgbClr val="000000"/>
              </a:solidFill>
              <a:latin typeface="+mn-lt"/>
              <a:sym typeface="Symbol" panose="05050102010706020507" pitchFamily="18" charset="2"/>
            </a:endParaRPr>
          </a:p>
          <a:p>
            <a:pPr marL="342900" indent="-342900" algn="l">
              <a:spcBef>
                <a:spcPts val="900"/>
              </a:spcBef>
              <a:buFont typeface="Arial" panose="020B0604020202020204" pitchFamily="34" charset="0"/>
              <a:buChar char="•"/>
            </a:pPr>
            <a:endParaRPr lang="en-US" noProof="0">
              <a:solidFill>
                <a:srgbClr val="000000"/>
              </a:solidFill>
              <a:latin typeface="+mn-lt"/>
              <a:sym typeface="Symbol" panose="05050102010706020507" pitchFamily="18" charset="2"/>
            </a:endParaRPr>
          </a:p>
          <a:p>
            <a:pPr marL="342900" indent="-342900" algn="l">
              <a:spcBef>
                <a:spcPts val="900"/>
              </a:spcBef>
              <a:buFont typeface="Arial" panose="020B0604020202020204" pitchFamily="34" charset="0"/>
              <a:buChar char="•"/>
            </a:pPr>
            <a:endParaRPr lang="en-US" i="1" noProof="0">
              <a:solidFill>
                <a:srgbClr val="000000"/>
              </a:solidFill>
              <a:latin typeface="+mn-lt"/>
            </a:endParaRPr>
          </a:p>
          <a:p>
            <a:pPr marL="342900" indent="-342900" algn="l">
              <a:spcBef>
                <a:spcPts val="900"/>
              </a:spcBef>
              <a:buFont typeface="Arial" panose="020B0604020202020204" pitchFamily="34" charset="0"/>
              <a:buChar char="•"/>
            </a:pPr>
            <a:endParaRPr lang="en-US" noProof="0">
              <a:solidFill>
                <a:srgbClr val="000000"/>
              </a:solidFill>
              <a:latin typeface="+mn-lt"/>
            </a:endParaRPr>
          </a:p>
          <a:p>
            <a:pPr marL="342900" indent="-342900" algn="l">
              <a:spcBef>
                <a:spcPts val="0"/>
              </a:spcBef>
              <a:buFont typeface="Arial" panose="020B0604020202020204" pitchFamily="34" charset="0"/>
              <a:buChar char="•"/>
            </a:pPr>
            <a:endParaRPr lang="en-US" b="1" noProof="0">
              <a:solidFill>
                <a:srgbClr val="000000"/>
              </a:solidFill>
              <a:latin typeface="+mn-lt"/>
            </a:endParaRPr>
          </a:p>
          <a:p>
            <a:pPr marL="342900" indent="-342900" algn="l">
              <a:spcBef>
                <a:spcPts val="0"/>
              </a:spcBef>
              <a:buFont typeface="Arial" panose="020B0604020202020204" pitchFamily="34" charset="0"/>
              <a:buChar char="•"/>
            </a:pPr>
            <a:r>
              <a:rPr lang="en-US" sz="1800" b="1" noProof="0">
                <a:solidFill>
                  <a:srgbClr val="000000"/>
                </a:solidFill>
                <a:latin typeface="+mn-lt"/>
              </a:rPr>
              <a:t>necessary</a:t>
            </a:r>
            <a:r>
              <a:rPr lang="en-US" sz="1800" noProof="0">
                <a:solidFill>
                  <a:srgbClr val="000000"/>
                </a:solidFill>
                <a:latin typeface="+mn-lt"/>
              </a:rPr>
              <a:t> if               and </a:t>
            </a:r>
            <a:r>
              <a:rPr lang="en-US" sz="1800" b="1" noProof="0">
                <a:solidFill>
                  <a:srgbClr val="000000"/>
                </a:solidFill>
              </a:rPr>
              <a:t>redundan</a:t>
            </a:r>
            <a:r>
              <a:rPr lang="en-US" sz="1800" noProof="0">
                <a:solidFill>
                  <a:srgbClr val="000000"/>
                </a:solidFill>
              </a:rPr>
              <a:t>t if                     </a:t>
            </a:r>
          </a:p>
          <a:p>
            <a:pPr marL="342900" indent="-342900" algn="l">
              <a:spcBef>
                <a:spcPts val="900"/>
              </a:spcBef>
              <a:buFont typeface="Arial" panose="020B0604020202020204" pitchFamily="34" charset="0"/>
              <a:buChar char="•"/>
            </a:pPr>
            <a:r>
              <a:rPr lang="en-US" sz="1800" b="1" noProof="0">
                <a:solidFill>
                  <a:srgbClr val="000000"/>
                </a:solidFill>
                <a:latin typeface="+mn-lt"/>
              </a:rPr>
              <a:t>Repeated at all selected states</a:t>
            </a:r>
            <a:r>
              <a:rPr lang="en-US" sz="1800" noProof="0">
                <a:solidFill>
                  <a:srgbClr val="000000"/>
                </a:solidFill>
                <a:latin typeface="+mn-lt"/>
              </a:rPr>
              <a:t>.</a:t>
            </a:r>
          </a:p>
          <a:p>
            <a:pPr marL="342900" indent="-342900" algn="l">
              <a:spcBef>
                <a:spcPts val="900"/>
              </a:spcBef>
              <a:buFont typeface="Arial" panose="020B0604020202020204" pitchFamily="34" charset="0"/>
              <a:buChar char="•"/>
            </a:pPr>
            <a:r>
              <a:rPr lang="en-US" sz="1800" b="1" noProof="0">
                <a:solidFill>
                  <a:srgbClr val="000000"/>
                </a:solidFill>
              </a:rPr>
              <a:t>Smaller </a:t>
            </a:r>
            <a:r>
              <a:rPr lang="en-US" sz="1800" i="1" noProof="0">
                <a:solidFill>
                  <a:srgbClr val="000000"/>
                </a:solidFill>
                <a:sym typeface="Symbol" panose="05050102010706020507" pitchFamily="18" charset="2"/>
              </a:rPr>
              <a:t> </a:t>
            </a:r>
            <a:r>
              <a:rPr lang="en-US" sz="1800" noProof="0">
                <a:solidFill>
                  <a:srgbClr val="000000"/>
                </a:solidFill>
                <a:sym typeface="Symbol" panose="05050102010706020507" pitchFamily="18" charset="2"/>
              </a:rPr>
              <a:t> gives </a:t>
            </a:r>
            <a:r>
              <a:rPr lang="en-US" sz="1800" b="1" noProof="0">
                <a:solidFill>
                  <a:srgbClr val="000000"/>
                </a:solidFill>
                <a:sym typeface="Symbol" panose="05050102010706020507" pitchFamily="18" charset="2"/>
              </a:rPr>
              <a:t>larger</a:t>
            </a:r>
            <a:r>
              <a:rPr lang="en-US" sz="1800" noProof="0">
                <a:solidFill>
                  <a:srgbClr val="000000"/>
                </a:solidFill>
                <a:sym typeface="Symbol" panose="05050102010706020507" pitchFamily="18" charset="2"/>
              </a:rPr>
              <a:t> reduced </a:t>
            </a:r>
            <a:r>
              <a:rPr lang="en-US" sz="1800" b="1" noProof="0">
                <a:solidFill>
                  <a:srgbClr val="000000"/>
                </a:solidFill>
                <a:sym typeface="Symbol" panose="05050102010706020507" pitchFamily="18" charset="2"/>
              </a:rPr>
              <a:t>mechanism</a:t>
            </a:r>
            <a:r>
              <a:rPr lang="en-US" sz="1800" noProof="0">
                <a:solidFill>
                  <a:srgbClr val="000000"/>
                </a:solidFill>
                <a:sym typeface="Symbol" panose="05050102010706020507" pitchFamily="18" charset="2"/>
              </a:rPr>
              <a:t>.</a:t>
            </a:r>
            <a:endParaRPr lang="en-US" sz="1800" i="1" noProof="0">
              <a:solidFill>
                <a:srgbClr val="000000"/>
              </a:solidFill>
            </a:endParaRPr>
          </a:p>
        </p:txBody>
      </p:sp>
      <p:graphicFrame>
        <p:nvGraphicFramePr>
          <p:cNvPr id="5" name="Objektum 4"/>
          <p:cNvGraphicFramePr>
            <a:graphicFrameLocks noChangeAspect="1"/>
          </p:cNvGraphicFramePr>
          <p:nvPr>
            <p:extLst>
              <p:ext uri="{D42A27DB-BD31-4B8C-83A1-F6EECF244321}">
                <p14:modId xmlns:p14="http://schemas.microsoft.com/office/powerpoint/2010/main" val="2595021573"/>
              </p:ext>
            </p:extLst>
          </p:nvPr>
        </p:nvGraphicFramePr>
        <p:xfrm>
          <a:off x="1929940" y="3970790"/>
          <a:ext cx="3422650" cy="1149350"/>
        </p:xfrm>
        <a:graphic>
          <a:graphicData uri="http://schemas.openxmlformats.org/presentationml/2006/ole">
            <mc:AlternateContent xmlns:mc="http://schemas.openxmlformats.org/markup-compatibility/2006">
              <mc:Choice xmlns:v="urn:schemas-microsoft-com:vml" Requires="v">
                <p:oleObj name="Equation" r:id="rId2" imgW="1828800" imgH="622080" progId="Equation.3">
                  <p:embed/>
                </p:oleObj>
              </mc:Choice>
              <mc:Fallback>
                <p:oleObj name="Equation" r:id="rId2" imgW="1828800" imgH="622080" progId="Equation.3">
                  <p:embed/>
                  <p:pic>
                    <p:nvPicPr>
                      <p:cNvPr id="0" name="Object 3"/>
                      <p:cNvPicPr>
                        <a:picLocks noChangeAspect="1" noChangeArrowheads="1"/>
                      </p:cNvPicPr>
                      <p:nvPr/>
                    </p:nvPicPr>
                    <p:blipFill>
                      <a:blip r:embed="rId3"/>
                      <a:srcRect/>
                      <a:stretch>
                        <a:fillRect/>
                      </a:stretch>
                    </p:blipFill>
                    <p:spPr bwMode="auto">
                      <a:xfrm>
                        <a:off x="1929940" y="3970790"/>
                        <a:ext cx="3422650" cy="1149350"/>
                      </a:xfrm>
                      <a:prstGeom prst="rect">
                        <a:avLst/>
                      </a:prstGeom>
                      <a:solidFill>
                        <a:srgbClr val="FFFFFF"/>
                      </a:solidFill>
                      <a:ln w="25400">
                        <a:solidFill>
                          <a:srgbClr val="C00000"/>
                        </a:solidFill>
                      </a:ln>
                    </p:spPr>
                  </p:pic>
                </p:oleObj>
              </mc:Fallback>
            </mc:AlternateContent>
          </a:graphicData>
        </a:graphic>
      </p:graphicFrame>
      <p:sp>
        <p:nvSpPr>
          <p:cNvPr id="18" name="Dia számának helye 2"/>
          <p:cNvSpPr>
            <a:spLocks noGrp="1"/>
          </p:cNvSpPr>
          <p:nvPr>
            <p:ph type="sldNum" sz="quarter" idx="12"/>
          </p:nvPr>
        </p:nvSpPr>
        <p:spPr>
          <a:xfrm>
            <a:off x="8382000" y="6400800"/>
            <a:ext cx="762000" cy="373676"/>
          </a:xfrm>
        </p:spPr>
        <p:txBody>
          <a:bodyPr/>
          <a:lstStyle/>
          <a:p>
            <a:pPr>
              <a:defRPr/>
            </a:pPr>
            <a:r>
              <a:rPr lang="hu-HU" sz="1800" noProof="0">
                <a:latin typeface="Arial" panose="020B0604020202020204" pitchFamily="34" charset="0"/>
                <a:cs typeface="Arial" panose="020B0604020202020204" pitchFamily="34" charset="0"/>
              </a:rPr>
              <a:t>19</a:t>
            </a:r>
            <a:endParaRPr lang="en-US" sz="1800" noProof="0">
              <a:latin typeface="Arial" panose="020B0604020202020204" pitchFamily="34" charset="0"/>
              <a:cs typeface="Arial" panose="020B0604020202020204" pitchFamily="34" charset="0"/>
            </a:endParaRPr>
          </a:p>
        </p:txBody>
      </p:sp>
      <p:sp>
        <p:nvSpPr>
          <p:cNvPr id="19" name="Text Box 2"/>
          <p:cNvSpPr txBox="1">
            <a:spLocks noChangeArrowheads="1"/>
          </p:cNvSpPr>
          <p:nvPr/>
        </p:nvSpPr>
        <p:spPr bwMode="auto">
          <a:xfrm>
            <a:off x="1738399" y="44450"/>
            <a:ext cx="5859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2: </a:t>
            </a:r>
          </a:p>
          <a:p>
            <a:r>
              <a:rPr lang="en-US" sz="2400" b="1" noProof="0">
                <a:solidFill>
                  <a:srgbClr val="CC0000"/>
                </a:solidFill>
                <a:latin typeface="Arial" panose="020B0604020202020204" pitchFamily="34" charset="0"/>
                <a:cs typeface="Arial" panose="020B0604020202020204" pitchFamily="34" charset="0"/>
              </a:rPr>
              <a:t>Directed Relation Graph (DRG) Method</a:t>
            </a:r>
          </a:p>
        </p:txBody>
      </p:sp>
      <p:sp>
        <p:nvSpPr>
          <p:cNvPr id="27" name="Ellipszis 26"/>
          <p:cNvSpPr/>
          <p:nvPr/>
        </p:nvSpPr>
        <p:spPr bwMode="auto">
          <a:xfrm>
            <a:off x="8278490" y="2743200"/>
            <a:ext cx="594736" cy="533400"/>
          </a:xfrm>
          <a:prstGeom prst="ellipse">
            <a:avLst/>
          </a:prstGeom>
          <a:solidFill>
            <a:srgbClr val="008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C</a:t>
            </a:r>
            <a:endParaRPr kumimoji="0" lang="en-US" sz="1800" b="0" i="0" u="none" strike="noStrike" cap="none" normalizeH="0" baseline="0" noProof="0">
              <a:ln>
                <a:noFill/>
              </a:ln>
              <a:solidFill>
                <a:schemeClr val="tx1"/>
              </a:solidFill>
              <a:effectLst/>
              <a:latin typeface="Arial" panose="020B0604020202020204" pitchFamily="34" charset="0"/>
            </a:endParaRPr>
          </a:p>
        </p:txBody>
      </p:sp>
      <p:sp>
        <p:nvSpPr>
          <p:cNvPr id="29" name="Ellipszis 28"/>
          <p:cNvSpPr/>
          <p:nvPr/>
        </p:nvSpPr>
        <p:spPr bwMode="auto">
          <a:xfrm>
            <a:off x="7481456" y="1501175"/>
            <a:ext cx="594736" cy="533400"/>
          </a:xfrm>
          <a:prstGeom prst="ellipse">
            <a:avLst/>
          </a:prstGeom>
          <a:solidFill>
            <a:srgbClr val="FF0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A</a:t>
            </a:r>
          </a:p>
        </p:txBody>
      </p:sp>
      <p:sp>
        <p:nvSpPr>
          <p:cNvPr id="31" name="Ellipszis 30"/>
          <p:cNvSpPr/>
          <p:nvPr/>
        </p:nvSpPr>
        <p:spPr bwMode="auto">
          <a:xfrm>
            <a:off x="6762047" y="2729007"/>
            <a:ext cx="594736" cy="533400"/>
          </a:xfrm>
          <a:prstGeom prst="ellipse">
            <a:avLst/>
          </a:prstGeom>
          <a:solidFill>
            <a:srgbClr val="008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B</a:t>
            </a:r>
            <a:endParaRPr kumimoji="0" lang="en-US" sz="1800" b="0" i="0" u="none" strike="noStrike" cap="none" normalizeH="0" baseline="0" noProof="0">
              <a:ln>
                <a:noFill/>
              </a:ln>
              <a:solidFill>
                <a:schemeClr val="tx1"/>
              </a:solidFill>
              <a:effectLst/>
              <a:latin typeface="Arial" panose="020B0604020202020204" pitchFamily="34" charset="0"/>
            </a:endParaRPr>
          </a:p>
        </p:txBody>
      </p:sp>
      <p:cxnSp>
        <p:nvCxnSpPr>
          <p:cNvPr id="34" name="Egyenes összekötő nyíllal 33"/>
          <p:cNvCxnSpPr/>
          <p:nvPr/>
        </p:nvCxnSpPr>
        <p:spPr bwMode="auto">
          <a:xfrm flipV="1">
            <a:off x="7432464" y="2994487"/>
            <a:ext cx="815864" cy="493"/>
          </a:xfrm>
          <a:prstGeom prst="straightConnector1">
            <a:avLst/>
          </a:prstGeom>
          <a:solidFill>
            <a:schemeClr val="accent1"/>
          </a:solidFill>
          <a:ln w="38100" cap="flat" cmpd="sng" algn="ctr">
            <a:solidFill>
              <a:srgbClr val="0000FF"/>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Egyenes összekötő nyíllal 39"/>
          <p:cNvCxnSpPr/>
          <p:nvPr/>
        </p:nvCxnSpPr>
        <p:spPr bwMode="auto">
          <a:xfrm>
            <a:off x="7872072" y="2189003"/>
            <a:ext cx="505557" cy="552393"/>
          </a:xfrm>
          <a:prstGeom prst="straightConnector1">
            <a:avLst/>
          </a:prstGeom>
          <a:solidFill>
            <a:schemeClr val="accent1"/>
          </a:solidFill>
          <a:ln w="19050" cap="flat" cmpd="sng" algn="ctr">
            <a:solidFill>
              <a:srgbClr val="0000FF"/>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Egyenes összekötő nyíllal 47"/>
          <p:cNvCxnSpPr/>
          <p:nvPr/>
        </p:nvCxnSpPr>
        <p:spPr bwMode="auto">
          <a:xfrm flipH="1">
            <a:off x="7214621" y="2187225"/>
            <a:ext cx="471926" cy="509194"/>
          </a:xfrm>
          <a:prstGeom prst="straightConnector1">
            <a:avLst/>
          </a:prstGeom>
          <a:solidFill>
            <a:schemeClr val="accent1"/>
          </a:solidFill>
          <a:ln w="38100" cap="flat" cmpd="sng" algn="ctr">
            <a:solidFill>
              <a:srgbClr val="0000FF"/>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4" name="Objektum 63"/>
          <p:cNvGraphicFramePr>
            <a:graphicFrameLocks noChangeAspect="1"/>
          </p:cNvGraphicFramePr>
          <p:nvPr>
            <p:extLst>
              <p:ext uri="{D42A27DB-BD31-4B8C-83A1-F6EECF244321}">
                <p14:modId xmlns:p14="http://schemas.microsoft.com/office/powerpoint/2010/main" val="3797251345"/>
              </p:ext>
            </p:extLst>
          </p:nvPr>
        </p:nvGraphicFramePr>
        <p:xfrm>
          <a:off x="8221563" y="2054356"/>
          <a:ext cx="933450" cy="454025"/>
        </p:xfrm>
        <a:graphic>
          <a:graphicData uri="http://schemas.openxmlformats.org/presentationml/2006/ole">
            <mc:AlternateContent xmlns:mc="http://schemas.openxmlformats.org/markup-compatibility/2006">
              <mc:Choice xmlns:v="urn:schemas-microsoft-com:vml" Requires="v">
                <p:oleObj name="Equation" r:id="rId4" imgW="469800" imgH="228600" progId="Equation.3">
                  <p:embed/>
                </p:oleObj>
              </mc:Choice>
              <mc:Fallback>
                <p:oleObj name="Equation" r:id="rId4" imgW="469800" imgH="228600" progId="Equation.3">
                  <p:embed/>
                  <p:pic>
                    <p:nvPicPr>
                      <p:cNvPr id="0" name=""/>
                      <p:cNvPicPr/>
                      <p:nvPr/>
                    </p:nvPicPr>
                    <p:blipFill>
                      <a:blip r:embed="rId5"/>
                      <a:stretch>
                        <a:fillRect/>
                      </a:stretch>
                    </p:blipFill>
                    <p:spPr>
                      <a:xfrm>
                        <a:off x="8221563" y="2054356"/>
                        <a:ext cx="933450" cy="454025"/>
                      </a:xfrm>
                      <a:prstGeom prst="rect">
                        <a:avLst/>
                      </a:prstGeom>
                      <a:ln>
                        <a:noFill/>
                      </a:ln>
                    </p:spPr>
                  </p:pic>
                </p:oleObj>
              </mc:Fallback>
            </mc:AlternateContent>
          </a:graphicData>
        </a:graphic>
      </p:graphicFrame>
      <p:graphicFrame>
        <p:nvGraphicFramePr>
          <p:cNvPr id="66" name="Objektum 65"/>
          <p:cNvGraphicFramePr>
            <a:graphicFrameLocks noChangeAspect="1"/>
          </p:cNvGraphicFramePr>
          <p:nvPr>
            <p:extLst>
              <p:ext uri="{D42A27DB-BD31-4B8C-83A1-F6EECF244321}">
                <p14:modId xmlns:p14="http://schemas.microsoft.com/office/powerpoint/2010/main" val="3626857829"/>
              </p:ext>
            </p:extLst>
          </p:nvPr>
        </p:nvGraphicFramePr>
        <p:xfrm>
          <a:off x="7406412" y="2985072"/>
          <a:ext cx="887413" cy="431800"/>
        </p:xfrm>
        <a:graphic>
          <a:graphicData uri="http://schemas.openxmlformats.org/presentationml/2006/ole">
            <mc:AlternateContent xmlns:mc="http://schemas.openxmlformats.org/markup-compatibility/2006">
              <mc:Choice xmlns:v="urn:schemas-microsoft-com:vml" Requires="v">
                <p:oleObj name="Equation" r:id="rId6" imgW="469800" imgH="228600" progId="Equation.3">
                  <p:embed/>
                </p:oleObj>
              </mc:Choice>
              <mc:Fallback>
                <p:oleObj name="Equation" r:id="rId6" imgW="469800" imgH="228600" progId="Equation.3">
                  <p:embed/>
                  <p:pic>
                    <p:nvPicPr>
                      <p:cNvPr id="0" name=""/>
                      <p:cNvPicPr/>
                      <p:nvPr/>
                    </p:nvPicPr>
                    <p:blipFill>
                      <a:blip r:embed="rId7"/>
                      <a:stretch>
                        <a:fillRect/>
                      </a:stretch>
                    </p:blipFill>
                    <p:spPr>
                      <a:xfrm>
                        <a:off x="7406412" y="2985072"/>
                        <a:ext cx="887413" cy="431800"/>
                      </a:xfrm>
                      <a:prstGeom prst="rect">
                        <a:avLst/>
                      </a:prstGeom>
                      <a:ln>
                        <a:noFill/>
                      </a:ln>
                    </p:spPr>
                  </p:pic>
                </p:oleObj>
              </mc:Fallback>
            </mc:AlternateContent>
          </a:graphicData>
        </a:graphic>
      </p:graphicFrame>
      <p:graphicFrame>
        <p:nvGraphicFramePr>
          <p:cNvPr id="67" name="Objektum 66"/>
          <p:cNvGraphicFramePr>
            <a:graphicFrameLocks noChangeAspect="1"/>
          </p:cNvGraphicFramePr>
          <p:nvPr>
            <p:extLst>
              <p:ext uri="{D42A27DB-BD31-4B8C-83A1-F6EECF244321}">
                <p14:modId xmlns:p14="http://schemas.microsoft.com/office/powerpoint/2010/main" val="4000120643"/>
              </p:ext>
            </p:extLst>
          </p:nvPr>
        </p:nvGraphicFramePr>
        <p:xfrm>
          <a:off x="6570231" y="2062619"/>
          <a:ext cx="911225" cy="430213"/>
        </p:xfrm>
        <a:graphic>
          <a:graphicData uri="http://schemas.openxmlformats.org/presentationml/2006/ole">
            <mc:AlternateContent xmlns:mc="http://schemas.openxmlformats.org/markup-compatibility/2006">
              <mc:Choice xmlns:v="urn:schemas-microsoft-com:vml" Requires="v">
                <p:oleObj name="Equation" r:id="rId8" imgW="482400" imgH="228600" progId="Equation.3">
                  <p:embed/>
                </p:oleObj>
              </mc:Choice>
              <mc:Fallback>
                <p:oleObj name="Equation" r:id="rId8" imgW="482400" imgH="228600" progId="Equation.3">
                  <p:embed/>
                  <p:pic>
                    <p:nvPicPr>
                      <p:cNvPr id="0" name=""/>
                      <p:cNvPicPr/>
                      <p:nvPr/>
                    </p:nvPicPr>
                    <p:blipFill>
                      <a:blip r:embed="rId9"/>
                      <a:stretch>
                        <a:fillRect/>
                      </a:stretch>
                    </p:blipFill>
                    <p:spPr>
                      <a:xfrm>
                        <a:off x="6570231" y="2062619"/>
                        <a:ext cx="911225" cy="430213"/>
                      </a:xfrm>
                      <a:prstGeom prst="rect">
                        <a:avLst/>
                      </a:prstGeom>
                      <a:ln>
                        <a:noFill/>
                      </a:ln>
                    </p:spPr>
                  </p:pic>
                </p:oleObj>
              </mc:Fallback>
            </mc:AlternateContent>
          </a:graphicData>
        </a:graphic>
      </p:graphicFrame>
      <p:graphicFrame>
        <p:nvGraphicFramePr>
          <p:cNvPr id="62" name="Objektum 61"/>
          <p:cNvGraphicFramePr>
            <a:graphicFrameLocks noChangeAspect="1"/>
          </p:cNvGraphicFramePr>
          <p:nvPr>
            <p:extLst>
              <p:ext uri="{D42A27DB-BD31-4B8C-83A1-F6EECF244321}">
                <p14:modId xmlns:p14="http://schemas.microsoft.com/office/powerpoint/2010/main" val="2107508069"/>
              </p:ext>
            </p:extLst>
          </p:nvPr>
        </p:nvGraphicFramePr>
        <p:xfrm>
          <a:off x="2188231" y="5255084"/>
          <a:ext cx="692150" cy="366712"/>
        </p:xfrm>
        <a:graphic>
          <a:graphicData uri="http://schemas.openxmlformats.org/presentationml/2006/ole">
            <mc:AlternateContent xmlns:mc="http://schemas.openxmlformats.org/markup-compatibility/2006">
              <mc:Choice xmlns:v="urn:schemas-microsoft-com:vml" Requires="v">
                <p:oleObj name="Equation" r:id="rId10" imgW="431640" imgH="228600" progId="Equation.3">
                  <p:embed/>
                </p:oleObj>
              </mc:Choice>
              <mc:Fallback>
                <p:oleObj name="Equation" r:id="rId10" imgW="431640" imgH="228600" progId="Equation.3">
                  <p:embed/>
                  <p:pic>
                    <p:nvPicPr>
                      <p:cNvPr id="0" name=""/>
                      <p:cNvPicPr/>
                      <p:nvPr/>
                    </p:nvPicPr>
                    <p:blipFill>
                      <a:blip r:embed="rId11"/>
                      <a:stretch>
                        <a:fillRect/>
                      </a:stretch>
                    </p:blipFill>
                    <p:spPr>
                      <a:xfrm>
                        <a:off x="2188231" y="5255084"/>
                        <a:ext cx="692150" cy="366712"/>
                      </a:xfrm>
                      <a:prstGeom prst="rect">
                        <a:avLst/>
                      </a:prstGeom>
                      <a:solidFill>
                        <a:schemeClr val="bg1"/>
                      </a:solidFill>
                      <a:ln w="19050">
                        <a:solidFill>
                          <a:srgbClr val="FF0000"/>
                        </a:solidFill>
                      </a:ln>
                    </p:spPr>
                  </p:pic>
                </p:oleObj>
              </mc:Fallback>
            </mc:AlternateContent>
          </a:graphicData>
        </a:graphic>
      </p:graphicFrame>
      <p:graphicFrame>
        <p:nvGraphicFramePr>
          <p:cNvPr id="70" name="Objektum 69"/>
          <p:cNvGraphicFramePr>
            <a:graphicFrameLocks noChangeAspect="1"/>
          </p:cNvGraphicFramePr>
          <p:nvPr>
            <p:extLst>
              <p:ext uri="{D42A27DB-BD31-4B8C-83A1-F6EECF244321}">
                <p14:modId xmlns:p14="http://schemas.microsoft.com/office/powerpoint/2010/main" val="205975144"/>
              </p:ext>
            </p:extLst>
          </p:nvPr>
        </p:nvGraphicFramePr>
        <p:xfrm>
          <a:off x="4864690" y="5258293"/>
          <a:ext cx="690562" cy="365125"/>
        </p:xfrm>
        <a:graphic>
          <a:graphicData uri="http://schemas.openxmlformats.org/presentationml/2006/ole">
            <mc:AlternateContent xmlns:mc="http://schemas.openxmlformats.org/markup-compatibility/2006">
              <mc:Choice xmlns:v="urn:schemas-microsoft-com:vml" Requires="v">
                <p:oleObj name="Equation" r:id="rId12" imgW="431640" imgH="228600" progId="Equation.3">
                  <p:embed/>
                </p:oleObj>
              </mc:Choice>
              <mc:Fallback>
                <p:oleObj name="Equation" r:id="rId12" imgW="431640" imgH="228600" progId="Equation.3">
                  <p:embed/>
                  <p:pic>
                    <p:nvPicPr>
                      <p:cNvPr id="0" name=""/>
                      <p:cNvPicPr/>
                      <p:nvPr/>
                    </p:nvPicPr>
                    <p:blipFill>
                      <a:blip r:embed="rId13"/>
                      <a:stretch>
                        <a:fillRect/>
                      </a:stretch>
                    </p:blipFill>
                    <p:spPr>
                      <a:xfrm>
                        <a:off x="4864690" y="5258293"/>
                        <a:ext cx="690562" cy="365125"/>
                      </a:xfrm>
                      <a:prstGeom prst="rect">
                        <a:avLst/>
                      </a:prstGeom>
                      <a:solidFill>
                        <a:schemeClr val="bg1"/>
                      </a:solidFill>
                      <a:ln w="19050">
                        <a:solidFill>
                          <a:srgbClr val="FF0000"/>
                        </a:solidFill>
                      </a:ln>
                    </p:spPr>
                  </p:pic>
                </p:oleObj>
              </mc:Fallback>
            </mc:AlternateContent>
          </a:graphicData>
        </a:graphic>
      </p:graphicFrame>
      <p:pic>
        <p:nvPicPr>
          <p:cNvPr id="63" name="Kép 62"/>
          <p:cNvPicPr>
            <a:picLocks noChangeAspect="1"/>
          </p:cNvPicPr>
          <p:nvPr/>
        </p:nvPicPr>
        <p:blipFill>
          <a:blip r:embed="rId14"/>
          <a:stretch>
            <a:fillRect/>
          </a:stretch>
        </p:blipFill>
        <p:spPr>
          <a:xfrm>
            <a:off x="6126274" y="3847324"/>
            <a:ext cx="3027407" cy="2545633"/>
          </a:xfrm>
          <a:prstGeom prst="rect">
            <a:avLst/>
          </a:prstGeom>
        </p:spPr>
      </p:pic>
      <p:sp>
        <p:nvSpPr>
          <p:cNvPr id="72" name="Text Box 3"/>
          <p:cNvSpPr txBox="1">
            <a:spLocks noChangeArrowheads="1"/>
          </p:cNvSpPr>
          <p:nvPr/>
        </p:nvSpPr>
        <p:spPr bwMode="auto">
          <a:xfrm>
            <a:off x="6154777" y="6462667"/>
            <a:ext cx="2608223" cy="307777"/>
          </a:xfrm>
          <a:prstGeom prst="rect">
            <a:avLst/>
          </a:prstGeom>
          <a:solidFill>
            <a:srgbClr val="FFFFFF"/>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0" noProof="0">
                <a:solidFill>
                  <a:srgbClr val="000000"/>
                </a:solidFill>
                <a:latin typeface="Times New Roman"/>
                <a:cs typeface="Times New Roman" panose="02020603050405020304" pitchFamily="18" charset="0"/>
                <a:sym typeface="Symbol" panose="05050102010706020507" pitchFamily="18" charset="2"/>
              </a:rPr>
              <a:t>Lu&amp;Law: </a:t>
            </a:r>
            <a:r>
              <a:rPr lang="en-US" sz="1400" i="1" kern="0" noProof="0">
                <a:solidFill>
                  <a:srgbClr val="000000"/>
                </a:solidFill>
                <a:latin typeface="Times New Roman"/>
                <a:cs typeface="Times New Roman" panose="02020603050405020304" pitchFamily="18" charset="0"/>
                <a:sym typeface="Symbol" panose="05050102010706020507" pitchFamily="18" charset="2"/>
              </a:rPr>
              <a:t>Proc.Comb.Inst.</a:t>
            </a:r>
            <a:r>
              <a:rPr lang="en-US" sz="1400" kern="0" noProof="0">
                <a:solidFill>
                  <a:srgbClr val="000000"/>
                </a:solidFill>
                <a:latin typeface="Times New Roman"/>
                <a:cs typeface="Times New Roman" panose="02020603050405020304" pitchFamily="18" charset="0"/>
                <a:sym typeface="Symbol" panose="05050102010706020507" pitchFamily="18" charset="2"/>
              </a:rPr>
              <a:t>(2005)</a:t>
            </a:r>
          </a:p>
        </p:txBody>
      </p:sp>
      <p:cxnSp>
        <p:nvCxnSpPr>
          <p:cNvPr id="73" name="Egyenes összekötő 72"/>
          <p:cNvCxnSpPr/>
          <p:nvPr/>
        </p:nvCxnSpPr>
        <p:spPr bwMode="auto">
          <a:xfrm flipV="1">
            <a:off x="7975058" y="2377668"/>
            <a:ext cx="202907" cy="133536"/>
          </a:xfrm>
          <a:prstGeom prst="line">
            <a:avLst/>
          </a:prstGeom>
          <a:solidFill>
            <a:schemeClr val="accent1"/>
          </a:solidFill>
          <a:ln w="349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68" name="Objektum 67"/>
          <p:cNvGraphicFramePr>
            <a:graphicFrameLocks noChangeAspect="1"/>
          </p:cNvGraphicFramePr>
          <p:nvPr>
            <p:extLst>
              <p:ext uri="{D42A27DB-BD31-4B8C-83A1-F6EECF244321}">
                <p14:modId xmlns:p14="http://schemas.microsoft.com/office/powerpoint/2010/main" val="1061668035"/>
              </p:ext>
            </p:extLst>
          </p:nvPr>
        </p:nvGraphicFramePr>
        <p:xfrm>
          <a:off x="6629400" y="3445742"/>
          <a:ext cx="2266378" cy="372163"/>
        </p:xfrm>
        <a:graphic>
          <a:graphicData uri="http://schemas.openxmlformats.org/presentationml/2006/ole">
            <mc:AlternateContent xmlns:mc="http://schemas.openxmlformats.org/markup-compatibility/2006">
              <mc:Choice xmlns:v="urn:schemas-microsoft-com:vml" Requires="v">
                <p:oleObj name="Equation" r:id="rId15" imgW="1473120" imgH="241200" progId="Equation.3">
                  <p:embed/>
                </p:oleObj>
              </mc:Choice>
              <mc:Fallback>
                <p:oleObj name="Equation" r:id="rId15" imgW="1473120" imgH="241200" progId="Equation.3">
                  <p:embed/>
                  <p:pic>
                    <p:nvPicPr>
                      <p:cNvPr id="0" name=""/>
                      <p:cNvPicPr/>
                      <p:nvPr/>
                    </p:nvPicPr>
                    <p:blipFill>
                      <a:blip r:embed="rId16"/>
                      <a:stretch>
                        <a:fillRect/>
                      </a:stretch>
                    </p:blipFill>
                    <p:spPr>
                      <a:xfrm>
                        <a:off x="6629400" y="3445742"/>
                        <a:ext cx="2266378" cy="372163"/>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1769828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3">
                                            <p:txEl>
                                              <p:pRg st="10" end="1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0" y="152400"/>
            <a:ext cx="914400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buNone/>
            </a:pPr>
            <a:r>
              <a:rPr lang="en-US" sz="2400" b="1" noProof="0">
                <a:solidFill>
                  <a:srgbClr val="C00000"/>
                </a:solidFill>
                <a:latin typeface="+mn-lt"/>
                <a:cs typeface="Arial" charset="0"/>
              </a:rPr>
              <a:t>Analysis of kinetic reaction mechanisms</a:t>
            </a:r>
          </a:p>
        </p:txBody>
      </p:sp>
      <p:pic>
        <p:nvPicPr>
          <p:cNvPr id="322562" name="Picture 2" descr="Turányi - Tomlin: Analysis of Kinetic Reaction Mechanis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2590800" cy="3901807"/>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609600" y="2089369"/>
            <a:ext cx="4724400" cy="2554545"/>
          </a:xfrm>
          <a:prstGeom prst="rect">
            <a:avLst/>
          </a:prstGeom>
        </p:spPr>
        <p:txBody>
          <a:bodyPr wrap="square">
            <a:spAutoFit/>
          </a:bodyPr>
          <a:lstStyle/>
          <a:p>
            <a:pPr algn="l"/>
            <a:r>
              <a:rPr lang="en-US" noProof="0">
                <a:solidFill>
                  <a:srgbClr val="0000FF"/>
                </a:solidFill>
              </a:rPr>
              <a:t>Tamás Turányi and Alison S. Tomlin: </a:t>
            </a:r>
          </a:p>
          <a:p>
            <a:pPr algn="l"/>
            <a:endParaRPr lang="en-US" noProof="0">
              <a:solidFill>
                <a:srgbClr val="0000FF"/>
              </a:solidFill>
            </a:endParaRPr>
          </a:p>
          <a:p>
            <a:pPr algn="l"/>
            <a:r>
              <a:rPr lang="en-US" noProof="0">
                <a:solidFill>
                  <a:srgbClr val="0000FF"/>
                </a:solidFill>
              </a:rPr>
              <a:t>Analysis of kinetic reaction mechanisms</a:t>
            </a:r>
          </a:p>
          <a:p>
            <a:pPr algn="l"/>
            <a:endParaRPr lang="en-US" noProof="0">
              <a:solidFill>
                <a:srgbClr val="0000FF"/>
              </a:solidFill>
            </a:endParaRPr>
          </a:p>
          <a:p>
            <a:pPr algn="l"/>
            <a:r>
              <a:rPr lang="en-US" noProof="0">
                <a:solidFill>
                  <a:srgbClr val="0000FF"/>
                </a:solidFill>
              </a:rPr>
              <a:t>Springer, 2014</a:t>
            </a:r>
          </a:p>
          <a:p>
            <a:pPr algn="l"/>
            <a:endParaRPr lang="en-US" noProof="0">
              <a:solidFill>
                <a:srgbClr val="0000FF"/>
              </a:solidFill>
            </a:endParaRPr>
          </a:p>
          <a:p>
            <a:pPr algn="l"/>
            <a:endParaRPr lang="en-US" noProof="0">
              <a:solidFill>
                <a:srgbClr val="0000FF"/>
              </a:solidFill>
            </a:endParaRPr>
          </a:p>
          <a:p>
            <a:pPr algn="l"/>
            <a:r>
              <a:rPr lang="en-US" noProof="0">
                <a:solidFill>
                  <a:srgbClr val="002060"/>
                </a:solidFill>
              </a:rPr>
              <a:t>(with 1025 references)</a:t>
            </a:r>
          </a:p>
        </p:txBody>
      </p:sp>
      <p:sp>
        <p:nvSpPr>
          <p:cNvPr id="8" name="Dia számának helye 2"/>
          <p:cNvSpPr>
            <a:spLocks noGrp="1"/>
          </p:cNvSpPr>
          <p:nvPr>
            <p:ph type="sldNum" sz="quarter" idx="12"/>
          </p:nvPr>
        </p:nvSpPr>
        <p:spPr>
          <a:xfrm>
            <a:off x="8382000" y="6400800"/>
            <a:ext cx="762000" cy="373676"/>
          </a:xfrm>
        </p:spPr>
        <p:txBody>
          <a:bodyPr/>
          <a:lstStyle/>
          <a:p>
            <a:pPr>
              <a:defRPr/>
            </a:pPr>
            <a:r>
              <a:rPr lang="en-US" sz="1800" noProof="0"/>
              <a:t>2</a:t>
            </a:r>
          </a:p>
        </p:txBody>
      </p:sp>
    </p:spTree>
    <p:extLst>
      <p:ext uri="{BB962C8B-B14F-4D97-AF65-F5344CB8AC3E}">
        <p14:creationId xmlns:p14="http://schemas.microsoft.com/office/powerpoint/2010/main" val="1422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1738396" y="44450"/>
            <a:ext cx="58592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2: </a:t>
            </a:r>
          </a:p>
          <a:p>
            <a:r>
              <a:rPr lang="en-US" sz="2400" b="1" noProof="0">
                <a:solidFill>
                  <a:srgbClr val="CC0000"/>
                </a:solidFill>
                <a:latin typeface="Arial" panose="020B0604020202020204" pitchFamily="34" charset="0"/>
                <a:cs typeface="Arial" panose="020B0604020202020204" pitchFamily="34" charset="0"/>
              </a:rPr>
              <a:t>Directed Relation Graph (DRG) Method</a:t>
            </a:r>
          </a:p>
        </p:txBody>
      </p:sp>
      <p:sp>
        <p:nvSpPr>
          <p:cNvPr id="543747" name="Text Box 3"/>
          <p:cNvSpPr txBox="1">
            <a:spLocks noChangeArrowheads="1"/>
          </p:cNvSpPr>
          <p:nvPr/>
        </p:nvSpPr>
        <p:spPr bwMode="auto">
          <a:xfrm>
            <a:off x="304800" y="994523"/>
            <a:ext cx="8567691" cy="487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rPr>
              <a:t>"DRG with restart” method</a:t>
            </a:r>
          </a:p>
          <a:p>
            <a:pPr marL="342900" indent="-342900" algn="l">
              <a:buFont typeface="Arial" panose="020B0604020202020204" pitchFamily="34" charset="0"/>
              <a:buChar char="•"/>
            </a:pPr>
            <a:r>
              <a:rPr lang="en-US" sz="1800" b="1" noProof="0">
                <a:solidFill>
                  <a:srgbClr val="000000"/>
                </a:solidFill>
              </a:rPr>
              <a:t>reapplying DRG to a DRG-reduced mechanism </a:t>
            </a:r>
            <a:r>
              <a:rPr lang="en-US" sz="1800" noProof="0">
                <a:solidFill>
                  <a:srgbClr val="000000"/>
                </a:solidFill>
              </a:rPr>
              <a:t>(changed fluxes!) </a:t>
            </a:r>
          </a:p>
          <a:p>
            <a:pPr marL="342900" indent="-342900" algn="l">
              <a:spcBef>
                <a:spcPts val="900"/>
              </a:spcBef>
              <a:buFont typeface="Arial" panose="020B0604020202020204" pitchFamily="34" charset="0"/>
              <a:buChar char="•"/>
            </a:pPr>
            <a:r>
              <a:rPr lang="en-US" sz="1800" b="1" noProof="0">
                <a:solidFill>
                  <a:srgbClr val="FF0000"/>
                </a:solidFill>
              </a:rPr>
              <a:t>Often a smaller reduced mechanism can be obtained at a given accuracy.</a:t>
            </a:r>
          </a:p>
          <a:p>
            <a:pPr algn="l"/>
            <a:endParaRPr lang="en-US" sz="1400" b="1" noProof="0">
              <a:solidFill>
                <a:srgbClr val="FF0000"/>
              </a:solidFill>
              <a:latin typeface="Arial" panose="020B0604020202020204" pitchFamily="34" charset="0"/>
              <a:cs typeface="Arial" panose="020B0604020202020204" pitchFamily="34" charset="0"/>
            </a:endParaRPr>
          </a:p>
          <a:p>
            <a:pPr algn="l"/>
            <a:r>
              <a:rPr lang="en-US" b="1" noProof="0">
                <a:solidFill>
                  <a:srgbClr val="0000FF"/>
                </a:solidFill>
                <a:latin typeface="Arial" panose="020B0604020202020204" pitchFamily="34" charset="0"/>
                <a:cs typeface="Arial" panose="020B0604020202020204" pitchFamily="34" charset="0"/>
              </a:rPr>
              <a:t>DRG method is simple&amp;fast</a:t>
            </a:r>
            <a:br>
              <a:rPr lang="en-US" b="1" noProof="0">
                <a:solidFill>
                  <a:srgbClr val="0000FF"/>
                </a:solidFill>
                <a:latin typeface="Arial" panose="020B0604020202020204" pitchFamily="34" charset="0"/>
                <a:cs typeface="Arial" panose="020B0604020202020204" pitchFamily="34" charset="0"/>
              </a:rPr>
            </a:br>
            <a:r>
              <a:rPr lang="en-US" b="1" noProof="0">
                <a:solidFill>
                  <a:srgbClr val="0000FF"/>
                </a:solidFill>
                <a:latin typeface="Arial" panose="020B0604020202020204" pitchFamily="34" charset="0"/>
                <a:cs typeface="Arial" panose="020B0604020202020204" pitchFamily="34" charset="0"/>
              </a:rPr>
              <a:t>                        </a:t>
            </a:r>
            <a:r>
              <a:rPr lang="en-US" b="1" noProof="0">
                <a:solidFill>
                  <a:srgbClr val="0000FF"/>
                </a:solidFill>
                <a:latin typeface="Arial" panose="020B0604020202020204" pitchFamily="34" charset="0"/>
                <a:cs typeface="Arial" panose="020B0604020202020204" pitchFamily="34" charset="0"/>
                <a:sym typeface="Symbol" panose="05050102010706020507" pitchFamily="18" charset="2"/>
              </a:rPr>
              <a:t> widespread method</a:t>
            </a:r>
            <a:endParaRPr lang="en-US" b="1" noProof="0">
              <a:solidFill>
                <a:srgbClr val="0000FF"/>
              </a:solidFill>
              <a:latin typeface="Arial" panose="020B0604020202020204" pitchFamily="34" charset="0"/>
              <a:cs typeface="Arial" panose="020B0604020202020204" pitchFamily="34" charset="0"/>
            </a:endParaRPr>
          </a:p>
          <a:p>
            <a:pPr algn="l"/>
            <a:endParaRPr lang="en-US" sz="1400" b="1" noProof="0">
              <a:solidFill>
                <a:srgbClr val="0000FF"/>
              </a:solidFill>
            </a:endParaRPr>
          </a:p>
          <a:p>
            <a:pPr algn="l"/>
            <a:r>
              <a:rPr lang="en-US" b="1" noProof="0">
                <a:solidFill>
                  <a:srgbClr val="0000FF"/>
                </a:solidFill>
              </a:rPr>
              <a:t>But, it is suboptimal because</a:t>
            </a:r>
          </a:p>
          <a:p>
            <a:pPr marL="342900" indent="-342900" algn="l">
              <a:spcBef>
                <a:spcPts val="900"/>
              </a:spcBef>
              <a:buFont typeface="Symbol" panose="05050102010706020507" pitchFamily="18" charset="2"/>
              <a:buChar char="·"/>
            </a:pPr>
            <a:r>
              <a:rPr lang="en-US" sz="1800" b="1" noProof="0">
                <a:solidFill>
                  <a:srgbClr val="000000"/>
                </a:solidFill>
              </a:rPr>
              <a:t>Every selected </a:t>
            </a:r>
            <a:r>
              <a:rPr lang="en-US" sz="1800" noProof="0">
                <a:solidFill>
                  <a:srgbClr val="000000"/>
                </a:solidFill>
              </a:rPr>
              <a:t>species becomes</a:t>
            </a:r>
            <a:br>
              <a:rPr lang="en-US" sz="1800" noProof="0">
                <a:solidFill>
                  <a:srgbClr val="000000"/>
                </a:solidFill>
              </a:rPr>
            </a:br>
            <a:r>
              <a:rPr lang="en-US" sz="1800" b="1" noProof="0">
                <a:solidFill>
                  <a:srgbClr val="000000"/>
                </a:solidFill>
              </a:rPr>
              <a:t>equally important.</a:t>
            </a:r>
          </a:p>
          <a:p>
            <a:pPr marL="342900" indent="-342900" algn="l">
              <a:spcBef>
                <a:spcPts val="900"/>
              </a:spcBef>
              <a:buFont typeface="Symbol" panose="05050102010706020507" pitchFamily="18" charset="2"/>
              <a:buChar char="·"/>
            </a:pPr>
            <a:r>
              <a:rPr lang="en-US" sz="1800" b="1" noProof="0">
                <a:solidFill>
                  <a:srgbClr val="000000"/>
                </a:solidFill>
                <a:sym typeface="Symbol" panose="05050102010706020507" pitchFamily="18" charset="2"/>
              </a:rPr>
              <a:t>Simulation error </a:t>
            </a:r>
            <a:r>
              <a:rPr lang="en-US" sz="1800" noProof="0">
                <a:solidFill>
                  <a:srgbClr val="000000"/>
                </a:solidFill>
                <a:sym typeface="Symbol" panose="05050102010706020507" pitchFamily="18" charset="2"/>
              </a:rPr>
              <a:t>does</a:t>
            </a:r>
            <a:r>
              <a:rPr lang="en-US" sz="1800" b="1" noProof="0">
                <a:solidFill>
                  <a:srgbClr val="000000"/>
                </a:solidFill>
                <a:sym typeface="Symbol" panose="05050102010706020507" pitchFamily="18" charset="2"/>
              </a:rPr>
              <a:t> not</a:t>
            </a:r>
            <a:r>
              <a:rPr lang="en-US" sz="1800" noProof="0">
                <a:solidFill>
                  <a:srgbClr val="000000"/>
                </a:solidFill>
                <a:sym typeface="Symbol" panose="05050102010706020507" pitchFamily="18" charset="2"/>
              </a:rPr>
              <a:t> de</a:t>
            </a:r>
            <a:r>
              <a:rPr lang="en-US" sz="1800" noProof="0">
                <a:solidFill>
                  <a:srgbClr val="000000"/>
                </a:solidFill>
              </a:rPr>
              <a:t>crease </a:t>
            </a:r>
            <a:br>
              <a:rPr lang="en-US" sz="1800" noProof="0">
                <a:solidFill>
                  <a:srgbClr val="000000"/>
                </a:solidFill>
              </a:rPr>
            </a:br>
            <a:r>
              <a:rPr lang="en-US" sz="1800" b="1" noProof="0">
                <a:solidFill>
                  <a:srgbClr val="000000"/>
                </a:solidFill>
                <a:sym typeface="Symbol" panose="05050102010706020507" pitchFamily="18" charset="2"/>
              </a:rPr>
              <a:t>monotonically</a:t>
            </a:r>
            <a:r>
              <a:rPr lang="en-US" sz="1800" noProof="0">
                <a:solidFill>
                  <a:srgbClr val="000000"/>
                </a:solidFill>
                <a:sym typeface="Symbol" panose="05050102010706020507" pitchFamily="18" charset="2"/>
              </a:rPr>
              <a:t> </a:t>
            </a:r>
            <a:r>
              <a:rPr lang="hu-HU" sz="1800" noProof="0">
                <a:solidFill>
                  <a:srgbClr val="000000"/>
                </a:solidFill>
                <a:sym typeface="Symbol" panose="05050102010706020507" pitchFamily="18" charset="2"/>
              </a:rPr>
              <a:t>and </a:t>
            </a:r>
            <a:r>
              <a:rPr lang="hu-HU" sz="1800" b="1">
                <a:solidFill>
                  <a:srgbClr val="000000"/>
                </a:solidFill>
                <a:sym typeface="Symbol" panose="05050102010706020507" pitchFamily="18" charset="2"/>
              </a:rPr>
              <a:t>often stagnates </a:t>
            </a:r>
            <a:br>
              <a:rPr lang="hu-HU" sz="1800" b="1">
                <a:solidFill>
                  <a:srgbClr val="000000"/>
                </a:solidFill>
                <a:sym typeface="Symbol" panose="05050102010706020507" pitchFamily="18" charset="2"/>
              </a:rPr>
            </a:br>
            <a:r>
              <a:rPr lang="en-US" sz="1800" noProof="0">
                <a:solidFill>
                  <a:srgbClr val="000000"/>
                </a:solidFill>
                <a:sym typeface="Symbol" panose="05050102010706020507" pitchFamily="18" charset="2"/>
              </a:rPr>
              <a:t>with decreasing  </a:t>
            </a:r>
            <a:br>
              <a:rPr lang="en-US" sz="1800" noProof="0">
                <a:solidFill>
                  <a:srgbClr val="000000"/>
                </a:solidFill>
                <a:sym typeface="Symbol" panose="05050102010706020507" pitchFamily="18" charset="2"/>
              </a:rPr>
            </a:br>
            <a:r>
              <a:rPr lang="en-US" sz="1800" noProof="0">
                <a:solidFill>
                  <a:srgbClr val="000000"/>
                </a:solidFill>
                <a:sym typeface="Symbol" panose="05050102010706020507" pitchFamily="18" charset="2"/>
              </a:rPr>
              <a:t>there might a smaller,more accurate mech!</a:t>
            </a:r>
            <a:br>
              <a:rPr lang="en-US" sz="1800" noProof="0">
                <a:solidFill>
                  <a:srgbClr val="000000"/>
                </a:solidFill>
                <a:sym typeface="Symbol" panose="05050102010706020507" pitchFamily="18" charset="2"/>
              </a:rPr>
            </a:br>
            <a:br>
              <a:rPr lang="en-US" sz="1800" noProof="0">
                <a:solidFill>
                  <a:srgbClr val="000000"/>
                </a:solidFill>
                <a:sym typeface="Symbol" panose="05050102010706020507" pitchFamily="18" charset="2"/>
              </a:rPr>
            </a:br>
            <a:endParaRPr lang="en-US" sz="1800" noProof="0">
              <a:solidFill>
                <a:srgbClr val="FF3300"/>
              </a:solidFill>
            </a:endParaRPr>
          </a:p>
        </p:txBody>
      </p:sp>
      <p:sp>
        <p:nvSpPr>
          <p:cNvPr id="11" name="Text Box 3"/>
          <p:cNvSpPr txBox="1">
            <a:spLocks noChangeArrowheads="1"/>
          </p:cNvSpPr>
          <p:nvPr/>
        </p:nvSpPr>
        <p:spPr bwMode="auto">
          <a:xfrm>
            <a:off x="304800" y="6189701"/>
            <a:ext cx="8274050" cy="584775"/>
          </a:xfrm>
          <a:prstGeom prst="rect">
            <a:avLst/>
          </a:prstGeom>
          <a:solidFill>
            <a:srgbClr val="FFFFFF"/>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 Lu, C. K. Law: Linear time reduction of large kinetic mechanisms with directed relation graph: </a:t>
            </a:r>
            <a:r>
              <a:rPr lang="en-US" sz="1600" i="1" kern="0" noProof="0">
                <a:solidFill>
                  <a:srgbClr val="000000"/>
                </a:solidFill>
                <a:latin typeface="Times New Roman"/>
                <a:cs typeface="Times New Roman" panose="02020603050405020304" pitchFamily="18" charset="0"/>
                <a:sym typeface="Symbol" panose="05050102010706020507" pitchFamily="18" charset="2"/>
              </a:rPr>
              <a:t>n</a:t>
            </a:r>
            <a:r>
              <a:rPr lang="en-US" sz="1600" kern="0" noProof="0">
                <a:solidFill>
                  <a:srgbClr val="000000"/>
                </a:solidFill>
                <a:latin typeface="Times New Roman"/>
                <a:cs typeface="Times New Roman" panose="02020603050405020304" pitchFamily="18" charset="0"/>
                <a:sym typeface="Symbol" panose="05050102010706020507" pitchFamily="18" charset="2"/>
              </a:rPr>
              <a:t>-heptane and </a:t>
            </a:r>
            <a:r>
              <a:rPr lang="en-US" sz="1600" i="1" kern="0" noProof="0">
                <a:solidFill>
                  <a:srgbClr val="000000"/>
                </a:solidFill>
                <a:latin typeface="Times New Roman"/>
                <a:cs typeface="Times New Roman" panose="02020603050405020304" pitchFamily="18" charset="0"/>
                <a:sym typeface="Symbol" panose="05050102010706020507" pitchFamily="18" charset="2"/>
              </a:rPr>
              <a:t>iso</a:t>
            </a:r>
            <a:r>
              <a:rPr lang="en-US" sz="1600" kern="0" noProof="0">
                <a:solidFill>
                  <a:srgbClr val="000000"/>
                </a:solidFill>
                <a:latin typeface="Times New Roman"/>
                <a:cs typeface="Times New Roman" panose="02020603050405020304" pitchFamily="18" charset="0"/>
                <a:sym typeface="Symbol" panose="05050102010706020507" pitchFamily="18" charset="2"/>
              </a:rPr>
              <a:t>-octane.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144</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3300"/>
                </a:solidFill>
                <a:latin typeface="Times New Roman"/>
                <a:cs typeface="Times New Roman" panose="02020603050405020304" pitchFamily="18" charset="0"/>
                <a:sym typeface="Symbol" panose="05050102010706020507" pitchFamily="18" charset="2"/>
              </a:rPr>
              <a:t>(2006)</a:t>
            </a:r>
            <a:r>
              <a:rPr lang="en-US" sz="1600" b="1" kern="0" noProof="0">
                <a:solidFill>
                  <a:srgbClr val="000000"/>
                </a:solidFill>
                <a:latin typeface="Times New Roman"/>
                <a:cs typeface="Times New Roman" panose="02020603050405020304" pitchFamily="18" charset="0"/>
                <a:sym typeface="Symbol" panose="05050102010706020507" pitchFamily="18" charset="2"/>
              </a:rPr>
              <a:t> </a:t>
            </a:r>
            <a:r>
              <a:rPr lang="en-US" sz="1600" kern="0" noProof="0">
                <a:solidFill>
                  <a:srgbClr val="000000"/>
                </a:solidFill>
                <a:latin typeface="Times New Roman"/>
                <a:cs typeface="Times New Roman" panose="02020603050405020304" pitchFamily="18" charset="0"/>
                <a:sym typeface="Symbol" panose="05050102010706020507" pitchFamily="18" charset="2"/>
              </a:rPr>
              <a:t>24–36.</a:t>
            </a:r>
          </a:p>
        </p:txBody>
      </p:sp>
      <p:pic>
        <p:nvPicPr>
          <p:cNvPr id="10" name="Kép 9" descr="DRG epsilon max error"/>
          <p:cNvPicPr/>
          <p:nvPr/>
        </p:nvPicPr>
        <p:blipFill rotWithShape="1">
          <a:blip r:embed="rId2" cstate="print">
            <a:extLst>
              <a:ext uri="{28A0092B-C50C-407E-A947-70E740481C1C}">
                <a14:useLocalDpi xmlns:a14="http://schemas.microsoft.com/office/drawing/2010/main" val="0"/>
              </a:ext>
            </a:extLst>
          </a:blip>
          <a:srcRect l="6531" t="9391" r="4377" b="4731"/>
          <a:stretch/>
        </p:blipFill>
        <p:spPr bwMode="auto">
          <a:xfrm>
            <a:off x="5486400" y="2138826"/>
            <a:ext cx="3581400" cy="2970938"/>
          </a:xfrm>
          <a:prstGeom prst="rect">
            <a:avLst/>
          </a:prstGeom>
          <a:noFill/>
          <a:ln w="19050" cmpd="sng">
            <a:solidFill>
              <a:srgbClr val="000000"/>
            </a:solidFill>
            <a:miter lim="800000"/>
            <a:headEnd/>
            <a:tailEnd/>
          </a:ln>
          <a:effectLst/>
        </p:spPr>
      </p:pic>
      <p:sp>
        <p:nvSpPr>
          <p:cNvPr id="13"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0</a:t>
            </a:r>
            <a:endParaRPr lang="en-US" sz="1800" noProof="0">
              <a:latin typeface="Arial" panose="020B0604020202020204" pitchFamily="34" charset="0"/>
              <a:cs typeface="Arial" panose="020B0604020202020204" pitchFamily="34" charset="0"/>
            </a:endParaRPr>
          </a:p>
        </p:txBody>
      </p:sp>
      <p:sp>
        <p:nvSpPr>
          <p:cNvPr id="7" name="Text Box 3"/>
          <p:cNvSpPr txBox="1">
            <a:spLocks noChangeArrowheads="1"/>
          </p:cNvSpPr>
          <p:nvPr/>
        </p:nvSpPr>
        <p:spPr bwMode="auto">
          <a:xfrm>
            <a:off x="5486400" y="5181413"/>
            <a:ext cx="3657600" cy="338554"/>
          </a:xfrm>
          <a:prstGeom prst="rect">
            <a:avLst/>
          </a:prstGeom>
          <a:solidFill>
            <a:srgbClr val="FFFFFF"/>
          </a:solidFill>
          <a:ln w="25400">
            <a:solidFill>
              <a:srgbClr val="000066"/>
            </a:solidFill>
          </a:ln>
          <a:effectLst/>
        </p:spPr>
        <p:txBody>
          <a:bodyPr wrap="square" lIns="36000" rIns="3600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T.Nagy, T.Turányi Combust. Flame. (2009)</a:t>
            </a:r>
          </a:p>
        </p:txBody>
      </p:sp>
    </p:spTree>
    <p:extLst>
      <p:ext uri="{BB962C8B-B14F-4D97-AF65-F5344CB8AC3E}">
        <p14:creationId xmlns:p14="http://schemas.microsoft.com/office/powerpoint/2010/main" val="4536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374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80" name="Text Box 12"/>
          <p:cNvSpPr txBox="1">
            <a:spLocks noChangeArrowheads="1"/>
          </p:cNvSpPr>
          <p:nvPr/>
        </p:nvSpPr>
        <p:spPr bwMode="auto">
          <a:xfrm>
            <a:off x="304801" y="1196556"/>
            <a:ext cx="8686800" cy="447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rPr>
              <a:t>DRG-reduced mechanisms </a:t>
            </a:r>
            <a:r>
              <a:rPr lang="hu-HU" b="1" noProof="0">
                <a:solidFill>
                  <a:srgbClr val="0000FF"/>
                </a:solidFill>
              </a:rPr>
              <a:t>still</a:t>
            </a:r>
            <a:r>
              <a:rPr lang="en-US" b="1" noProof="0">
                <a:solidFill>
                  <a:srgbClr val="0000FF"/>
                </a:solidFill>
              </a:rPr>
              <a:t> contain redudant species </a:t>
            </a:r>
          </a:p>
          <a:p>
            <a:pPr marL="177800" indent="-177800" algn="l">
              <a:spcBef>
                <a:spcPts val="900"/>
              </a:spcBef>
              <a:buFont typeface="Arial" panose="020B0604020202020204" pitchFamily="34" charset="0"/>
              <a:buChar char="•"/>
            </a:pPr>
            <a:r>
              <a:rPr lang="en-US" sz="1800" noProof="0"/>
              <a:t>which have only </a:t>
            </a:r>
            <a:r>
              <a:rPr lang="en-US" sz="1800" b="1" noProof="0"/>
              <a:t>minor effect on the targets species or features </a:t>
            </a:r>
          </a:p>
          <a:p>
            <a:pPr marL="177800" indent="-177800" algn="l">
              <a:spcBef>
                <a:spcPts val="900"/>
              </a:spcBef>
              <a:buFont typeface="Arial" panose="020B0604020202020204" pitchFamily="34" charset="0"/>
              <a:buChar char="•"/>
            </a:pPr>
            <a:r>
              <a:rPr lang="en-US" sz="1800" noProof="0"/>
              <a:t>even though they </a:t>
            </a:r>
            <a:r>
              <a:rPr lang="en-US" sz="1800" b="1" noProof="0"/>
              <a:t>might have more significant effect on other species</a:t>
            </a:r>
            <a:endParaRPr lang="en-US" sz="1800" noProof="0"/>
          </a:p>
          <a:p>
            <a:pPr algn="l">
              <a:spcBef>
                <a:spcPts val="1200"/>
              </a:spcBef>
            </a:pPr>
            <a:r>
              <a:rPr lang="en-US" b="1" noProof="0">
                <a:solidFill>
                  <a:srgbClr val="0000FF"/>
                </a:solidFill>
              </a:rPr>
              <a:t>Identifying such redundant species</a:t>
            </a:r>
          </a:p>
          <a:p>
            <a:pPr marL="177800" indent="-177800" algn="l">
              <a:lnSpc>
                <a:spcPct val="150000"/>
              </a:lnSpc>
              <a:spcBef>
                <a:spcPts val="600"/>
              </a:spcBef>
              <a:buFont typeface="Arial" panose="020B0604020202020204" pitchFamily="34" charset="0"/>
              <a:buChar char="•"/>
            </a:pPr>
            <a:r>
              <a:rPr lang="en-US" sz="1800" b="1" noProof="0"/>
              <a:t>A range of species that were selected with relatively low importance,</a:t>
            </a:r>
            <a:br>
              <a:rPr lang="en-US" sz="1800" b="1" noProof="0"/>
            </a:br>
            <a:r>
              <a:rPr lang="en-US" sz="1800" noProof="0">
                <a:sym typeface="Symbol" panose="05050102010706020507" pitchFamily="18" charset="2"/>
              </a:rPr>
              <a:t>e.g. </a:t>
            </a:r>
            <a:r>
              <a:rPr lang="en-US" sz="1800" noProof="0">
                <a:cs typeface="Times New Roman" panose="02020603050405020304" pitchFamily="18" charset="0"/>
                <a:sym typeface="Symbol" panose="05050102010706020507" pitchFamily="18" charset="2"/>
              </a:rPr>
              <a:t>0.2 =</a:t>
            </a:r>
            <a:r>
              <a:rPr lang="en-US" sz="1800" noProof="0">
                <a:sym typeface="Symbol" panose="05050102010706020507" pitchFamily="18" charset="2"/>
              </a:rPr>
              <a:t> </a:t>
            </a:r>
            <a:r>
              <a:rPr lang="en-US" sz="1800" i="1" noProof="0">
                <a:sym typeface="Symbol" panose="05050102010706020507" pitchFamily="18" charset="2"/>
              </a:rPr>
              <a:t></a:t>
            </a:r>
            <a:r>
              <a:rPr lang="en-US" sz="1800" i="1" noProof="0">
                <a:cs typeface="Arial" panose="020B0604020202020204" pitchFamily="34" charset="0"/>
                <a:sym typeface="Symbol" panose="05050102010706020507" pitchFamily="18" charset="2"/>
              </a:rPr>
              <a:t> </a:t>
            </a:r>
            <a:r>
              <a:rPr lang="en-US" sz="1800" i="1" noProof="0">
                <a:cs typeface="Times New Roman" panose="02020603050405020304" pitchFamily="18" charset="0"/>
                <a:sym typeface="Symbol" panose="05050102010706020507" pitchFamily="18" charset="2"/>
              </a:rPr>
              <a:t> </a:t>
            </a:r>
            <a:r>
              <a:rPr lang="en-US" sz="1800" i="1" noProof="0">
                <a:sym typeface="Symbol" panose="05050102010706020507" pitchFamily="18" charset="2"/>
              </a:rPr>
              <a:t></a:t>
            </a:r>
            <a:r>
              <a:rPr lang="hu-HU" sz="1800" i="1" baseline="-25000">
                <a:sym typeface="Symbol" panose="05050102010706020507" pitchFamily="18" charset="2"/>
              </a:rPr>
              <a:t>X</a:t>
            </a:r>
            <a:r>
              <a:rPr lang="en-US" sz="1800" baseline="30000" noProof="0">
                <a:cs typeface="Times New Roman" panose="02020603050405020304" pitchFamily="18" charset="0"/>
                <a:sym typeface="Symbol" panose="05050102010706020507" pitchFamily="18" charset="2"/>
              </a:rPr>
              <a:t>DRG</a:t>
            </a:r>
            <a:r>
              <a:rPr lang="en-US" sz="1800" noProof="0">
                <a:cs typeface="Times New Roman" panose="02020603050405020304" pitchFamily="18" charset="0"/>
                <a:sym typeface="Symbol" panose="05050102010706020507" pitchFamily="18" charset="2"/>
              </a:rPr>
              <a:t> </a:t>
            </a:r>
            <a:r>
              <a:rPr lang="en-US" sz="1800" i="1" noProof="0">
                <a:cs typeface="Times New Roman" panose="02020603050405020304" pitchFamily="18" charset="0"/>
                <a:sym typeface="Symbol" panose="05050102010706020507" pitchFamily="18" charset="2"/>
              </a:rPr>
              <a:t></a:t>
            </a:r>
            <a:r>
              <a:rPr lang="en-US" sz="1800" noProof="0">
                <a:cs typeface="Times New Roman" panose="02020603050405020304" pitchFamily="18" charset="0"/>
                <a:sym typeface="Symbol" panose="05050102010706020507" pitchFamily="18" charset="2"/>
              </a:rPr>
              <a:t> </a:t>
            </a:r>
            <a:r>
              <a:rPr lang="en-US" sz="1800" noProof="0">
                <a:cs typeface="Arial" panose="020B0604020202020204" pitchFamily="34" charset="0"/>
                <a:sym typeface="Symbol" panose="05050102010706020507" pitchFamily="18" charset="2"/>
              </a:rPr>
              <a:t>0.4,</a:t>
            </a:r>
            <a:r>
              <a:rPr lang="en-US" sz="1800" noProof="0">
                <a:latin typeface="Arial" panose="020B0604020202020204" pitchFamily="34" charset="0"/>
                <a:cs typeface="Arial" panose="020B0604020202020204" pitchFamily="34" charset="0"/>
                <a:sym typeface="Symbol" panose="05050102010706020507" pitchFamily="18" charset="2"/>
              </a:rPr>
              <a:t> </a:t>
            </a:r>
            <a:r>
              <a:rPr lang="en-US" sz="1800" b="1" noProof="0">
                <a:latin typeface="Arial" panose="020B0604020202020204" pitchFamily="34" charset="0"/>
                <a:cs typeface="Arial" panose="020B0604020202020204" pitchFamily="34" charset="0"/>
                <a:sym typeface="Symbol" panose="05050102010706020507" pitchFamily="18" charset="2"/>
              </a:rPr>
              <a:t>might not be necessary </a:t>
            </a:r>
            <a:r>
              <a:rPr lang="en-US" sz="1800" noProof="0">
                <a:latin typeface="Arial" panose="020B0604020202020204" pitchFamily="34" charset="0"/>
                <a:cs typeface="Arial" panose="020B0604020202020204" pitchFamily="34" charset="0"/>
                <a:sym typeface="Symbol" panose="05050102010706020507" pitchFamily="18" charset="2"/>
              </a:rPr>
              <a:t>for accurate reduction.</a:t>
            </a:r>
            <a:endParaRPr lang="en-US" sz="1800" b="1" noProof="0"/>
          </a:p>
          <a:p>
            <a:pPr marL="177800" indent="-177800" algn="l">
              <a:lnSpc>
                <a:spcPct val="150000"/>
              </a:lnSpc>
              <a:spcBef>
                <a:spcPts val="600"/>
              </a:spcBef>
              <a:buFont typeface="Arial" panose="020B0604020202020204" pitchFamily="34" charset="0"/>
              <a:buChar char="•"/>
            </a:pPr>
            <a:r>
              <a:rPr lang="en-US" sz="1800" b="1" noProof="0"/>
              <a:t>Their importance is reassessed by individually eliminating them </a:t>
            </a:r>
            <a:r>
              <a:rPr lang="en-US" sz="1800" noProof="0"/>
              <a:t>and </a:t>
            </a:r>
            <a:r>
              <a:rPr lang="en-US" sz="1800" b="1" noProof="0"/>
              <a:t>calculating </a:t>
            </a:r>
            <a:r>
              <a:rPr lang="en-US" sz="1800" noProof="0"/>
              <a:t>the resulting </a:t>
            </a:r>
            <a:r>
              <a:rPr lang="en-US" sz="1800" b="1" noProof="0"/>
              <a:t>error </a:t>
            </a:r>
            <a:r>
              <a:rPr lang="en-US" sz="1800" noProof="0"/>
              <a:t>(~</a:t>
            </a:r>
            <a:r>
              <a:rPr lang="hu-HU" sz="1800" noProof="0"/>
              <a:t> </a:t>
            </a:r>
            <a:r>
              <a:rPr lang="en-US" sz="1800" b="1" noProof="0"/>
              <a:t>sensitivity-analysis)</a:t>
            </a:r>
            <a:r>
              <a:rPr lang="en-US" sz="1800" noProof="0"/>
              <a:t>.</a:t>
            </a:r>
          </a:p>
          <a:p>
            <a:pPr marL="177800" indent="-177800" algn="l">
              <a:lnSpc>
                <a:spcPct val="150000"/>
              </a:lnSpc>
              <a:spcBef>
                <a:spcPts val="900"/>
              </a:spcBef>
              <a:buFont typeface="Arial" panose="020B0604020202020204" pitchFamily="34" charset="0"/>
              <a:buChar char="•"/>
            </a:pPr>
            <a:r>
              <a:rPr lang="en-US" sz="1800" noProof="0">
                <a:latin typeface="Arial" panose="020B0604020202020204" pitchFamily="34" charset="0"/>
                <a:cs typeface="Arial" panose="020B0604020202020204" pitchFamily="34" charset="0"/>
                <a:sym typeface="Symbol" panose="05050102010706020507" pitchFamily="18" charset="2"/>
              </a:rPr>
              <a:t>The </a:t>
            </a:r>
            <a:r>
              <a:rPr lang="en-US" sz="1800" b="1" noProof="0">
                <a:latin typeface="Arial" panose="020B0604020202020204" pitchFamily="34" charset="0"/>
                <a:cs typeface="Arial" panose="020B0604020202020204" pitchFamily="34" charset="0"/>
                <a:sym typeface="Symbol" panose="05050102010706020507" pitchFamily="18" charset="2"/>
              </a:rPr>
              <a:t>species</a:t>
            </a:r>
            <a:r>
              <a:rPr lang="en-US" sz="1800" noProof="0">
                <a:latin typeface="Arial" panose="020B0604020202020204" pitchFamily="34" charset="0"/>
                <a:cs typeface="Arial" panose="020B0604020202020204" pitchFamily="34" charset="0"/>
                <a:sym typeface="Symbol" panose="05050102010706020507" pitchFamily="18" charset="2"/>
              </a:rPr>
              <a:t> whose removal causes </a:t>
            </a:r>
            <a:r>
              <a:rPr lang="en-US" sz="1800" b="1" noProof="0">
                <a:latin typeface="Arial" panose="020B0604020202020204" pitchFamily="34" charset="0"/>
                <a:cs typeface="Arial" panose="020B0604020202020204" pitchFamily="34" charset="0"/>
                <a:sym typeface="Symbol" panose="05050102010706020507" pitchFamily="18" charset="2"/>
              </a:rPr>
              <a:t>the smallest error </a:t>
            </a:r>
            <a:r>
              <a:rPr lang="hu-HU" sz="1800" b="1" noProof="0">
                <a:latin typeface="Arial" panose="020B0604020202020204" pitchFamily="34" charset="0"/>
                <a:cs typeface="Arial" panose="020B0604020202020204" pitchFamily="34" charset="0"/>
                <a:sym typeface="Symbol" panose="05050102010706020507" pitchFamily="18" charset="2"/>
              </a:rPr>
              <a:t>increase </a:t>
            </a:r>
            <a:r>
              <a:rPr lang="en-US" sz="1800" b="1" noProof="0">
                <a:latin typeface="Arial" panose="020B0604020202020204" pitchFamily="34" charset="0"/>
                <a:cs typeface="Arial" panose="020B0604020202020204" pitchFamily="34" charset="0"/>
                <a:sym typeface="Symbol" panose="05050102010706020507" pitchFamily="18" charset="2"/>
              </a:rPr>
              <a:t>is eliminated.</a:t>
            </a:r>
          </a:p>
          <a:p>
            <a:pPr marL="177800" indent="-177800" algn="l">
              <a:lnSpc>
                <a:spcPct val="150000"/>
              </a:lnSpc>
              <a:spcBef>
                <a:spcPts val="900"/>
              </a:spcBef>
              <a:buFont typeface="Arial" panose="020B0604020202020204" pitchFamily="34" charset="0"/>
              <a:buChar char="•"/>
            </a:pPr>
            <a:r>
              <a:rPr lang="en-US" sz="1800" noProof="0">
                <a:latin typeface="Arial" panose="020B0604020202020204" pitchFamily="34" charset="0"/>
                <a:cs typeface="Arial" panose="020B0604020202020204" pitchFamily="34" charset="0"/>
                <a:sym typeface="Symbol" panose="05050102010706020507" pitchFamily="18" charset="2"/>
              </a:rPr>
              <a:t>This </a:t>
            </a:r>
            <a:r>
              <a:rPr lang="en-US" sz="1800" b="1" noProof="0">
                <a:latin typeface="Arial" panose="020B0604020202020204" pitchFamily="34" charset="0"/>
                <a:cs typeface="Arial" panose="020B0604020202020204" pitchFamily="34" charset="0"/>
                <a:sym typeface="Symbol" panose="05050102010706020507" pitchFamily="18" charset="2"/>
              </a:rPr>
              <a:t>process is repeated</a:t>
            </a:r>
            <a:r>
              <a:rPr lang="en-US" sz="1800" noProof="0">
                <a:latin typeface="Arial" panose="020B0604020202020204" pitchFamily="34" charset="0"/>
                <a:cs typeface="Arial" panose="020B0604020202020204" pitchFamily="34" charset="0"/>
                <a:sym typeface="Symbol" panose="05050102010706020507" pitchFamily="18" charset="2"/>
              </a:rPr>
              <a:t> until the error becomes unacceptably large.</a:t>
            </a:r>
          </a:p>
        </p:txBody>
      </p:sp>
      <p:sp>
        <p:nvSpPr>
          <p:cNvPr id="9" name="Text Box 2"/>
          <p:cNvSpPr txBox="1">
            <a:spLocks noChangeArrowheads="1"/>
          </p:cNvSpPr>
          <p:nvPr/>
        </p:nvSpPr>
        <p:spPr bwMode="auto">
          <a:xfrm>
            <a:off x="871274" y="44450"/>
            <a:ext cx="75935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3: </a:t>
            </a:r>
          </a:p>
          <a:p>
            <a:r>
              <a:rPr lang="en-US" sz="2400" b="1" noProof="0">
                <a:solidFill>
                  <a:srgbClr val="CC0000"/>
                </a:solidFill>
                <a:latin typeface="Arial" panose="020B0604020202020204" pitchFamily="34" charset="0"/>
                <a:cs typeface="Arial" panose="020B0604020202020204" pitchFamily="34" charset="0"/>
              </a:rPr>
              <a:t>DRG-Aided Sensitivity Analysis (DRGASA) Method</a:t>
            </a:r>
          </a:p>
        </p:txBody>
      </p:sp>
      <p:sp>
        <p:nvSpPr>
          <p:cNvPr id="12" name="Text Box 3"/>
          <p:cNvSpPr txBox="1">
            <a:spLocks noChangeArrowheads="1"/>
          </p:cNvSpPr>
          <p:nvPr/>
        </p:nvSpPr>
        <p:spPr bwMode="auto">
          <a:xfrm>
            <a:off x="723900" y="6172200"/>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fontAlgn="auto">
              <a:spcBef>
                <a:spcPct val="0"/>
              </a:spcBef>
              <a:spcAft>
                <a:spcPts val="0"/>
              </a:spcAft>
              <a:buNone/>
              <a:defRPr/>
            </a:pPr>
            <a:r>
              <a:rPr lang="en-US" sz="1600" noProof="0"/>
              <a:t>X.L. Zheng, T.F. Lu, C.K. Law:</a:t>
            </a:r>
            <a:r>
              <a:rPr lang="en-US" sz="1600" kern="0" noProof="0">
                <a:solidFill>
                  <a:srgbClr val="000066"/>
                </a:solidFill>
                <a:latin typeface="Times New Roman"/>
                <a:cs typeface="Times New Roman" panose="02020603050405020304" pitchFamily="18" charset="0"/>
                <a:sym typeface="Symbol" panose="05050102010706020507" pitchFamily="18" charset="2"/>
              </a:rPr>
              <a:t> </a:t>
            </a:r>
            <a:r>
              <a:rPr lang="en-US" sz="1600" noProof="0"/>
              <a:t>Experimental counterflow ignition temperatures</a:t>
            </a:r>
            <a:br>
              <a:rPr lang="en-US" sz="1600" noProof="0"/>
            </a:br>
            <a:r>
              <a:rPr lang="en-US" sz="1600" noProof="0"/>
              <a:t>and reaction mechanisms of 1,3-butadiene</a:t>
            </a:r>
            <a:r>
              <a:rPr lang="en-US" sz="1600" kern="0" noProof="0">
                <a:solidFill>
                  <a:srgbClr val="000066"/>
                </a:solidFill>
                <a:latin typeface="Times New Roman"/>
                <a:cs typeface="Times New Roman" panose="02020603050405020304" pitchFamily="18" charset="0"/>
                <a:sym typeface="Symbol" panose="05050102010706020507" pitchFamily="18" charset="2"/>
              </a:rPr>
              <a:t>, </a:t>
            </a:r>
            <a:r>
              <a:rPr lang="en-US" sz="1600" i="1" kern="0" noProof="0">
                <a:solidFill>
                  <a:srgbClr val="000000"/>
                </a:solidFill>
                <a:latin typeface="Times New Roman"/>
                <a:cs typeface="Times New Roman" panose="02020603050405020304" pitchFamily="18" charset="0"/>
                <a:sym typeface="Symbol" panose="05050102010706020507" pitchFamily="18" charset="2"/>
              </a:rPr>
              <a:t>Proc. Comb. Inst.</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31</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3300"/>
                </a:solidFill>
                <a:latin typeface="Times New Roman"/>
                <a:cs typeface="Times New Roman" panose="02020603050405020304" pitchFamily="18" charset="0"/>
                <a:sym typeface="Symbol" panose="05050102010706020507" pitchFamily="18" charset="2"/>
              </a:rPr>
              <a:t>(2007) </a:t>
            </a:r>
            <a:r>
              <a:rPr lang="en-US" sz="1600" kern="0" noProof="0">
                <a:solidFill>
                  <a:srgbClr val="000000"/>
                </a:solidFill>
                <a:latin typeface="Times New Roman"/>
                <a:cs typeface="Times New Roman" panose="02020603050405020304" pitchFamily="18" charset="0"/>
                <a:sym typeface="Symbol" panose="05050102010706020507" pitchFamily="18" charset="2"/>
              </a:rPr>
              <a:t>367–375</a:t>
            </a:r>
          </a:p>
        </p:txBody>
      </p:sp>
      <p:sp>
        <p:nvSpPr>
          <p:cNvPr id="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1</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932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4780"/>
                                        </p:tgtEl>
                                        <p:attrNameLst>
                                          <p:attrName>style.visibility</p:attrName>
                                        </p:attrNameLst>
                                      </p:cBhvr>
                                      <p:to>
                                        <p:strVal val="visible"/>
                                      </p:to>
                                    </p:set>
                                    <p:animEffect transition="in" filter="fade">
                                      <p:cBhvr>
                                        <p:cTn id="7" dur="2000"/>
                                        <p:tgtEl>
                                          <p:spTgt spid="54478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4780">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44780">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44780">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44780">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44780">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54478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8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4772" name="Text Box 4"/>
          <p:cNvSpPr txBox="1">
            <a:spLocks noChangeArrowheads="1"/>
          </p:cNvSpPr>
          <p:nvPr/>
        </p:nvSpPr>
        <p:spPr bwMode="auto">
          <a:xfrm>
            <a:off x="302384" y="674776"/>
            <a:ext cx="785343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b="1" noProof="0">
                <a:solidFill>
                  <a:srgbClr val="0000FF"/>
                </a:solidFill>
                <a:latin typeface="Arial" panose="020B0604020202020204" pitchFamily="34" charset="0"/>
                <a:cs typeface="Arial" panose="020B0604020202020204" pitchFamily="34" charset="0"/>
              </a:rPr>
              <a:t>Case study</a:t>
            </a:r>
            <a:r>
              <a:rPr lang="en-US" noProof="0">
                <a:solidFill>
                  <a:srgbClr val="0000FF"/>
                </a:solidFill>
                <a:latin typeface="Arial" panose="020B0604020202020204" pitchFamily="34" charset="0"/>
                <a:cs typeface="Arial" panose="020B0604020202020204" pitchFamily="34" charset="0"/>
              </a:rPr>
              <a:t>: reduction of a methane partial oxidation mechanism</a:t>
            </a:r>
          </a:p>
          <a:p>
            <a:pPr marL="342900" indent="-342900" algn="l">
              <a:buFont typeface="Arial" panose="020B0604020202020204" pitchFamily="34" charset="0"/>
              <a:buChar char="•"/>
            </a:pPr>
            <a:r>
              <a:rPr lang="en-US" sz="1800" b="1" noProof="0">
                <a:solidFill>
                  <a:srgbClr val="000000"/>
                </a:solidFill>
                <a:latin typeface="Arial" panose="020B0604020202020204" pitchFamily="34" charset="0"/>
                <a:cs typeface="Arial" panose="020B0604020202020204" pitchFamily="34" charset="0"/>
              </a:rPr>
              <a:t>full mechanism</a:t>
            </a:r>
            <a:r>
              <a:rPr lang="en-US" sz="1800" noProof="0">
                <a:solidFill>
                  <a:srgbClr val="000000"/>
                </a:solidFill>
                <a:latin typeface="Arial" panose="020B0604020202020204" pitchFamily="34" charset="0"/>
                <a:cs typeface="Arial" panose="020B0604020202020204" pitchFamily="34" charset="0"/>
              </a:rPr>
              <a:t>:  6874 reaction, </a:t>
            </a:r>
            <a:r>
              <a:rPr lang="en-US" sz="1800" b="1" noProof="0">
                <a:solidFill>
                  <a:srgbClr val="000000"/>
                </a:solidFill>
                <a:latin typeface="Arial" panose="020B0604020202020204" pitchFamily="34" charset="0"/>
                <a:cs typeface="Arial" panose="020B0604020202020204" pitchFamily="34" charset="0"/>
              </a:rPr>
              <a:t>345 species</a:t>
            </a:r>
          </a:p>
          <a:p>
            <a:pPr marL="342900" indent="-342900" algn="l">
              <a:buFont typeface="Arial" panose="020B0604020202020204" pitchFamily="34" charset="0"/>
              <a:buChar char="•"/>
            </a:pPr>
            <a:r>
              <a:rPr lang="en-US" sz="1800" b="1" noProof="0">
                <a:solidFill>
                  <a:srgbClr val="000000"/>
                </a:solidFill>
                <a:latin typeface="Arial" panose="020B0604020202020204" pitchFamily="34" charset="0"/>
                <a:cs typeface="Arial" panose="020B0604020202020204" pitchFamily="34" charset="0"/>
              </a:rPr>
              <a:t>aim</a:t>
            </a:r>
            <a:r>
              <a:rPr lang="en-US" sz="1800" noProof="0">
                <a:solidFill>
                  <a:srgbClr val="000000"/>
                </a:solidFill>
                <a:latin typeface="Arial" panose="020B0604020202020204" pitchFamily="34" charset="0"/>
                <a:cs typeface="Arial" panose="020B0604020202020204" pitchFamily="34" charset="0"/>
              </a:rPr>
              <a:t>: 5% maximum error in the concentration profile of 12 target species</a:t>
            </a:r>
            <a:endParaRPr lang="en-US" noProof="0">
              <a:solidFill>
                <a:srgbClr val="000000"/>
              </a:solidFill>
              <a:latin typeface="Arial" panose="020B0604020202020204" pitchFamily="34" charset="0"/>
              <a:cs typeface="Arial" panose="020B0604020202020204" pitchFamily="34" charset="0"/>
            </a:endParaRPr>
          </a:p>
        </p:txBody>
      </p:sp>
      <p:sp>
        <p:nvSpPr>
          <p:cNvPr id="544777" name="Text Box 9"/>
          <p:cNvSpPr txBox="1">
            <a:spLocks noChangeArrowheads="1"/>
          </p:cNvSpPr>
          <p:nvPr/>
        </p:nvSpPr>
        <p:spPr bwMode="auto">
          <a:xfrm>
            <a:off x="862896" y="86380"/>
            <a:ext cx="7184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mj-lt"/>
              </a:rPr>
              <a:t>DRG vs. DRG with restart vs. DRGASA methods</a:t>
            </a:r>
          </a:p>
        </p:txBody>
      </p:sp>
      <p:sp>
        <p:nvSpPr>
          <p:cNvPr id="544779" name="Text Box 11"/>
          <p:cNvSpPr txBox="1">
            <a:spLocks noChangeArrowheads="1"/>
          </p:cNvSpPr>
          <p:nvPr/>
        </p:nvSpPr>
        <p:spPr bwMode="auto">
          <a:xfrm>
            <a:off x="6324600" y="1803931"/>
            <a:ext cx="26862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mn-lt"/>
                <a:cs typeface="Times New Roman" panose="02020603050405020304" pitchFamily="18" charset="0"/>
              </a:rPr>
              <a:t>DRG with restart   </a:t>
            </a:r>
          </a:p>
          <a:p>
            <a:pPr marL="342900" indent="-342900" algn="l">
              <a:buFont typeface="Arial" panose="020B0604020202020204" pitchFamily="34" charset="0"/>
              <a:buChar char="•"/>
            </a:pPr>
            <a:r>
              <a:rPr lang="en-US" sz="1800" b="1" noProof="0">
                <a:solidFill>
                  <a:srgbClr val="000000"/>
                </a:solidFill>
                <a:latin typeface="+mn-lt"/>
                <a:cs typeface="Times New Roman" panose="02020603050405020304" pitchFamily="18" charset="0"/>
              </a:rPr>
              <a:t>slighlty better  </a:t>
            </a:r>
            <a:r>
              <a:rPr lang="en-US" sz="1800" noProof="0">
                <a:solidFill>
                  <a:srgbClr val="000000"/>
                </a:solidFill>
                <a:latin typeface="+mn-lt"/>
                <a:cs typeface="Times New Roman" panose="02020603050405020304" pitchFamily="18" charset="0"/>
              </a:rPr>
              <a:t>results with repeated application</a:t>
            </a:r>
            <a:endParaRPr lang="hu-HU" sz="1800" noProof="0">
              <a:solidFill>
                <a:srgbClr val="000000"/>
              </a:solidFill>
              <a:latin typeface="+mn-lt"/>
              <a:cs typeface="Times New Roman" panose="02020603050405020304" pitchFamily="18" charset="0"/>
            </a:endParaRPr>
          </a:p>
          <a:p>
            <a:pPr algn="l"/>
            <a:r>
              <a:rPr lang="hu-HU" sz="1800">
                <a:solidFill>
                  <a:srgbClr val="000000"/>
                </a:solidFill>
                <a:latin typeface="+mn-lt"/>
                <a:cs typeface="Times New Roman" panose="02020603050405020304" pitchFamily="18" charset="0"/>
              </a:rPr>
              <a:t>    </a:t>
            </a:r>
            <a:r>
              <a:rPr lang="hu-HU" sz="1800" noProof="0">
                <a:solidFill>
                  <a:srgbClr val="000000"/>
                </a:solidFill>
                <a:latin typeface="+mn-lt"/>
                <a:cs typeface="Times New Roman" panose="02020603050405020304" pitchFamily="18" charset="0"/>
              </a:rPr>
              <a:t>115 </a:t>
            </a:r>
            <a:r>
              <a:rPr lang="hu-HU" sz="1800" noProof="0">
                <a:solidFill>
                  <a:srgbClr val="000000"/>
                </a:solidFill>
                <a:latin typeface="+mn-lt"/>
                <a:cs typeface="Times New Roman" panose="02020603050405020304" pitchFamily="18" charset="0"/>
                <a:sym typeface="Symbol" panose="05050102010706020507" pitchFamily="18" charset="2"/>
              </a:rPr>
              <a:t> </a:t>
            </a:r>
            <a:r>
              <a:rPr lang="hu-HU" sz="1800" noProof="0">
                <a:solidFill>
                  <a:srgbClr val="000000"/>
                </a:solidFill>
                <a:latin typeface="+mn-lt"/>
                <a:cs typeface="Times New Roman" panose="02020603050405020304" pitchFamily="18" charset="0"/>
              </a:rPr>
              <a:t>112 species</a:t>
            </a:r>
            <a:endParaRPr lang="en-US" sz="1800" noProof="0">
              <a:solidFill>
                <a:srgbClr val="000000"/>
              </a:solidFill>
              <a:latin typeface="+mn-lt"/>
              <a:cs typeface="Times New Roman" panose="02020603050405020304" pitchFamily="18" charset="0"/>
            </a:endParaRPr>
          </a:p>
          <a:p>
            <a:pPr algn="l"/>
            <a:endParaRPr lang="hu-HU" b="1" noProof="0">
              <a:solidFill>
                <a:srgbClr val="0000FF"/>
              </a:solidFill>
              <a:latin typeface="+mn-lt"/>
              <a:cs typeface="Times New Roman" panose="02020603050405020304" pitchFamily="18" charset="0"/>
            </a:endParaRPr>
          </a:p>
          <a:p>
            <a:pPr algn="l"/>
            <a:r>
              <a:rPr lang="en-US" b="1" noProof="0">
                <a:solidFill>
                  <a:srgbClr val="0000FF"/>
                </a:solidFill>
                <a:latin typeface="+mn-lt"/>
                <a:cs typeface="Times New Roman" panose="02020603050405020304" pitchFamily="18" charset="0"/>
              </a:rPr>
              <a:t>DRGASA</a:t>
            </a:r>
            <a:r>
              <a:rPr lang="en-US" b="1" noProof="0">
                <a:solidFill>
                  <a:srgbClr val="C00000"/>
                </a:solidFill>
                <a:latin typeface="+mn-lt"/>
                <a:cs typeface="Times New Roman" panose="02020603050405020304" pitchFamily="18" charset="0"/>
              </a:rPr>
              <a:t> </a:t>
            </a:r>
          </a:p>
          <a:p>
            <a:pPr marL="342900" indent="-342900" algn="l">
              <a:buFont typeface="Arial" panose="020B0604020202020204" pitchFamily="34" charset="0"/>
              <a:buChar char="•"/>
            </a:pPr>
            <a:r>
              <a:rPr lang="en-US" sz="1800" noProof="0">
                <a:solidFill>
                  <a:srgbClr val="000000"/>
                </a:solidFill>
                <a:latin typeface="+mn-lt"/>
                <a:cs typeface="Times New Roman" panose="02020603050405020304" pitchFamily="18" charset="0"/>
              </a:rPr>
              <a:t>started from a mechanism with 1% accuracy</a:t>
            </a:r>
          </a:p>
          <a:p>
            <a:pPr marL="342900" indent="-342900" algn="l">
              <a:buFont typeface="Symbol" panose="05050102010706020507" pitchFamily="18" charset="2"/>
              <a:buChar char="Þ"/>
            </a:pPr>
            <a:r>
              <a:rPr lang="en-US" sz="1800" b="1" noProof="0">
                <a:solidFill>
                  <a:srgbClr val="000000"/>
                </a:solidFill>
                <a:latin typeface="+mn-lt"/>
                <a:cs typeface="Times New Roman" panose="02020603050405020304" pitchFamily="18" charset="0"/>
                <a:sym typeface="Symbol" panose="05050102010706020507" pitchFamily="18" charset="2"/>
              </a:rPr>
              <a:t>much smaller mechanism</a:t>
            </a:r>
            <a:br>
              <a:rPr lang="en-US" sz="1800" b="1" noProof="0">
                <a:solidFill>
                  <a:srgbClr val="000000"/>
                </a:solidFill>
                <a:latin typeface="+mn-lt"/>
                <a:cs typeface="Times New Roman" panose="02020603050405020304" pitchFamily="18" charset="0"/>
                <a:sym typeface="Symbol" panose="05050102010706020507" pitchFamily="18" charset="2"/>
              </a:rPr>
            </a:br>
            <a:r>
              <a:rPr lang="en-US" sz="1800" noProof="0">
                <a:solidFill>
                  <a:srgbClr val="000000"/>
                </a:solidFill>
                <a:latin typeface="+mn-lt"/>
                <a:cs typeface="Times New Roman" panose="02020603050405020304" pitchFamily="18" charset="0"/>
                <a:sym typeface="Symbol" panose="05050102010706020507" pitchFamily="18" charset="2"/>
              </a:rPr>
              <a:t>at 5% error</a:t>
            </a:r>
            <a:endParaRPr lang="en-US" sz="1800" noProof="0">
              <a:solidFill>
                <a:srgbClr val="000000"/>
              </a:solidFill>
              <a:latin typeface="+mn-lt"/>
              <a:cs typeface="Times New Roman" panose="02020603050405020304" pitchFamily="18" charset="0"/>
            </a:endParaRPr>
          </a:p>
        </p:txBody>
      </p:sp>
      <p:sp>
        <p:nvSpPr>
          <p:cNvPr id="7" name="Text Box 3"/>
          <p:cNvSpPr txBox="1">
            <a:spLocks noChangeArrowheads="1"/>
          </p:cNvSpPr>
          <p:nvPr/>
        </p:nvSpPr>
        <p:spPr bwMode="auto">
          <a:xfrm>
            <a:off x="723900" y="6197025"/>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fontAlgn="auto">
              <a:spcBef>
                <a:spcPct val="0"/>
              </a:spcBef>
              <a:spcAft>
                <a:spcPts val="0"/>
              </a:spcAft>
              <a:buNone/>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 Nagy,  T. Turányi: Reduction of very large reaction mechanisms using methods based on simulation error minimization,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156</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0000"/>
                </a:solidFill>
                <a:latin typeface="Times New Roman"/>
                <a:cs typeface="Times New Roman" panose="02020603050405020304" pitchFamily="18" charset="0"/>
                <a:sym typeface="Symbol" panose="05050102010706020507" pitchFamily="18" charset="2"/>
              </a:rPr>
              <a:t>(2009)</a:t>
            </a:r>
            <a:r>
              <a:rPr lang="en-US" sz="1600" kern="0" noProof="0">
                <a:solidFill>
                  <a:srgbClr val="000000"/>
                </a:solidFill>
                <a:latin typeface="Times New Roman"/>
                <a:cs typeface="Times New Roman" panose="02020603050405020304" pitchFamily="18" charset="0"/>
                <a:sym typeface="Symbol" panose="05050102010706020507" pitchFamily="18" charset="2"/>
              </a:rPr>
              <a:t> 417–428</a:t>
            </a:r>
            <a:endParaRPr lang="en-US" sz="1600" kern="0" noProof="0">
              <a:solidFill>
                <a:srgbClr val="000000"/>
              </a:solidFill>
              <a:latin typeface="Times New Roman"/>
              <a:sym typeface="Symbol" panose="05050102010706020507" pitchFamily="18" charset="2"/>
            </a:endParaRPr>
          </a:p>
        </p:txBody>
      </p:sp>
      <p:pic>
        <p:nvPicPr>
          <p:cNvPr id="9" name="Kép 8" descr="drggraph"/>
          <p:cNvPicPr/>
          <p:nvPr/>
        </p:nvPicPr>
        <p:blipFill rotWithShape="1">
          <a:blip r:embed="rId2" cstate="print">
            <a:extLst>
              <a:ext uri="{28A0092B-C50C-407E-A947-70E740481C1C}">
                <a14:useLocalDpi xmlns:a14="http://schemas.microsoft.com/office/drawing/2010/main" val="0"/>
              </a:ext>
            </a:extLst>
          </a:blip>
          <a:srcRect l="4335" t="8485" r="10764" b="3506"/>
          <a:stretch/>
        </p:blipFill>
        <p:spPr bwMode="auto">
          <a:xfrm>
            <a:off x="381000" y="1694059"/>
            <a:ext cx="5943600" cy="4348691"/>
          </a:xfrm>
          <a:prstGeom prst="rect">
            <a:avLst/>
          </a:prstGeom>
          <a:noFill/>
          <a:ln w="19050" cmpd="sng">
            <a:solidFill>
              <a:srgbClr val="000000"/>
            </a:solidFill>
            <a:miter lim="800000"/>
            <a:headEnd/>
            <a:tailEnd/>
          </a:ln>
          <a:effectLst/>
        </p:spPr>
      </p:pic>
      <p:sp>
        <p:nvSpPr>
          <p:cNvPr id="8"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2</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21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544779">
                                            <p:txEl>
                                              <p:pRg st="0" end="0"/>
                                            </p:txEl>
                                          </p:spTgt>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544779">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44779">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44779">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44779">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447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Text Box 5"/>
          <p:cNvSpPr txBox="1">
            <a:spLocks noChangeArrowheads="1"/>
          </p:cNvSpPr>
          <p:nvPr/>
        </p:nvSpPr>
        <p:spPr bwMode="auto">
          <a:xfrm>
            <a:off x="76200" y="3124200"/>
            <a:ext cx="9144000" cy="167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800" noProof="0">
                <a:solidFill>
                  <a:srgbClr val="000000"/>
                </a:solidFill>
                <a:latin typeface="+mn-lt"/>
              </a:rPr>
              <a:t>It measures the ratio of sum of the production rates of species A from reactions involving B to the maximum of the total formation or destruction rates of A.</a:t>
            </a:r>
          </a:p>
          <a:p>
            <a:pPr algn="l">
              <a:spcBef>
                <a:spcPts val="900"/>
              </a:spcBef>
            </a:pPr>
            <a:r>
              <a:rPr lang="en-US" b="1" noProof="0">
                <a:solidFill>
                  <a:srgbClr val="0000FF"/>
                </a:solidFill>
                <a:sym typeface="Symbol" panose="05050102010706020507" pitchFamily="18" charset="2"/>
              </a:rPr>
              <a:t>I</a:t>
            </a:r>
            <a:r>
              <a:rPr lang="en-US" b="1" noProof="0">
                <a:solidFill>
                  <a:srgbClr val="0000FF"/>
                </a:solidFill>
                <a:latin typeface="+mn-lt"/>
              </a:rPr>
              <a:t>mportance of C to the </a:t>
            </a:r>
            <a:r>
              <a:rPr lang="en-US" b="1" noProof="0">
                <a:solidFill>
                  <a:srgbClr val="0000FF"/>
                </a:solidFill>
                <a:sym typeface="Symbol" panose="05050102010706020507" pitchFamily="18" charset="2"/>
              </a:rPr>
              <a:t>target species (</a:t>
            </a:r>
            <a:r>
              <a:rPr lang="en-US" b="1" i="1" noProof="0">
                <a:solidFill>
                  <a:srgbClr val="0000FF"/>
                </a:solidFill>
                <a:sym typeface="Symbol" panose="05050102010706020507" pitchFamily="18" charset="2"/>
              </a:rPr>
              <a:t>T</a:t>
            </a:r>
            <a:r>
              <a:rPr lang="en-US" b="1" i="1" baseline="-25000" noProof="0">
                <a:solidFill>
                  <a:srgbClr val="0000FF"/>
                </a:solidFill>
                <a:sym typeface="Symbol" panose="05050102010706020507" pitchFamily="18" charset="2"/>
              </a:rPr>
              <a:t>i</a:t>
            </a:r>
            <a:r>
              <a:rPr lang="en-US" b="1" noProof="0">
                <a:solidFill>
                  <a:srgbClr val="0000FF"/>
                </a:solidFill>
                <a:sym typeface="Symbol" panose="05050102010706020507" pitchFamily="18" charset="2"/>
              </a:rPr>
              <a:t>)  (critical value for selection) </a:t>
            </a:r>
          </a:p>
          <a:p>
            <a:pPr algn="l">
              <a:spcBef>
                <a:spcPts val="900"/>
              </a:spcBef>
            </a:pPr>
            <a:endParaRPr lang="en-US" sz="3200" b="1" noProof="0">
              <a:solidFill>
                <a:srgbClr val="0000FF"/>
              </a:solidFill>
              <a:sym typeface="Symbol" panose="05050102010706020507" pitchFamily="18" charset="2"/>
            </a:endParaRPr>
          </a:p>
        </p:txBody>
      </p:sp>
      <p:graphicFrame>
        <p:nvGraphicFramePr>
          <p:cNvPr id="35" name="Objektum 34"/>
          <p:cNvGraphicFramePr>
            <a:graphicFrameLocks noChangeAspect="1"/>
          </p:cNvGraphicFramePr>
          <p:nvPr>
            <p:extLst>
              <p:ext uri="{D42A27DB-BD31-4B8C-83A1-F6EECF244321}">
                <p14:modId xmlns:p14="http://schemas.microsoft.com/office/powerpoint/2010/main" val="2813343508"/>
              </p:ext>
            </p:extLst>
          </p:nvPr>
        </p:nvGraphicFramePr>
        <p:xfrm>
          <a:off x="7019833" y="2393851"/>
          <a:ext cx="1655762" cy="792163"/>
        </p:xfrm>
        <a:graphic>
          <a:graphicData uri="http://schemas.openxmlformats.org/presentationml/2006/ole">
            <mc:AlternateContent xmlns:mc="http://schemas.openxmlformats.org/markup-compatibility/2006">
              <mc:Choice xmlns:v="urn:schemas-microsoft-com:vml" Requires="v">
                <p:oleObj name="Equation" r:id="rId2" imgW="876240" imgH="419040" progId="Equation.3">
                  <p:embed/>
                </p:oleObj>
              </mc:Choice>
              <mc:Fallback>
                <p:oleObj name="Equation" r:id="rId2" imgW="876240" imgH="419040" progId="Equation.3">
                  <p:embed/>
                  <p:pic>
                    <p:nvPicPr>
                      <p:cNvPr id="0" name=""/>
                      <p:cNvPicPr/>
                      <p:nvPr/>
                    </p:nvPicPr>
                    <p:blipFill>
                      <a:blip r:embed="rId3"/>
                      <a:stretch>
                        <a:fillRect/>
                      </a:stretch>
                    </p:blipFill>
                    <p:spPr>
                      <a:xfrm>
                        <a:off x="7019833" y="2393851"/>
                        <a:ext cx="1655762" cy="792163"/>
                      </a:xfrm>
                      <a:prstGeom prst="rect">
                        <a:avLst/>
                      </a:prstGeom>
                      <a:ln>
                        <a:noFill/>
                      </a:ln>
                    </p:spPr>
                  </p:pic>
                </p:oleObj>
              </mc:Fallback>
            </mc:AlternateContent>
          </a:graphicData>
        </a:graphic>
      </p:graphicFrame>
      <p:sp>
        <p:nvSpPr>
          <p:cNvPr id="543747" name="Text Box 3"/>
          <p:cNvSpPr txBox="1">
            <a:spLocks noChangeArrowheads="1"/>
          </p:cNvSpPr>
          <p:nvPr/>
        </p:nvSpPr>
        <p:spPr bwMode="auto">
          <a:xfrm>
            <a:off x="30852" y="1124334"/>
            <a:ext cx="8153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mn-lt"/>
                <a:cs typeface="Times New Roman" panose="02020603050405020304" pitchFamily="18" charset="0"/>
              </a:rPr>
              <a:t>DRGEP definition of the weight of directed </a:t>
            </a:r>
            <a:r>
              <a:rPr lang="hu-HU" b="1" noProof="0">
                <a:solidFill>
                  <a:srgbClr val="0000FF"/>
                </a:solidFill>
                <a:latin typeface="+mn-lt"/>
                <a:cs typeface="Times New Roman" panose="02020603050405020304" pitchFamily="18" charset="0"/>
              </a:rPr>
              <a:t>edges</a:t>
            </a:r>
            <a:r>
              <a:rPr lang="en-US" b="1" noProof="0">
                <a:solidFill>
                  <a:srgbClr val="0000FF"/>
                </a:solidFill>
                <a:latin typeface="+mn-lt"/>
                <a:cs typeface="Times New Roman" panose="02020603050405020304" pitchFamily="18" charset="0"/>
              </a:rPr>
              <a:t>  (A→B)</a:t>
            </a:r>
          </a:p>
        </p:txBody>
      </p:sp>
      <p:sp>
        <p:nvSpPr>
          <p:cNvPr id="11" name="Text Box 9"/>
          <p:cNvSpPr txBox="1">
            <a:spLocks noChangeArrowheads="1"/>
          </p:cNvSpPr>
          <p:nvPr/>
        </p:nvSpPr>
        <p:spPr bwMode="auto">
          <a:xfrm>
            <a:off x="1292676" y="44450"/>
            <a:ext cx="676819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4: Directed Relation Graph </a:t>
            </a:r>
          </a:p>
          <a:p>
            <a:r>
              <a:rPr lang="en-US" sz="2400" b="1" noProof="0">
                <a:solidFill>
                  <a:srgbClr val="CC0000"/>
                </a:solidFill>
                <a:latin typeface="Arial" panose="020B0604020202020204" pitchFamily="34" charset="0"/>
                <a:cs typeface="Arial" panose="020B0604020202020204" pitchFamily="34" charset="0"/>
              </a:rPr>
              <a:t>with Error Propagation (DRGEP) method</a:t>
            </a:r>
          </a:p>
        </p:txBody>
      </p:sp>
      <p:sp>
        <p:nvSpPr>
          <p:cNvPr id="12" name="Text Box 3"/>
          <p:cNvSpPr txBox="1">
            <a:spLocks noChangeArrowheads="1"/>
          </p:cNvSpPr>
          <p:nvPr/>
        </p:nvSpPr>
        <p:spPr bwMode="auto">
          <a:xfrm>
            <a:off x="723900" y="6213296"/>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P. Pepiot-Desjardins, H. Pitsch</a:t>
            </a:r>
            <a:r>
              <a:rPr kumimoji="0" lang="en-US" sz="1600" b="0" i="0" u="none" strike="noStrike" kern="0" cap="none" spc="0" normalizeH="0" baseline="0" noProof="0">
                <a:ln>
                  <a:noFill/>
                </a:ln>
                <a:solidFill>
                  <a:srgbClr val="000000"/>
                </a:solidFill>
                <a:effectLst/>
                <a:uLnTx/>
                <a:uFillTx/>
                <a:latin typeface="Times New Roman"/>
                <a:cs typeface="Times New Roman" panose="02020603050405020304" pitchFamily="18" charset="0"/>
                <a:sym typeface="Symbol" panose="05050102010706020507" pitchFamily="18" charset="2"/>
              </a:rPr>
              <a:t>: </a:t>
            </a:r>
            <a:r>
              <a:rPr lang="en-US" sz="1600" kern="0" noProof="0">
                <a:solidFill>
                  <a:srgbClr val="000000"/>
                </a:solidFill>
                <a:latin typeface="Times New Roman"/>
                <a:cs typeface="Times New Roman" panose="02020603050405020304" pitchFamily="18" charset="0"/>
                <a:sym typeface="Symbol" panose="05050102010706020507" pitchFamily="18" charset="2"/>
              </a:rPr>
              <a:t>An efficient error-propagation-based reduction method for </a:t>
            </a:r>
            <a:br>
              <a:rPr lang="en-US" sz="1600" kern="0" noProof="0">
                <a:solidFill>
                  <a:srgbClr val="000000"/>
                </a:solidFill>
                <a:latin typeface="Times New Roman"/>
                <a:cs typeface="Times New Roman" panose="02020603050405020304" pitchFamily="18" charset="0"/>
                <a:sym typeface="Symbol" panose="05050102010706020507" pitchFamily="18" charset="2"/>
              </a:rPr>
            </a:br>
            <a:r>
              <a:rPr lang="en-US" sz="1600" kern="0" noProof="0">
                <a:solidFill>
                  <a:srgbClr val="000000"/>
                </a:solidFill>
                <a:latin typeface="Times New Roman"/>
                <a:cs typeface="Times New Roman" panose="02020603050405020304" pitchFamily="18" charset="0"/>
                <a:sym typeface="Symbol" panose="05050102010706020507" pitchFamily="18" charset="2"/>
              </a:rPr>
              <a:t>large chemical kinetic mechanisms,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154</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0000"/>
                </a:solidFill>
                <a:latin typeface="Times New Roman"/>
                <a:cs typeface="Times New Roman" panose="02020603050405020304" pitchFamily="18" charset="0"/>
                <a:sym typeface="Symbol" panose="05050102010706020507" pitchFamily="18" charset="2"/>
              </a:rPr>
              <a:t>(2008)  </a:t>
            </a:r>
            <a:r>
              <a:rPr lang="en-US" sz="1600" kern="0" noProof="0">
                <a:solidFill>
                  <a:srgbClr val="000000"/>
                </a:solidFill>
                <a:latin typeface="Times New Roman"/>
                <a:cs typeface="Times New Roman" panose="02020603050405020304" pitchFamily="18" charset="0"/>
                <a:sym typeface="Symbol" panose="05050102010706020507" pitchFamily="18" charset="2"/>
              </a:rPr>
              <a:t>67-81</a:t>
            </a:r>
            <a:endParaRPr kumimoji="0" lang="en-US" sz="1600" b="1" i="0" u="none" strike="noStrike" kern="0" cap="none" spc="0" normalizeH="0" baseline="0" noProof="0">
              <a:ln>
                <a:noFill/>
              </a:ln>
              <a:solidFill>
                <a:srgbClr val="FF0000"/>
              </a:solidFill>
              <a:effectLst/>
              <a:uLnTx/>
              <a:uFillTx/>
              <a:latin typeface="Times New Roman"/>
              <a:sym typeface="Symbol" panose="05050102010706020507" pitchFamily="18" charset="2"/>
            </a:endParaRPr>
          </a:p>
        </p:txBody>
      </p:sp>
      <p:sp>
        <p:nvSpPr>
          <p:cNvPr id="18" name="Text Box 5"/>
          <p:cNvSpPr txBox="1">
            <a:spLocks noChangeArrowheads="1"/>
          </p:cNvSpPr>
          <p:nvPr/>
        </p:nvSpPr>
        <p:spPr bwMode="auto">
          <a:xfrm>
            <a:off x="88049" y="5348898"/>
            <a:ext cx="9055951" cy="82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spcBef>
                <a:spcPts val="900"/>
              </a:spcBef>
              <a:buFont typeface="Arial" panose="020B0604020202020204" pitchFamily="34" charset="0"/>
              <a:buChar char="•"/>
            </a:pPr>
            <a:r>
              <a:rPr lang="en-US" sz="1800" noProof="0">
                <a:solidFill>
                  <a:srgbClr val="000000"/>
                </a:solidFill>
              </a:rPr>
              <a:t>Species C is </a:t>
            </a:r>
            <a:r>
              <a:rPr lang="en-US" sz="1800" b="1" noProof="0">
                <a:solidFill>
                  <a:srgbClr val="000000"/>
                </a:solidFill>
              </a:rPr>
              <a:t> necessary</a:t>
            </a:r>
            <a:r>
              <a:rPr lang="en-US" sz="1800" noProof="0">
                <a:solidFill>
                  <a:srgbClr val="000000"/>
                </a:solidFill>
              </a:rPr>
              <a:t> if               and </a:t>
            </a:r>
            <a:r>
              <a:rPr lang="en-US" sz="1800" b="1" noProof="0">
                <a:solidFill>
                  <a:srgbClr val="000000"/>
                </a:solidFill>
              </a:rPr>
              <a:t>redundan</a:t>
            </a:r>
            <a:r>
              <a:rPr lang="en-US" sz="1800" noProof="0">
                <a:solidFill>
                  <a:srgbClr val="000000"/>
                </a:solidFill>
              </a:rPr>
              <a:t>t if  </a:t>
            </a:r>
          </a:p>
          <a:p>
            <a:pPr>
              <a:spcBef>
                <a:spcPts val="900"/>
              </a:spcBef>
            </a:pPr>
            <a:r>
              <a:rPr lang="en-US" noProof="0">
                <a:solidFill>
                  <a:srgbClr val="FF0000"/>
                </a:solidFill>
                <a:latin typeface="Arial"/>
              </a:rPr>
              <a:t>Better than DRG, as selected species don’t become equally important.</a:t>
            </a:r>
            <a:endParaRPr lang="en-US" strike="sngStrike" noProof="0">
              <a:solidFill>
                <a:srgbClr val="FF0000"/>
              </a:solidFill>
            </a:endParaRPr>
          </a:p>
        </p:txBody>
      </p:sp>
      <p:graphicFrame>
        <p:nvGraphicFramePr>
          <p:cNvPr id="21" name="Objektum 20"/>
          <p:cNvGraphicFramePr>
            <a:graphicFrameLocks noChangeAspect="1"/>
          </p:cNvGraphicFramePr>
          <p:nvPr>
            <p:extLst>
              <p:ext uri="{D42A27DB-BD31-4B8C-83A1-F6EECF244321}">
                <p14:modId xmlns:p14="http://schemas.microsoft.com/office/powerpoint/2010/main" val="3702606430"/>
              </p:ext>
            </p:extLst>
          </p:nvPr>
        </p:nvGraphicFramePr>
        <p:xfrm>
          <a:off x="76200" y="1509066"/>
          <a:ext cx="6669087" cy="1579562"/>
        </p:xfrm>
        <a:graphic>
          <a:graphicData uri="http://schemas.openxmlformats.org/presentationml/2006/ole">
            <mc:AlternateContent xmlns:mc="http://schemas.openxmlformats.org/markup-compatibility/2006">
              <mc:Choice xmlns:v="urn:schemas-microsoft-com:vml" Requires="v">
                <p:oleObj name="Equation" r:id="rId4" imgW="3720960" imgH="927000" progId="Equation.3">
                  <p:embed/>
                </p:oleObj>
              </mc:Choice>
              <mc:Fallback>
                <p:oleObj name="Equation" r:id="rId4" imgW="3720960" imgH="927000" progId="Equation.3">
                  <p:embed/>
                  <p:pic>
                    <p:nvPicPr>
                      <p:cNvPr id="0" name=""/>
                      <p:cNvPicPr>
                        <a:picLocks noChangeAspect="1" noChangeArrowheads="1"/>
                      </p:cNvPicPr>
                      <p:nvPr/>
                    </p:nvPicPr>
                    <p:blipFill>
                      <a:blip r:embed="rId5"/>
                      <a:srcRect/>
                      <a:stretch>
                        <a:fillRect/>
                      </a:stretch>
                    </p:blipFill>
                    <p:spPr bwMode="auto">
                      <a:xfrm>
                        <a:off x="76200" y="1509066"/>
                        <a:ext cx="6669087" cy="1579562"/>
                      </a:xfrm>
                      <a:prstGeom prst="rect">
                        <a:avLst/>
                      </a:prstGeom>
                      <a:solidFill>
                        <a:srgbClr val="FFFFFF"/>
                      </a:solidFill>
                      <a:ln w="25400">
                        <a:solidFill>
                          <a:srgbClr val="FF0000"/>
                        </a:solidFill>
                      </a:ln>
                    </p:spPr>
                  </p:pic>
                </p:oleObj>
              </mc:Fallback>
            </mc:AlternateContent>
          </a:graphicData>
        </a:graphic>
      </p:graphicFrame>
      <p:graphicFrame>
        <p:nvGraphicFramePr>
          <p:cNvPr id="22" name="Objektum 21"/>
          <p:cNvGraphicFramePr>
            <a:graphicFrameLocks noChangeAspect="1"/>
          </p:cNvGraphicFramePr>
          <p:nvPr>
            <p:extLst>
              <p:ext uri="{D42A27DB-BD31-4B8C-83A1-F6EECF244321}">
                <p14:modId xmlns:p14="http://schemas.microsoft.com/office/powerpoint/2010/main" val="2356314564"/>
              </p:ext>
            </p:extLst>
          </p:nvPr>
        </p:nvGraphicFramePr>
        <p:xfrm>
          <a:off x="250825" y="4217988"/>
          <a:ext cx="4398963" cy="963612"/>
        </p:xfrm>
        <a:graphic>
          <a:graphicData uri="http://schemas.openxmlformats.org/presentationml/2006/ole">
            <mc:AlternateContent xmlns:mc="http://schemas.openxmlformats.org/markup-compatibility/2006">
              <mc:Choice xmlns:v="urn:schemas-microsoft-com:vml" Requires="v">
                <p:oleObj name="Equation" r:id="rId6" imgW="2349360" imgH="520560" progId="Equation.3">
                  <p:embed/>
                </p:oleObj>
              </mc:Choice>
              <mc:Fallback>
                <p:oleObj name="Equation" r:id="rId6" imgW="2349360" imgH="520560" progId="Equation.3">
                  <p:embed/>
                  <p:pic>
                    <p:nvPicPr>
                      <p:cNvPr id="0" name=""/>
                      <p:cNvPicPr>
                        <a:picLocks noChangeAspect="1" noChangeArrowheads="1"/>
                      </p:cNvPicPr>
                      <p:nvPr/>
                    </p:nvPicPr>
                    <p:blipFill>
                      <a:blip r:embed="rId7"/>
                      <a:srcRect/>
                      <a:stretch>
                        <a:fillRect/>
                      </a:stretch>
                    </p:blipFill>
                    <p:spPr bwMode="auto">
                      <a:xfrm>
                        <a:off x="250825" y="4217988"/>
                        <a:ext cx="4398963" cy="963612"/>
                      </a:xfrm>
                      <a:prstGeom prst="rect">
                        <a:avLst/>
                      </a:prstGeom>
                      <a:solidFill>
                        <a:srgbClr val="FFFFFF"/>
                      </a:solidFill>
                      <a:ln w="25400">
                        <a:solidFill>
                          <a:srgbClr val="FF0000"/>
                        </a:solidFill>
                      </a:ln>
                    </p:spPr>
                  </p:pic>
                </p:oleObj>
              </mc:Fallback>
            </mc:AlternateContent>
          </a:graphicData>
        </a:graphic>
      </p:graphicFrame>
      <p:graphicFrame>
        <p:nvGraphicFramePr>
          <p:cNvPr id="23" name="Objektum 22"/>
          <p:cNvGraphicFramePr>
            <a:graphicFrameLocks noChangeAspect="1"/>
          </p:cNvGraphicFramePr>
          <p:nvPr>
            <p:extLst>
              <p:ext uri="{D42A27DB-BD31-4B8C-83A1-F6EECF244321}">
                <p14:modId xmlns:p14="http://schemas.microsoft.com/office/powerpoint/2010/main" val="4169386880"/>
              </p:ext>
            </p:extLst>
          </p:nvPr>
        </p:nvGraphicFramePr>
        <p:xfrm>
          <a:off x="3308349" y="5341812"/>
          <a:ext cx="692150" cy="366712"/>
        </p:xfrm>
        <a:graphic>
          <a:graphicData uri="http://schemas.openxmlformats.org/presentationml/2006/ole">
            <mc:AlternateContent xmlns:mc="http://schemas.openxmlformats.org/markup-compatibility/2006">
              <mc:Choice xmlns:v="urn:schemas-microsoft-com:vml" Requires="v">
                <p:oleObj name="Equation" r:id="rId8" imgW="431640" imgH="228600" progId="Equation.3">
                  <p:embed/>
                </p:oleObj>
              </mc:Choice>
              <mc:Fallback>
                <p:oleObj name="Equation" r:id="rId8" imgW="431640" imgH="228600" progId="Equation.3">
                  <p:embed/>
                  <p:pic>
                    <p:nvPicPr>
                      <p:cNvPr id="0" name=""/>
                      <p:cNvPicPr/>
                      <p:nvPr/>
                    </p:nvPicPr>
                    <p:blipFill>
                      <a:blip r:embed="rId9"/>
                      <a:stretch>
                        <a:fillRect/>
                      </a:stretch>
                    </p:blipFill>
                    <p:spPr>
                      <a:xfrm>
                        <a:off x="3308349" y="5341812"/>
                        <a:ext cx="692150" cy="366712"/>
                      </a:xfrm>
                      <a:prstGeom prst="rect">
                        <a:avLst/>
                      </a:prstGeom>
                      <a:solidFill>
                        <a:srgbClr val="FFFFFF"/>
                      </a:solidFill>
                      <a:ln w="19050">
                        <a:solidFill>
                          <a:srgbClr val="FF0000"/>
                        </a:solidFill>
                      </a:ln>
                    </p:spPr>
                  </p:pic>
                </p:oleObj>
              </mc:Fallback>
            </mc:AlternateContent>
          </a:graphicData>
        </a:graphic>
      </p:graphicFrame>
      <p:graphicFrame>
        <p:nvGraphicFramePr>
          <p:cNvPr id="24" name="Objektum 23"/>
          <p:cNvGraphicFramePr>
            <a:graphicFrameLocks noChangeAspect="1"/>
          </p:cNvGraphicFramePr>
          <p:nvPr>
            <p:extLst>
              <p:ext uri="{D42A27DB-BD31-4B8C-83A1-F6EECF244321}">
                <p14:modId xmlns:p14="http://schemas.microsoft.com/office/powerpoint/2010/main" val="1643000899"/>
              </p:ext>
            </p:extLst>
          </p:nvPr>
        </p:nvGraphicFramePr>
        <p:xfrm>
          <a:off x="6019800" y="5341114"/>
          <a:ext cx="690562" cy="365125"/>
        </p:xfrm>
        <a:graphic>
          <a:graphicData uri="http://schemas.openxmlformats.org/presentationml/2006/ole">
            <mc:AlternateContent xmlns:mc="http://schemas.openxmlformats.org/markup-compatibility/2006">
              <mc:Choice xmlns:v="urn:schemas-microsoft-com:vml" Requires="v">
                <p:oleObj name="Equation" r:id="rId10" imgW="431640" imgH="228600" progId="Equation.3">
                  <p:embed/>
                </p:oleObj>
              </mc:Choice>
              <mc:Fallback>
                <p:oleObj name="Equation" r:id="rId10" imgW="431640" imgH="228600" progId="Equation.3">
                  <p:embed/>
                  <p:pic>
                    <p:nvPicPr>
                      <p:cNvPr id="0" name=""/>
                      <p:cNvPicPr/>
                      <p:nvPr/>
                    </p:nvPicPr>
                    <p:blipFill>
                      <a:blip r:embed="rId11"/>
                      <a:stretch>
                        <a:fillRect/>
                      </a:stretch>
                    </p:blipFill>
                    <p:spPr>
                      <a:xfrm>
                        <a:off x="6019800" y="5341114"/>
                        <a:ext cx="690562" cy="365125"/>
                      </a:xfrm>
                      <a:prstGeom prst="rect">
                        <a:avLst/>
                      </a:prstGeom>
                      <a:solidFill>
                        <a:srgbClr val="FFFFFF"/>
                      </a:solidFill>
                      <a:ln w="19050">
                        <a:solidFill>
                          <a:srgbClr val="FF0000"/>
                        </a:solidFill>
                      </a:ln>
                    </p:spPr>
                  </p:pic>
                </p:oleObj>
              </mc:Fallback>
            </mc:AlternateContent>
          </a:graphicData>
        </a:graphic>
      </p:graphicFrame>
      <p:sp>
        <p:nvSpPr>
          <p:cNvPr id="25" name="Ellipszis 24"/>
          <p:cNvSpPr/>
          <p:nvPr/>
        </p:nvSpPr>
        <p:spPr bwMode="auto">
          <a:xfrm>
            <a:off x="8380632" y="2265157"/>
            <a:ext cx="594736" cy="533400"/>
          </a:xfrm>
          <a:prstGeom prst="ellipse">
            <a:avLst/>
          </a:prstGeom>
          <a:solidFill>
            <a:srgbClr val="1DC4FF"/>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C</a:t>
            </a:r>
            <a:endParaRPr kumimoji="0" lang="en-US" sz="1800" b="0" i="0" u="none" strike="noStrike" cap="none" normalizeH="0" baseline="0" noProof="0">
              <a:ln>
                <a:noFill/>
              </a:ln>
              <a:solidFill>
                <a:schemeClr val="tx1"/>
              </a:solidFill>
              <a:effectLst/>
              <a:latin typeface="Arial" panose="020B0604020202020204" pitchFamily="34" charset="0"/>
            </a:endParaRPr>
          </a:p>
        </p:txBody>
      </p:sp>
      <p:sp>
        <p:nvSpPr>
          <p:cNvPr id="27" name="Ellipszis 26"/>
          <p:cNvSpPr/>
          <p:nvPr/>
        </p:nvSpPr>
        <p:spPr bwMode="auto">
          <a:xfrm>
            <a:off x="7583598" y="990600"/>
            <a:ext cx="594736" cy="533400"/>
          </a:xfrm>
          <a:prstGeom prst="ellipse">
            <a:avLst/>
          </a:prstGeom>
          <a:solidFill>
            <a:srgbClr val="FF0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A</a:t>
            </a:r>
          </a:p>
        </p:txBody>
      </p:sp>
      <p:sp>
        <p:nvSpPr>
          <p:cNvPr id="28" name="Ellipszis 27"/>
          <p:cNvSpPr/>
          <p:nvPr/>
        </p:nvSpPr>
        <p:spPr bwMode="auto">
          <a:xfrm>
            <a:off x="6864189" y="2218432"/>
            <a:ext cx="594736" cy="533400"/>
          </a:xfrm>
          <a:prstGeom prst="ellipse">
            <a:avLst/>
          </a:prstGeom>
          <a:solidFill>
            <a:srgbClr val="008000"/>
          </a:solidFill>
          <a:ln w="25400" cap="flat" cmpd="sng" algn="ctr">
            <a:solidFill>
              <a:schemeClr val="tx1"/>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noProof="0">
                <a:ln>
                  <a:noFill/>
                </a:ln>
                <a:solidFill>
                  <a:schemeClr val="tx1"/>
                </a:solidFill>
                <a:effectLst/>
                <a:latin typeface="Arial" panose="020B0604020202020204" pitchFamily="34" charset="0"/>
              </a:rPr>
              <a:t>B</a:t>
            </a:r>
            <a:endParaRPr kumimoji="0" lang="en-US" sz="1800" b="0" i="0" u="none" strike="noStrike" cap="none" normalizeH="0" baseline="0" noProof="0">
              <a:ln>
                <a:noFill/>
              </a:ln>
              <a:solidFill>
                <a:schemeClr val="tx1"/>
              </a:solidFill>
              <a:effectLst/>
              <a:latin typeface="Arial" panose="020B0604020202020204" pitchFamily="34" charset="0"/>
            </a:endParaRPr>
          </a:p>
        </p:txBody>
      </p:sp>
      <p:cxnSp>
        <p:nvCxnSpPr>
          <p:cNvPr id="30" name="Egyenes összekötő nyíllal 29"/>
          <p:cNvCxnSpPr/>
          <p:nvPr/>
        </p:nvCxnSpPr>
        <p:spPr bwMode="auto">
          <a:xfrm flipV="1">
            <a:off x="7534606" y="2483912"/>
            <a:ext cx="815864" cy="493"/>
          </a:xfrm>
          <a:prstGeom prst="straightConnector1">
            <a:avLst/>
          </a:prstGeom>
          <a:solidFill>
            <a:schemeClr val="accent1"/>
          </a:solidFill>
          <a:ln w="19050" cap="flat" cmpd="sng" algn="ctr">
            <a:solidFill>
              <a:srgbClr val="0000FF"/>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Egyenes összekötő nyíllal 30"/>
          <p:cNvCxnSpPr/>
          <p:nvPr/>
        </p:nvCxnSpPr>
        <p:spPr bwMode="auto">
          <a:xfrm>
            <a:off x="7974214" y="1678428"/>
            <a:ext cx="505557" cy="552393"/>
          </a:xfrm>
          <a:prstGeom prst="straightConnector1">
            <a:avLst/>
          </a:prstGeom>
          <a:solidFill>
            <a:schemeClr val="accent1"/>
          </a:solidFill>
          <a:ln w="19050" cap="flat" cmpd="sng" algn="ctr">
            <a:solidFill>
              <a:srgbClr val="0000FF"/>
            </a:solidFill>
            <a:prstDash val="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Egyenes összekötő nyíllal 31"/>
          <p:cNvCxnSpPr/>
          <p:nvPr/>
        </p:nvCxnSpPr>
        <p:spPr bwMode="auto">
          <a:xfrm flipH="1">
            <a:off x="7316763" y="1676650"/>
            <a:ext cx="471926" cy="509194"/>
          </a:xfrm>
          <a:prstGeom prst="straightConnector1">
            <a:avLst/>
          </a:prstGeom>
          <a:solidFill>
            <a:schemeClr val="accent1"/>
          </a:solidFill>
          <a:ln w="38100" cap="flat" cmpd="sng" algn="ctr">
            <a:solidFill>
              <a:srgbClr val="0000FF"/>
            </a:solidFill>
            <a:prstDash val="solid"/>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3" name="Objektum 32"/>
          <p:cNvGraphicFramePr>
            <a:graphicFrameLocks noChangeAspect="1"/>
          </p:cNvGraphicFramePr>
          <p:nvPr>
            <p:extLst>
              <p:ext uri="{D42A27DB-BD31-4B8C-83A1-F6EECF244321}">
                <p14:modId xmlns:p14="http://schemas.microsoft.com/office/powerpoint/2010/main" val="4146576689"/>
              </p:ext>
            </p:extLst>
          </p:nvPr>
        </p:nvGraphicFramePr>
        <p:xfrm>
          <a:off x="8136789" y="1469543"/>
          <a:ext cx="933450" cy="454025"/>
        </p:xfrm>
        <a:graphic>
          <a:graphicData uri="http://schemas.openxmlformats.org/presentationml/2006/ole">
            <mc:AlternateContent xmlns:mc="http://schemas.openxmlformats.org/markup-compatibility/2006">
              <mc:Choice xmlns:v="urn:schemas-microsoft-com:vml" Requires="v">
                <p:oleObj name="Equation" r:id="rId12" imgW="469800" imgH="228600" progId="Equation.3">
                  <p:embed/>
                </p:oleObj>
              </mc:Choice>
              <mc:Fallback>
                <p:oleObj name="Equation" r:id="rId12" imgW="469800" imgH="228600" progId="Equation.3">
                  <p:embed/>
                  <p:pic>
                    <p:nvPicPr>
                      <p:cNvPr id="0" name=""/>
                      <p:cNvPicPr/>
                      <p:nvPr/>
                    </p:nvPicPr>
                    <p:blipFill>
                      <a:blip r:embed="rId13"/>
                      <a:stretch>
                        <a:fillRect/>
                      </a:stretch>
                    </p:blipFill>
                    <p:spPr>
                      <a:xfrm>
                        <a:off x="8136789" y="1469543"/>
                        <a:ext cx="933450" cy="454025"/>
                      </a:xfrm>
                      <a:prstGeom prst="rect">
                        <a:avLst/>
                      </a:prstGeom>
                      <a:ln>
                        <a:noFill/>
                      </a:ln>
                    </p:spPr>
                  </p:pic>
                </p:oleObj>
              </mc:Fallback>
            </mc:AlternateContent>
          </a:graphicData>
        </a:graphic>
      </p:graphicFrame>
      <p:graphicFrame>
        <p:nvGraphicFramePr>
          <p:cNvPr id="36" name="Objektum 35"/>
          <p:cNvGraphicFramePr>
            <a:graphicFrameLocks noChangeAspect="1"/>
          </p:cNvGraphicFramePr>
          <p:nvPr>
            <p:extLst>
              <p:ext uri="{D42A27DB-BD31-4B8C-83A1-F6EECF244321}">
                <p14:modId xmlns:p14="http://schemas.microsoft.com/office/powerpoint/2010/main" val="1303141304"/>
              </p:ext>
            </p:extLst>
          </p:nvPr>
        </p:nvGraphicFramePr>
        <p:xfrm>
          <a:off x="6778875" y="1496308"/>
          <a:ext cx="911225" cy="430213"/>
        </p:xfrm>
        <a:graphic>
          <a:graphicData uri="http://schemas.openxmlformats.org/presentationml/2006/ole">
            <mc:AlternateContent xmlns:mc="http://schemas.openxmlformats.org/markup-compatibility/2006">
              <mc:Choice xmlns:v="urn:schemas-microsoft-com:vml" Requires="v">
                <p:oleObj name="Equation" r:id="rId14" imgW="482400" imgH="228600" progId="Equation.3">
                  <p:embed/>
                </p:oleObj>
              </mc:Choice>
              <mc:Fallback>
                <p:oleObj name="Equation" r:id="rId14" imgW="482400" imgH="228600" progId="Equation.3">
                  <p:embed/>
                  <p:pic>
                    <p:nvPicPr>
                      <p:cNvPr id="0" name=""/>
                      <p:cNvPicPr/>
                      <p:nvPr/>
                    </p:nvPicPr>
                    <p:blipFill>
                      <a:blip r:embed="rId15"/>
                      <a:stretch>
                        <a:fillRect/>
                      </a:stretch>
                    </p:blipFill>
                    <p:spPr>
                      <a:xfrm>
                        <a:off x="6778875" y="1496308"/>
                        <a:ext cx="911225" cy="430213"/>
                      </a:xfrm>
                      <a:prstGeom prst="rect">
                        <a:avLst/>
                      </a:prstGeom>
                      <a:ln>
                        <a:noFill/>
                      </a:ln>
                    </p:spPr>
                  </p:pic>
                </p:oleObj>
              </mc:Fallback>
            </mc:AlternateContent>
          </a:graphicData>
        </a:graphic>
      </p:graphicFrame>
      <p:graphicFrame>
        <p:nvGraphicFramePr>
          <p:cNvPr id="38" name="Objektum 37"/>
          <p:cNvGraphicFramePr>
            <a:graphicFrameLocks noChangeAspect="1"/>
          </p:cNvGraphicFramePr>
          <p:nvPr>
            <p:extLst>
              <p:ext uri="{D42A27DB-BD31-4B8C-83A1-F6EECF244321}">
                <p14:modId xmlns:p14="http://schemas.microsoft.com/office/powerpoint/2010/main" val="2588659203"/>
              </p:ext>
            </p:extLst>
          </p:nvPr>
        </p:nvGraphicFramePr>
        <p:xfrm>
          <a:off x="5412132" y="4520408"/>
          <a:ext cx="3498850" cy="369888"/>
        </p:xfrm>
        <a:graphic>
          <a:graphicData uri="http://schemas.openxmlformats.org/presentationml/2006/ole">
            <mc:AlternateContent xmlns:mc="http://schemas.openxmlformats.org/markup-compatibility/2006">
              <mc:Choice xmlns:v="urn:schemas-microsoft-com:vml" Requires="v">
                <p:oleObj name="Equation" r:id="rId16" imgW="2286000" imgH="241200" progId="Equation.3">
                  <p:embed/>
                </p:oleObj>
              </mc:Choice>
              <mc:Fallback>
                <p:oleObj name="Equation" r:id="rId16" imgW="2286000" imgH="241200" progId="Equation.3">
                  <p:embed/>
                  <p:pic>
                    <p:nvPicPr>
                      <p:cNvPr id="0" name=""/>
                      <p:cNvPicPr/>
                      <p:nvPr/>
                    </p:nvPicPr>
                    <p:blipFill>
                      <a:blip r:embed="rId17"/>
                      <a:stretch>
                        <a:fillRect/>
                      </a:stretch>
                    </p:blipFill>
                    <p:spPr>
                      <a:xfrm>
                        <a:off x="5412132" y="4520408"/>
                        <a:ext cx="3498850" cy="369888"/>
                      </a:xfrm>
                      <a:prstGeom prst="rect">
                        <a:avLst/>
                      </a:prstGeom>
                      <a:solidFill>
                        <a:srgbClr val="FFFFFF"/>
                      </a:solidFill>
                      <a:ln>
                        <a:solidFill>
                          <a:schemeClr val="tx1"/>
                        </a:solidFill>
                      </a:ln>
                    </p:spPr>
                  </p:pic>
                </p:oleObj>
              </mc:Fallback>
            </mc:AlternateContent>
          </a:graphicData>
        </a:graphic>
      </p:graphicFrame>
      <p:sp>
        <p:nvSpPr>
          <p:cNvPr id="2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3</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39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3747" name="Text Box 3"/>
          <p:cNvSpPr txBox="1">
            <a:spLocks noChangeArrowheads="1"/>
          </p:cNvSpPr>
          <p:nvPr/>
        </p:nvSpPr>
        <p:spPr bwMode="auto">
          <a:xfrm>
            <a:off x="0" y="650252"/>
            <a:ext cx="9144000" cy="5155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2563" indent="-182563" algn="l">
              <a:buFont typeface="Arial" panose="020B0604020202020204" pitchFamily="34" charset="0"/>
              <a:buChar char="•"/>
            </a:pPr>
            <a:r>
              <a:rPr lang="en-US" sz="1800" noProof="0">
                <a:solidFill>
                  <a:srgbClr val="0000FF"/>
                </a:solidFill>
                <a:latin typeface="+mn-lt"/>
                <a:cs typeface="Times New Roman" panose="02020603050405020304" pitchFamily="18" charset="0"/>
              </a:rPr>
              <a:t>Production (P</a:t>
            </a:r>
            <a:r>
              <a:rPr lang="en-US" sz="1800" baseline="-25000" noProof="0">
                <a:solidFill>
                  <a:srgbClr val="0000FF"/>
                </a:solidFill>
                <a:latin typeface="+mn-lt"/>
                <a:cs typeface="Times New Roman" panose="02020603050405020304" pitchFamily="18" charset="0"/>
              </a:rPr>
              <a:t>A</a:t>
            </a:r>
            <a:r>
              <a:rPr lang="en-US" sz="1800" noProof="0">
                <a:solidFill>
                  <a:srgbClr val="0000FF"/>
                </a:solidFill>
                <a:latin typeface="+mn-lt"/>
                <a:cs typeface="Times New Roman" panose="02020603050405020304" pitchFamily="18" charset="0"/>
              </a:rPr>
              <a:t>) and consumption (C</a:t>
            </a:r>
            <a:r>
              <a:rPr lang="en-US" sz="1800" baseline="-25000" noProof="0">
                <a:solidFill>
                  <a:srgbClr val="0000FF"/>
                </a:solidFill>
                <a:latin typeface="+mn-lt"/>
                <a:cs typeface="Times New Roman" panose="02020603050405020304" pitchFamily="18" charset="0"/>
              </a:rPr>
              <a:t>A</a:t>
            </a:r>
            <a:r>
              <a:rPr lang="en-US" sz="1800" noProof="0">
                <a:solidFill>
                  <a:srgbClr val="0000FF"/>
                </a:solidFill>
                <a:latin typeface="+mn-lt"/>
                <a:cs typeface="Times New Roman" panose="02020603050405020304" pitchFamily="18" charset="0"/>
              </a:rPr>
              <a:t>) fluxes of species </a:t>
            </a:r>
            <a:r>
              <a:rPr lang="en-US" sz="1800" i="1" noProof="0">
                <a:solidFill>
                  <a:srgbClr val="0000FF"/>
                </a:solidFill>
                <a:latin typeface="+mn-lt"/>
                <a:cs typeface="Times New Roman" panose="02020603050405020304" pitchFamily="18" charset="0"/>
              </a:rPr>
              <a:t>A</a:t>
            </a:r>
            <a:r>
              <a:rPr lang="en-US" sz="1800" noProof="0">
                <a:solidFill>
                  <a:srgbClr val="0000FF"/>
                </a:solidFill>
                <a:latin typeface="+mn-lt"/>
                <a:cs typeface="Times New Roman" panose="02020603050405020304" pitchFamily="18" charset="0"/>
              </a:rPr>
              <a:t>:</a:t>
            </a:r>
          </a:p>
          <a:p>
            <a:pPr algn="l"/>
            <a:endParaRPr lang="en-US" sz="2400" noProof="0">
              <a:solidFill>
                <a:srgbClr val="0000FF"/>
              </a:solidFill>
              <a:latin typeface="+mn-lt"/>
              <a:cs typeface="Times New Roman" panose="02020603050405020304" pitchFamily="18" charset="0"/>
            </a:endParaRPr>
          </a:p>
          <a:p>
            <a:pPr algn="l"/>
            <a:endParaRPr lang="en-US" sz="3200" noProof="0">
              <a:solidFill>
                <a:srgbClr val="0033CC"/>
              </a:solidFill>
              <a:latin typeface="+mn-lt"/>
              <a:cs typeface="Times New Roman" panose="02020603050405020304" pitchFamily="18" charset="0"/>
            </a:endParaRPr>
          </a:p>
          <a:p>
            <a:pPr marL="182563" indent="-182563" algn="l">
              <a:buFont typeface="Arial" panose="020B0604020202020204" pitchFamily="34" charset="0"/>
              <a:buChar char="•"/>
            </a:pPr>
            <a:r>
              <a:rPr lang="en-US" sz="1800" noProof="0">
                <a:solidFill>
                  <a:srgbClr val="0000FF"/>
                </a:solidFill>
              </a:rPr>
              <a:t>Production (</a:t>
            </a:r>
            <a:r>
              <a:rPr lang="en-US" sz="1800" i="1" noProof="0">
                <a:solidFill>
                  <a:srgbClr val="0000FF"/>
                </a:solidFill>
              </a:rPr>
              <a:t>P</a:t>
            </a:r>
            <a:r>
              <a:rPr lang="en-US" sz="1800" baseline="-25000" noProof="0">
                <a:solidFill>
                  <a:srgbClr val="0000FF"/>
                </a:solidFill>
              </a:rPr>
              <a:t>AB</a:t>
            </a:r>
            <a:r>
              <a:rPr lang="en-US" sz="1800" noProof="0">
                <a:solidFill>
                  <a:srgbClr val="0000FF"/>
                </a:solidFill>
              </a:rPr>
              <a:t>) and consumption (</a:t>
            </a:r>
            <a:r>
              <a:rPr lang="en-US" sz="1800" i="1" noProof="0">
                <a:solidFill>
                  <a:srgbClr val="0000FF"/>
                </a:solidFill>
              </a:rPr>
              <a:t>C</a:t>
            </a:r>
            <a:r>
              <a:rPr lang="en-US" sz="1800" baseline="-25000" noProof="0">
                <a:solidFill>
                  <a:srgbClr val="0000FF"/>
                </a:solidFill>
              </a:rPr>
              <a:t>AB</a:t>
            </a:r>
            <a:r>
              <a:rPr lang="en-US" sz="1800" noProof="0">
                <a:solidFill>
                  <a:srgbClr val="0000FF"/>
                </a:solidFill>
              </a:rPr>
              <a:t>) fluxes of species A </a:t>
            </a:r>
            <a:r>
              <a:rPr lang="en-US" sz="1800" b="1" noProof="0">
                <a:solidFill>
                  <a:srgbClr val="0000FF"/>
                </a:solidFill>
              </a:rPr>
              <a:t>via species B</a:t>
            </a:r>
          </a:p>
          <a:p>
            <a:pPr algn="l">
              <a:spcBef>
                <a:spcPts val="600"/>
              </a:spcBef>
            </a:pPr>
            <a:endParaRPr lang="en-US" noProof="0">
              <a:solidFill>
                <a:srgbClr val="0000FF"/>
              </a:solidFill>
            </a:endParaRPr>
          </a:p>
          <a:p>
            <a:pPr algn="l"/>
            <a:endParaRPr lang="en-US" sz="1200" noProof="0">
              <a:solidFill>
                <a:srgbClr val="0000FF"/>
              </a:solidFill>
            </a:endParaRPr>
          </a:p>
          <a:p>
            <a:pPr algn="l"/>
            <a:endParaRPr lang="en-US" noProof="0">
              <a:solidFill>
                <a:srgbClr val="0000FF"/>
              </a:solidFill>
            </a:endParaRPr>
          </a:p>
          <a:p>
            <a:pPr marL="182563" indent="-182563" algn="l">
              <a:buFont typeface="Arial" panose="020B0604020202020204" pitchFamily="34" charset="0"/>
              <a:buChar char="•"/>
            </a:pPr>
            <a:r>
              <a:rPr lang="en-US" sz="1800" noProof="0">
                <a:solidFill>
                  <a:srgbClr val="0000FF"/>
                </a:solidFill>
                <a:cs typeface="Times New Roman" panose="02020603050405020304" pitchFamily="18" charset="0"/>
              </a:rPr>
              <a:t>1</a:t>
            </a:r>
            <a:r>
              <a:rPr lang="en-US" sz="1800" baseline="30000" noProof="0">
                <a:solidFill>
                  <a:srgbClr val="0000FF"/>
                </a:solidFill>
                <a:cs typeface="Times New Roman" panose="02020603050405020304" pitchFamily="18" charset="0"/>
              </a:rPr>
              <a:t>st</a:t>
            </a:r>
            <a:r>
              <a:rPr lang="en-US" sz="1800" noProof="0">
                <a:solidFill>
                  <a:srgbClr val="0000FF"/>
                </a:solidFill>
                <a:cs typeface="Times New Roman" panose="02020603050405020304" pitchFamily="18" charset="0"/>
              </a:rPr>
              <a:t> and 2</a:t>
            </a:r>
            <a:r>
              <a:rPr lang="en-US" sz="1800" baseline="30000" noProof="0">
                <a:solidFill>
                  <a:srgbClr val="0000FF"/>
                </a:solidFill>
                <a:cs typeface="Times New Roman" panose="02020603050405020304" pitchFamily="18" charset="0"/>
              </a:rPr>
              <a:t>nd</a:t>
            </a:r>
            <a:r>
              <a:rPr lang="en-US" sz="1800" noProof="0">
                <a:solidFill>
                  <a:srgbClr val="0000FF"/>
                </a:solidFill>
                <a:cs typeface="Times New Roman" panose="02020603050405020304" pitchFamily="18" charset="0"/>
              </a:rPr>
              <a:t> generation flux ratios, separately for production and consumption:</a:t>
            </a:r>
            <a:endParaRPr lang="en-US" noProof="0">
              <a:solidFill>
                <a:srgbClr val="0000FF"/>
              </a:solidFill>
              <a:cs typeface="Times New Roman" panose="02020603050405020304" pitchFamily="18" charset="0"/>
            </a:endParaRPr>
          </a:p>
          <a:p>
            <a:pPr algn="l"/>
            <a:endParaRPr lang="en-US" noProof="0">
              <a:solidFill>
                <a:srgbClr val="C00000"/>
              </a:solidFill>
              <a:cs typeface="Times New Roman" panose="02020603050405020304" pitchFamily="18" charset="0"/>
            </a:endParaRPr>
          </a:p>
          <a:p>
            <a:pPr algn="l"/>
            <a:endParaRPr lang="en-US" noProof="0">
              <a:solidFill>
                <a:srgbClr val="C00000"/>
              </a:solidFill>
              <a:cs typeface="Times New Roman" panose="02020603050405020304" pitchFamily="18" charset="0"/>
            </a:endParaRPr>
          </a:p>
          <a:p>
            <a:pPr algn="l"/>
            <a:endParaRPr lang="en-US" noProof="0">
              <a:solidFill>
                <a:srgbClr val="C00000"/>
              </a:solidFill>
              <a:cs typeface="Times New Roman" panose="02020603050405020304" pitchFamily="18" charset="0"/>
            </a:endParaRPr>
          </a:p>
          <a:p>
            <a:pPr algn="l"/>
            <a:endParaRPr lang="en-US" noProof="0">
              <a:solidFill>
                <a:srgbClr val="C00000"/>
              </a:solidFill>
              <a:cs typeface="Times New Roman" panose="02020603050405020304" pitchFamily="18" charset="0"/>
            </a:endParaRPr>
          </a:p>
          <a:p>
            <a:pPr marL="342900" indent="-342900" algn="l">
              <a:buFont typeface="Arial" panose="020B0604020202020204" pitchFamily="34" charset="0"/>
              <a:buChar char="•"/>
            </a:pPr>
            <a:r>
              <a:rPr lang="en-US" sz="1800" noProof="0">
                <a:solidFill>
                  <a:srgbClr val="0000FF"/>
                </a:solidFill>
                <a:cs typeface="Times New Roman" panose="02020603050405020304" pitchFamily="18" charset="0"/>
              </a:rPr>
              <a:t>Total effect:</a:t>
            </a:r>
          </a:p>
          <a:p>
            <a:pPr algn="l"/>
            <a:endParaRPr lang="en-US" noProof="0">
              <a:solidFill>
                <a:srgbClr val="C00000"/>
              </a:solidFill>
            </a:endParaRPr>
          </a:p>
          <a:p>
            <a:pPr algn="l"/>
            <a:endParaRPr lang="en-US" noProof="0">
              <a:solidFill>
                <a:srgbClr val="0000FF"/>
              </a:solidFill>
            </a:endParaRPr>
          </a:p>
          <a:p>
            <a:pPr algn="l"/>
            <a:endParaRPr lang="en-US" noProof="0">
              <a:solidFill>
                <a:srgbClr val="0033CC"/>
              </a:solidFill>
              <a:latin typeface="+mn-lt"/>
            </a:endParaRPr>
          </a:p>
        </p:txBody>
      </p:sp>
      <p:sp>
        <p:nvSpPr>
          <p:cNvPr id="12" name="Text Box 3"/>
          <p:cNvSpPr txBox="1">
            <a:spLocks noChangeArrowheads="1"/>
          </p:cNvSpPr>
          <p:nvPr/>
        </p:nvSpPr>
        <p:spPr bwMode="auto">
          <a:xfrm>
            <a:off x="811511" y="6121063"/>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W. T. Sun, Z. Chen, X. L. Gou, Y. G. Ju: A path flux analysis method for the reduction of detailed chemical kinetic mechanisms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157 </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0000"/>
                </a:solidFill>
                <a:latin typeface="Times New Roman"/>
                <a:cs typeface="Times New Roman" panose="02020603050405020304" pitchFamily="18" charset="0"/>
                <a:sym typeface="Symbol" panose="05050102010706020507" pitchFamily="18" charset="2"/>
              </a:rPr>
              <a:t>(2010)</a:t>
            </a:r>
            <a:r>
              <a:rPr lang="en-US" sz="1600" kern="0" noProof="0">
                <a:solidFill>
                  <a:srgbClr val="000000"/>
                </a:solidFill>
                <a:latin typeface="Times New Roman"/>
                <a:cs typeface="Times New Roman" panose="02020603050405020304" pitchFamily="18" charset="0"/>
                <a:sym typeface="Symbol" panose="05050102010706020507" pitchFamily="18" charset="2"/>
              </a:rPr>
              <a:t> 1298-1307</a:t>
            </a:r>
            <a:endParaRPr kumimoji="0" lang="en-US" sz="1600" b="1" i="0" u="none" strike="noStrike" kern="0" cap="none" spc="0" normalizeH="0" baseline="0" noProof="0">
              <a:ln>
                <a:noFill/>
              </a:ln>
              <a:solidFill>
                <a:srgbClr val="FF0000"/>
              </a:solidFill>
              <a:effectLst/>
              <a:uLnTx/>
              <a:uFillTx/>
              <a:latin typeface="Times New Roman"/>
              <a:sym typeface="Symbol" panose="05050102010706020507" pitchFamily="18" charset="2"/>
            </a:endParaRPr>
          </a:p>
        </p:txBody>
      </p:sp>
      <p:sp>
        <p:nvSpPr>
          <p:cNvPr id="24" name="Text Box 9"/>
          <p:cNvSpPr txBox="1">
            <a:spLocks noChangeArrowheads="1"/>
          </p:cNvSpPr>
          <p:nvPr/>
        </p:nvSpPr>
        <p:spPr bwMode="auto">
          <a:xfrm>
            <a:off x="1290051" y="44450"/>
            <a:ext cx="67734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5: Path Flux Analysis (PFA)</a:t>
            </a:r>
          </a:p>
        </p:txBody>
      </p:sp>
      <mc:AlternateContent xmlns:mc="http://schemas.openxmlformats.org/markup-compatibility/2006" xmlns:a14="http://schemas.microsoft.com/office/drawing/2010/main">
        <mc:Choice Requires="a14">
          <p:sp>
            <p:nvSpPr>
              <p:cNvPr id="2" name="Objektum 1"/>
              <p:cNvSpPr txBox="1"/>
              <p:nvPr/>
            </p:nvSpPr>
            <p:spPr>
              <a:xfrm>
                <a:off x="2070551" y="1026788"/>
                <a:ext cx="2091298" cy="755490"/>
              </a:xfrm>
              <a:prstGeom prst="rect">
                <a:avLst/>
              </a:prstGeom>
              <a:solidFill>
                <a:schemeClr val="bg1"/>
              </a:solidFill>
              <a:ln>
                <a:solidFill>
                  <a:srgbClr val="000000"/>
                </a:solid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𝑃</m:t>
                          </m:r>
                        </m:e>
                        <m:sub>
                          <m:r>
                            <m:rPr>
                              <m:sty m:val="p"/>
                            </m:rPr>
                            <a:rPr lang="en-US" sz="1300" i="0" noProof="0" smtClean="0">
                              <a:solidFill>
                                <a:srgbClr val="000000"/>
                              </a:solidFill>
                              <a:latin typeface="Cambria Math" panose="02040503050406030204" pitchFamily="18" charset="0"/>
                            </a:rPr>
                            <m:t>A</m:t>
                          </m:r>
                        </m:sub>
                      </m:sSub>
                      <m:r>
                        <a:rPr lang="en-US" sz="1300" i="1" noProof="0" smtClean="0">
                          <a:solidFill>
                            <a:srgbClr val="000000"/>
                          </a:solidFill>
                          <a:latin typeface="Cambria Math" panose="02040503050406030204" pitchFamily="18" charset="0"/>
                        </a:rPr>
                        <m:t>=</m:t>
                      </m:r>
                      <m:nary>
                        <m:naryPr>
                          <m:chr m:val="∑"/>
                          <m:supHide m:val="on"/>
                          <m:ctrlPr>
                            <a:rPr lang="en-US" sz="1300" i="1" noProof="0" smtClean="0">
                              <a:solidFill>
                                <a:srgbClr val="000000"/>
                              </a:solidFill>
                              <a:latin typeface="Cambria Math" panose="02040503050406030204" pitchFamily="18" charset="0"/>
                            </a:rPr>
                          </m:ctrlPr>
                        </m:naryPr>
                        <m:sub>
                          <m:eqArr>
                            <m:eqArrPr>
                              <m:ctrlPr>
                                <a:rPr lang="en-US" sz="1300" i="1" noProof="0" smtClean="0">
                                  <a:solidFill>
                                    <a:srgbClr val="000000"/>
                                  </a:solidFill>
                                  <a:latin typeface="Cambria Math" panose="02040503050406030204" pitchFamily="18" charset="0"/>
                                </a:rPr>
                              </m:ctrlPr>
                            </m:eqArrPr>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𝛼</m:t>
                              </m:r>
                              <m:r>
                                <m:rPr>
                                  <m:nor/>
                                </m:rPr>
                                <a:rPr lang="en-US" sz="1300" i="0"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𝐫𝐞𝐚𝐜𝐭𝐢𝐨𝐧𝐬</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𝐩𝐫𝐨𝐝𝐮𝐜𝐢𝐧𝐠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𝐀</m:t>
                              </m:r>
                            </m:e>
                          </m:eqArr>
                        </m:sub>
                        <m:sup/>
                        <m:e>
                          <m:limLow>
                            <m:limLowPr>
                              <m:ctrlPr>
                                <a:rPr lang="en-US" sz="1300" i="1" noProof="0" smtClean="0">
                                  <a:solidFill>
                                    <a:srgbClr val="000000"/>
                                  </a:solidFill>
                                  <a:latin typeface="Cambria Math" panose="02040503050406030204" pitchFamily="18" charset="0"/>
                                </a:rPr>
                              </m:ctrlPr>
                            </m:limLowPr>
                            <m:e>
                              <m:groupChr>
                                <m:groupChrPr>
                                  <m:chr m:val="⏟"/>
                                  <m:ctrlPr>
                                    <a:rPr lang="en-US" sz="1300" i="1" noProof="0" smtClean="0">
                                      <a:solidFill>
                                        <a:srgbClr val="000000"/>
                                      </a:solidFill>
                                      <a:latin typeface="Cambria Math" panose="02040503050406030204" pitchFamily="18" charset="0"/>
                                    </a:rPr>
                                  </m:ctrlPr>
                                </m:groupChrPr>
                                <m:e>
                                  <m:r>
                                    <a:rPr lang="en-US" sz="1300" i="1" noProof="0" smtClean="0">
                                      <a:solidFill>
                                        <a:srgbClr val="000000"/>
                                      </a:solidFill>
                                      <a:latin typeface="Cambria Math" panose="02040503050406030204" pitchFamily="18" charset="0"/>
                                    </a:rPr>
                                    <m:t>(</m:t>
                                  </m:r>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𝜈</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𝛼</m:t>
                                      </m:r>
                                    </m:sub>
                                  </m:sSub>
                                  <m:sSubSup>
                                    <m:sSubSupPr>
                                      <m:ctrlPr>
                                        <a:rPr lang="en-US" sz="1300" i="1" noProof="0" smtClean="0">
                                          <a:solidFill>
                                            <a:srgbClr val="000000"/>
                                          </a:solidFill>
                                          <a:latin typeface="Cambria Math" panose="02040503050406030204" pitchFamily="18" charset="0"/>
                                        </a:rPr>
                                      </m:ctrlPr>
                                    </m:sSubSupPr>
                                    <m:e>
                                      <m:r>
                                        <a:rPr lang="en-US" sz="1300" i="1" noProof="0" smtClean="0">
                                          <a:solidFill>
                                            <a:srgbClr val="000000"/>
                                          </a:solidFill>
                                          <a:latin typeface="Cambria Math" panose="02040503050406030204" pitchFamily="18" charset="0"/>
                                        </a:rPr>
                                        <m:t>𝑅</m:t>
                                      </m:r>
                                    </m:e>
                                    <m:sub>
                                      <m:r>
                                        <a:rPr lang="en-US" sz="1300" i="1" noProof="0" smtClean="0">
                                          <a:solidFill>
                                            <a:srgbClr val="000000"/>
                                          </a:solidFill>
                                          <a:latin typeface="Cambria Math" panose="02040503050406030204" pitchFamily="18" charset="0"/>
                                        </a:rPr>
                                        <m:t>𝛼</m:t>
                                      </m:r>
                                    </m:sub>
                                    <m:sup>
                                      <m:r>
                                        <m:rPr>
                                          <m:nor/>
                                        </m:rPr>
                                        <a:rPr lang="hu-HU" sz="1300" b="0" i="0" noProof="0" smtClean="0">
                                          <a:solidFill>
                                            <a:srgbClr val="000000"/>
                                          </a:solidFill>
                                          <a:latin typeface="Cambria Math" panose="02040503050406030204" pitchFamily="18" charset="0"/>
                                        </a:rPr>
                                        <m:t>net</m:t>
                                      </m:r>
                                    </m:sup>
                                  </m:sSubSup>
                                  <m:r>
                                    <a:rPr lang="en-US" sz="1300" i="1" noProof="0" smtClean="0">
                                      <a:solidFill>
                                        <a:srgbClr val="000000"/>
                                      </a:solidFill>
                                      <a:latin typeface="Cambria Math" panose="02040503050406030204" pitchFamily="18" charset="0"/>
                                    </a:rPr>
                                    <m:t>)</m:t>
                                  </m:r>
                                </m:e>
                              </m:groupChr>
                            </m:e>
                            <m:lim>
                              <m:r>
                                <a:rPr lang="en-US" sz="1300" i="1" noProof="0" smtClean="0">
                                  <a:solidFill>
                                    <a:srgbClr val="000000"/>
                                  </a:solidFill>
                                  <a:latin typeface="Cambria Math" panose="02040503050406030204" pitchFamily="18" charset="0"/>
                                </a:rPr>
                                <m:t>&gt;0</m:t>
                              </m:r>
                            </m:lim>
                          </m:limLow>
                        </m:e>
                      </m:nary>
                    </m:oMath>
                  </m:oMathPara>
                </a14:m>
                <a:endParaRPr lang="en-US" sz="1300" noProof="0"/>
              </a:p>
            </p:txBody>
          </p:sp>
        </mc:Choice>
        <mc:Fallback xmlns="">
          <p:sp>
            <p:nvSpPr>
              <p:cNvPr id="2" name="Objektum 1"/>
              <p:cNvSpPr txBox="1">
                <a:spLocks noRot="1" noChangeAspect="1" noMove="1" noResize="1" noEditPoints="1" noAdjustHandles="1" noChangeArrowheads="1" noChangeShapeType="1" noTextEdit="1"/>
              </p:cNvSpPr>
              <p:nvPr/>
            </p:nvSpPr>
            <p:spPr>
              <a:xfrm>
                <a:off x="2070551" y="1026788"/>
                <a:ext cx="2091298" cy="755490"/>
              </a:xfrm>
              <a:prstGeom prst="rect">
                <a:avLst/>
              </a:prstGeom>
              <a:blipFill>
                <a:blip r:embed="rId2"/>
                <a:stretch>
                  <a:fillRect t="-85714" r="-3478" b="-98413"/>
                </a:stretch>
              </a:blipFill>
              <a:ln>
                <a:solidFill>
                  <a:srgbClr val="0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Objektum 17"/>
              <p:cNvSpPr txBox="1"/>
              <p:nvPr/>
            </p:nvSpPr>
            <p:spPr>
              <a:xfrm>
                <a:off x="5575754" y="1003782"/>
                <a:ext cx="2241550" cy="791677"/>
              </a:xfrm>
              <a:prstGeom prst="rect">
                <a:avLst/>
              </a:prstGeom>
              <a:solidFill>
                <a:schemeClr val="bg1"/>
              </a:solidFill>
              <a:ln>
                <a:solidFill>
                  <a:srgbClr val="000000"/>
                </a:solidFill>
              </a:ln>
            </p:spPr>
            <p:txBody>
              <a:bodyPr>
                <a:normAutofit/>
              </a:bodyPr>
              <a:lstStyle/>
              <a:p>
                <a:pPr/>
                <a14:m>
                  <m:oMathPara xmlns:m="http://schemas.openxmlformats.org/officeDocument/2006/math">
                    <m:oMathParaPr>
                      <m:jc m:val="left"/>
                    </m:oMathParaPr>
                    <m:oMath xmlns:m="http://schemas.openxmlformats.org/officeDocument/2006/math">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𝐶</m:t>
                          </m:r>
                        </m:e>
                        <m:sub>
                          <m:r>
                            <m:rPr>
                              <m:sty m:val="p"/>
                            </m:rPr>
                            <a:rPr lang="en-US" sz="1300" i="0" noProof="0" smtClean="0">
                              <a:solidFill>
                                <a:srgbClr val="000000"/>
                              </a:solidFill>
                              <a:latin typeface="Cambria Math" panose="02040503050406030204" pitchFamily="18" charset="0"/>
                            </a:rPr>
                            <m:t>A</m:t>
                          </m:r>
                        </m:sub>
                      </m:sSub>
                      <m:r>
                        <a:rPr lang="en-US" sz="1300" i="1" noProof="0" smtClean="0">
                          <a:solidFill>
                            <a:srgbClr val="000000"/>
                          </a:solidFill>
                          <a:latin typeface="Cambria Math" panose="02040503050406030204" pitchFamily="18" charset="0"/>
                        </a:rPr>
                        <m:t>=</m:t>
                      </m:r>
                      <m:r>
                        <a:rPr lang="en-US" sz="1300" b="0" i="1" noProof="0" smtClean="0">
                          <a:solidFill>
                            <a:srgbClr val="000000"/>
                          </a:solidFill>
                          <a:latin typeface="Cambria Math" panose="02040503050406030204" pitchFamily="18" charset="0"/>
                        </a:rPr>
                        <m:t>−</m:t>
                      </m:r>
                      <m:nary>
                        <m:naryPr>
                          <m:chr m:val="∑"/>
                          <m:supHide m:val="on"/>
                          <m:ctrlPr>
                            <a:rPr lang="en-US" sz="1300" i="1" noProof="0" smtClean="0">
                              <a:solidFill>
                                <a:srgbClr val="000000"/>
                              </a:solidFill>
                              <a:latin typeface="Cambria Math" panose="02040503050406030204" pitchFamily="18" charset="0"/>
                            </a:rPr>
                          </m:ctrlPr>
                        </m:naryPr>
                        <m:sub>
                          <m:eqArr>
                            <m:eqArrPr>
                              <m:ctrlPr>
                                <a:rPr lang="en-US" sz="1300" i="1" noProof="0" smtClean="0">
                                  <a:solidFill>
                                    <a:srgbClr val="000000"/>
                                  </a:solidFill>
                                  <a:latin typeface="Cambria Math" panose="02040503050406030204" pitchFamily="18" charset="0"/>
                                </a:rPr>
                              </m:ctrlPr>
                            </m:eqArrPr>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𝛼</m:t>
                              </m:r>
                              <m:r>
                                <m:rPr>
                                  <m:nor/>
                                </m:rPr>
                                <a:rPr lang="en-US" sz="1300" i="0"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𝐫𝐞𝐚𝐜𝐭𝐢𝐨𝐧𝐬</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𝐜𝐨𝐧𝐬𝐮𝐦𝐢𝐧𝐠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𝐀</m:t>
                              </m:r>
                            </m:e>
                          </m:eqArr>
                        </m:sub>
                        <m:sup/>
                        <m:e>
                          <m:limLow>
                            <m:limLowPr>
                              <m:ctrlPr>
                                <a:rPr lang="en-US" sz="1300" i="1" noProof="0" smtClean="0">
                                  <a:solidFill>
                                    <a:srgbClr val="000000"/>
                                  </a:solidFill>
                                  <a:latin typeface="Cambria Math" panose="02040503050406030204" pitchFamily="18" charset="0"/>
                                </a:rPr>
                              </m:ctrlPr>
                            </m:limLowPr>
                            <m:e>
                              <m:groupChr>
                                <m:groupChrPr>
                                  <m:chr m:val="⏟"/>
                                  <m:ctrlPr>
                                    <a:rPr lang="en-US" sz="1300" i="1" noProof="0" smtClean="0">
                                      <a:solidFill>
                                        <a:srgbClr val="000000"/>
                                      </a:solidFill>
                                      <a:latin typeface="Cambria Math" panose="02040503050406030204" pitchFamily="18" charset="0"/>
                                    </a:rPr>
                                  </m:ctrlPr>
                                </m:groupChrPr>
                                <m:e>
                                  <m:r>
                                    <a:rPr lang="en-US" sz="1300" i="1" noProof="0" smtClean="0">
                                      <a:solidFill>
                                        <a:srgbClr val="000000"/>
                                      </a:solidFill>
                                      <a:latin typeface="Cambria Math" panose="02040503050406030204" pitchFamily="18" charset="0"/>
                                    </a:rPr>
                                    <m:t>(</m:t>
                                  </m:r>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𝜈</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𝛼</m:t>
                                      </m:r>
                                    </m:sub>
                                  </m:sSub>
                                  <m:sSubSup>
                                    <m:sSubSupPr>
                                      <m:ctrlPr>
                                        <a:rPr lang="en-US" sz="1300" i="1" noProof="0" smtClean="0">
                                          <a:solidFill>
                                            <a:srgbClr val="000000"/>
                                          </a:solidFill>
                                          <a:latin typeface="Cambria Math" panose="02040503050406030204" pitchFamily="18" charset="0"/>
                                        </a:rPr>
                                      </m:ctrlPr>
                                    </m:sSubSupPr>
                                    <m:e>
                                      <m:r>
                                        <a:rPr lang="en-US" sz="1300" i="1" noProof="0" smtClean="0">
                                          <a:solidFill>
                                            <a:srgbClr val="000000"/>
                                          </a:solidFill>
                                          <a:latin typeface="Cambria Math" panose="02040503050406030204" pitchFamily="18" charset="0"/>
                                        </a:rPr>
                                        <m:t>𝑅</m:t>
                                      </m:r>
                                    </m:e>
                                    <m:sub>
                                      <m:r>
                                        <a:rPr lang="en-US" sz="1300" i="1" noProof="0" smtClean="0">
                                          <a:solidFill>
                                            <a:srgbClr val="000000"/>
                                          </a:solidFill>
                                          <a:latin typeface="Cambria Math" panose="02040503050406030204" pitchFamily="18" charset="0"/>
                                        </a:rPr>
                                        <m:t>𝛼</m:t>
                                      </m:r>
                                    </m:sub>
                                    <m:sup>
                                      <m:r>
                                        <m:rPr>
                                          <m:nor/>
                                        </m:rPr>
                                        <a:rPr lang="en-US" sz="1300" i="0" noProof="0" smtClean="0">
                                          <a:solidFill>
                                            <a:srgbClr val="000000"/>
                                          </a:solidFill>
                                          <a:latin typeface="Cambria Math" panose="02040503050406030204" pitchFamily="18" charset="0"/>
                                        </a:rPr>
                                        <m:t>net</m:t>
                                      </m:r>
                                    </m:sup>
                                  </m:sSubSup>
                                  <m:r>
                                    <a:rPr lang="en-US" sz="1300" i="1" noProof="0" smtClean="0">
                                      <a:solidFill>
                                        <a:srgbClr val="000000"/>
                                      </a:solidFill>
                                      <a:latin typeface="Cambria Math" panose="02040503050406030204" pitchFamily="18" charset="0"/>
                                    </a:rPr>
                                    <m:t>)</m:t>
                                  </m:r>
                                </m:e>
                              </m:groupChr>
                            </m:e>
                            <m:lim>
                              <m:r>
                                <a:rPr lang="en-US" sz="1300" i="1" noProof="0" smtClean="0">
                                  <a:solidFill>
                                    <a:srgbClr val="000000"/>
                                  </a:solidFill>
                                  <a:latin typeface="Cambria Math" panose="02040503050406030204" pitchFamily="18" charset="0"/>
                                </a:rPr>
                                <m:t>&lt;0</m:t>
                              </m:r>
                            </m:lim>
                          </m:limLow>
                        </m:e>
                      </m:nary>
                    </m:oMath>
                  </m:oMathPara>
                </a14:m>
                <a:endParaRPr lang="en-US" sz="1300" noProof="0"/>
              </a:p>
            </p:txBody>
          </p:sp>
        </mc:Choice>
        <mc:Fallback xmlns="">
          <p:sp>
            <p:nvSpPr>
              <p:cNvPr id="18" name="Objektum 17"/>
              <p:cNvSpPr txBox="1">
                <a:spLocks noRot="1" noChangeAspect="1" noMove="1" noResize="1" noEditPoints="1" noAdjustHandles="1" noChangeArrowheads="1" noChangeShapeType="1" noTextEdit="1"/>
              </p:cNvSpPr>
              <p:nvPr/>
            </p:nvSpPr>
            <p:spPr>
              <a:xfrm>
                <a:off x="5575754" y="1003782"/>
                <a:ext cx="2241550" cy="791677"/>
              </a:xfrm>
              <a:prstGeom prst="rect">
                <a:avLst/>
              </a:prstGeom>
              <a:blipFill>
                <a:blip r:embed="rId3"/>
                <a:stretch>
                  <a:fillRect t="-81818" r="-4607" b="-89394"/>
                </a:stretch>
              </a:blipFill>
              <a:ln>
                <a:solidFill>
                  <a:srgbClr val="0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Objektum 18"/>
              <p:cNvSpPr txBox="1"/>
              <p:nvPr/>
            </p:nvSpPr>
            <p:spPr>
              <a:xfrm>
                <a:off x="2057400" y="2133601"/>
                <a:ext cx="2286000" cy="838122"/>
              </a:xfrm>
              <a:prstGeom prst="rect">
                <a:avLst/>
              </a:prstGeom>
              <a:solidFill>
                <a:schemeClr val="bg1"/>
              </a:solidFill>
              <a:ln>
                <a:solidFill>
                  <a:srgbClr val="000000"/>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𝑃</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m:t>
                          </m:r>
                          <m:r>
                            <m:rPr>
                              <m:sty m:val="p"/>
                            </m:rPr>
                            <a:rPr lang="en-US" sz="1300" i="0" noProof="0" smtClean="0">
                              <a:solidFill>
                                <a:srgbClr val="000000"/>
                              </a:solidFill>
                              <a:latin typeface="Cambria Math" panose="02040503050406030204" pitchFamily="18" charset="0"/>
                            </a:rPr>
                            <m:t>B</m:t>
                          </m:r>
                        </m:sub>
                      </m:sSub>
                      <m:r>
                        <a:rPr lang="en-US" sz="1300" i="1" noProof="0" smtClean="0">
                          <a:solidFill>
                            <a:srgbClr val="000000"/>
                          </a:solidFill>
                          <a:latin typeface="Cambria Math" panose="02040503050406030204" pitchFamily="18" charset="0"/>
                        </a:rPr>
                        <m:t>=</m:t>
                      </m:r>
                      <m:nary>
                        <m:naryPr>
                          <m:chr m:val="∑"/>
                          <m:supHide m:val="on"/>
                          <m:ctrlPr>
                            <a:rPr lang="en-US" sz="1300" i="1" noProof="0" smtClean="0">
                              <a:solidFill>
                                <a:srgbClr val="000000"/>
                              </a:solidFill>
                              <a:latin typeface="Cambria Math" panose="02040503050406030204" pitchFamily="18" charset="0"/>
                            </a:rPr>
                          </m:ctrlPr>
                        </m:naryPr>
                        <m:sub>
                          <m:eqArr>
                            <m:eqArrPr>
                              <m:ctrlPr>
                                <a:rPr lang="en-US" sz="1300" i="1" noProof="0" smtClean="0">
                                  <a:solidFill>
                                    <a:srgbClr val="000000"/>
                                  </a:solidFill>
                                  <a:latin typeface="Cambria Math" panose="02040503050406030204" pitchFamily="18" charset="0"/>
                                </a:rPr>
                              </m:ctrlPr>
                            </m:eqArrPr>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𝛼</m:t>
                              </m:r>
                              <m:r>
                                <m:rPr>
                                  <m:nor/>
                                </m:rPr>
                                <a:rPr lang="en-US" sz="1300" i="0"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𝐫𝐞𝐚𝐜𝐭𝐢𝐨𝐧𝐬</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𝐩𝐫𝐨𝐝𝐮𝐜𝐢𝐧𝐠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𝐀</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𝐢𝐧𝐯𝐨𝐥𝐯𝐢𝐧𝐠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𝐁</m:t>
                              </m:r>
                            </m:e>
                          </m:eqArr>
                        </m:sub>
                        <m:sup/>
                        <m:e>
                          <m:limLow>
                            <m:limLowPr>
                              <m:ctrlPr>
                                <a:rPr lang="en-US" sz="1300" i="1" noProof="0" smtClean="0">
                                  <a:solidFill>
                                    <a:srgbClr val="000000"/>
                                  </a:solidFill>
                                  <a:latin typeface="Cambria Math" panose="02040503050406030204" pitchFamily="18" charset="0"/>
                                </a:rPr>
                              </m:ctrlPr>
                            </m:limLowPr>
                            <m:e>
                              <m:groupChr>
                                <m:groupChrPr>
                                  <m:chr m:val="⏟"/>
                                  <m:ctrlPr>
                                    <a:rPr lang="en-US" sz="1300" i="1" noProof="0" smtClean="0">
                                      <a:solidFill>
                                        <a:srgbClr val="000000"/>
                                      </a:solidFill>
                                      <a:latin typeface="Cambria Math" panose="02040503050406030204" pitchFamily="18" charset="0"/>
                                    </a:rPr>
                                  </m:ctrlPr>
                                </m:groupChrPr>
                                <m:e>
                                  <m:r>
                                    <a:rPr lang="en-US" sz="1300" i="1" noProof="0" smtClean="0">
                                      <a:solidFill>
                                        <a:srgbClr val="000000"/>
                                      </a:solidFill>
                                      <a:latin typeface="Cambria Math" panose="02040503050406030204" pitchFamily="18" charset="0"/>
                                    </a:rPr>
                                    <m:t>(</m:t>
                                  </m:r>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𝜈</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𝛼</m:t>
                                      </m:r>
                                    </m:sub>
                                  </m:sSub>
                                  <m:sSubSup>
                                    <m:sSubSupPr>
                                      <m:ctrlPr>
                                        <a:rPr lang="en-US" sz="1300" i="1" noProof="0" smtClean="0">
                                          <a:solidFill>
                                            <a:srgbClr val="000000"/>
                                          </a:solidFill>
                                          <a:latin typeface="Cambria Math" panose="02040503050406030204" pitchFamily="18" charset="0"/>
                                        </a:rPr>
                                      </m:ctrlPr>
                                    </m:sSubSupPr>
                                    <m:e>
                                      <m:r>
                                        <a:rPr lang="en-US" sz="1300" i="1" noProof="0" smtClean="0">
                                          <a:solidFill>
                                            <a:srgbClr val="000000"/>
                                          </a:solidFill>
                                          <a:latin typeface="Cambria Math" panose="02040503050406030204" pitchFamily="18" charset="0"/>
                                        </a:rPr>
                                        <m:t>𝑅</m:t>
                                      </m:r>
                                    </m:e>
                                    <m:sub>
                                      <m:r>
                                        <a:rPr lang="en-US" sz="1300" i="1" noProof="0" smtClean="0">
                                          <a:solidFill>
                                            <a:srgbClr val="000000"/>
                                          </a:solidFill>
                                          <a:latin typeface="Cambria Math" panose="02040503050406030204" pitchFamily="18" charset="0"/>
                                        </a:rPr>
                                        <m:t>𝛼</m:t>
                                      </m:r>
                                    </m:sub>
                                    <m:sup>
                                      <m:r>
                                        <m:rPr>
                                          <m:nor/>
                                        </m:rPr>
                                        <a:rPr lang="en-US" sz="1300" i="0" noProof="0" smtClean="0">
                                          <a:solidFill>
                                            <a:srgbClr val="000000"/>
                                          </a:solidFill>
                                          <a:latin typeface="Cambria Math" panose="02040503050406030204" pitchFamily="18" charset="0"/>
                                        </a:rPr>
                                        <m:t>net</m:t>
                                      </m:r>
                                    </m:sup>
                                  </m:sSubSup>
                                  <m:r>
                                    <a:rPr lang="en-US" sz="1300" i="1" noProof="0" smtClean="0">
                                      <a:solidFill>
                                        <a:srgbClr val="000000"/>
                                      </a:solidFill>
                                      <a:latin typeface="Cambria Math" panose="02040503050406030204" pitchFamily="18" charset="0"/>
                                    </a:rPr>
                                    <m:t>)</m:t>
                                  </m:r>
                                </m:e>
                              </m:groupChr>
                            </m:e>
                            <m:lim>
                              <m:r>
                                <a:rPr lang="en-US" sz="1300" i="1" noProof="0" smtClean="0">
                                  <a:solidFill>
                                    <a:srgbClr val="000000"/>
                                  </a:solidFill>
                                  <a:latin typeface="Cambria Math" panose="02040503050406030204" pitchFamily="18" charset="0"/>
                                </a:rPr>
                                <m:t>&gt;0</m:t>
                              </m:r>
                            </m:lim>
                          </m:limLow>
                        </m:e>
                      </m:nary>
                    </m:oMath>
                  </m:oMathPara>
                </a14:m>
                <a:endParaRPr lang="en-US" sz="1300" noProof="0"/>
              </a:p>
            </p:txBody>
          </p:sp>
        </mc:Choice>
        <mc:Fallback xmlns="">
          <p:sp>
            <p:nvSpPr>
              <p:cNvPr id="19" name="Objektum 18"/>
              <p:cNvSpPr txBox="1">
                <a:spLocks noRot="1" noChangeAspect="1" noMove="1" noResize="1" noEditPoints="1" noAdjustHandles="1" noChangeArrowheads="1" noChangeShapeType="1" noTextEdit="1"/>
              </p:cNvSpPr>
              <p:nvPr/>
            </p:nvSpPr>
            <p:spPr>
              <a:xfrm>
                <a:off x="2057400" y="2133601"/>
                <a:ext cx="2286000" cy="838122"/>
              </a:xfrm>
              <a:prstGeom prst="rect">
                <a:avLst/>
              </a:prstGeom>
              <a:blipFill>
                <a:blip r:embed="rId4"/>
                <a:stretch>
                  <a:fillRect t="-77698" r="-2653" b="-79856"/>
                </a:stretch>
              </a:blipFill>
              <a:ln>
                <a:solidFill>
                  <a:srgbClr val="0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Objektum 19"/>
              <p:cNvSpPr txBox="1"/>
              <p:nvPr/>
            </p:nvSpPr>
            <p:spPr>
              <a:xfrm>
                <a:off x="5575754" y="2148989"/>
                <a:ext cx="2432843" cy="822733"/>
              </a:xfrm>
              <a:prstGeom prst="rect">
                <a:avLst/>
              </a:prstGeom>
              <a:solidFill>
                <a:schemeClr val="bg1"/>
              </a:solidFill>
              <a:ln>
                <a:solidFill>
                  <a:srgbClr val="000000"/>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𝐶</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m:t>
                          </m:r>
                          <m:r>
                            <m:rPr>
                              <m:sty m:val="p"/>
                            </m:rPr>
                            <a:rPr lang="en-US" sz="1300" i="0" noProof="0" smtClean="0">
                              <a:solidFill>
                                <a:srgbClr val="000000"/>
                              </a:solidFill>
                              <a:latin typeface="Cambria Math" panose="02040503050406030204" pitchFamily="18" charset="0"/>
                            </a:rPr>
                            <m:t>B</m:t>
                          </m:r>
                        </m:sub>
                      </m:sSub>
                      <m:r>
                        <a:rPr lang="en-US" sz="1300" i="1" noProof="0" smtClean="0">
                          <a:solidFill>
                            <a:srgbClr val="000000"/>
                          </a:solidFill>
                          <a:latin typeface="Cambria Math" panose="02040503050406030204" pitchFamily="18" charset="0"/>
                        </a:rPr>
                        <m:t>=</m:t>
                      </m:r>
                      <m:r>
                        <a:rPr lang="en-US" sz="1300" b="0" i="1" noProof="0" smtClean="0">
                          <a:solidFill>
                            <a:srgbClr val="000000"/>
                          </a:solidFill>
                          <a:latin typeface="Cambria Math" panose="02040503050406030204" pitchFamily="18" charset="0"/>
                        </a:rPr>
                        <m:t>−</m:t>
                      </m:r>
                      <m:nary>
                        <m:naryPr>
                          <m:chr m:val="∑"/>
                          <m:supHide m:val="on"/>
                          <m:ctrlPr>
                            <a:rPr lang="en-US" sz="1300" i="1" noProof="0" smtClean="0">
                              <a:solidFill>
                                <a:srgbClr val="000000"/>
                              </a:solidFill>
                              <a:latin typeface="Cambria Math" panose="02040503050406030204" pitchFamily="18" charset="0"/>
                            </a:rPr>
                          </m:ctrlPr>
                        </m:naryPr>
                        <m:sub>
                          <m:eqArr>
                            <m:eqArrPr>
                              <m:ctrlPr>
                                <a:rPr lang="en-US" sz="1300" i="1" noProof="0" smtClean="0">
                                  <a:solidFill>
                                    <a:srgbClr val="000000"/>
                                  </a:solidFill>
                                  <a:latin typeface="Cambria Math" panose="02040503050406030204" pitchFamily="18" charset="0"/>
                                </a:rPr>
                              </m:ctrlPr>
                            </m:eqArrPr>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𝛼</m:t>
                              </m:r>
                              <m:r>
                                <m:rPr>
                                  <m:nor/>
                                </m:rPr>
                                <a:rPr lang="en-US" sz="1300" i="0"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𝐫𝐞𝐚𝐜𝐭𝐢𝐨𝐧𝐬</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𝐜𝐨𝐧𝐬𝐮𝐦𝐢𝐧𝐠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𝐀</m:t>
                              </m:r>
                            </m:e>
                            <m:e>
                              <m:r>
                                <a:rPr lang="en-US" sz="1300" i="1" noProof="0" smtClean="0">
                                  <a:solidFill>
                                    <a:srgbClr val="000000"/>
                                  </a:solidFill>
                                  <a:latin typeface="Cambria Math" panose="02040503050406030204" pitchFamily="18" charset="0"/>
                                </a:rPr>
                                <m:t>&amp;</m:t>
                              </m:r>
                              <m:r>
                                <a:rPr lang="en-US" sz="1300" i="1" noProof="0" smtClean="0">
                                  <a:solidFill>
                                    <a:srgbClr val="000000"/>
                                  </a:solidFill>
                                  <a:latin typeface="Cambria Math" panose="02040503050406030204" pitchFamily="18" charset="0"/>
                                </a:rPr>
                                <m:t>𝐢𝐧𝐯𝐨𝐥𝐯𝐢𝐧𝐠</m:t>
                              </m:r>
                              <m:r>
                                <a:rPr lang="en-US" sz="1300" i="1" noProof="0" smtClean="0">
                                  <a:solidFill>
                                    <a:srgbClr val="000000"/>
                                  </a:solidFill>
                                  <a:latin typeface="Cambria Math" panose="02040503050406030204" pitchFamily="18" charset="0"/>
                                </a:rPr>
                                <m:t> </m:t>
                              </m:r>
                              <m:r>
                                <a:rPr lang="en-US" sz="1300" i="1" noProof="0" smtClean="0">
                                  <a:solidFill>
                                    <a:srgbClr val="000000"/>
                                  </a:solidFill>
                                  <a:latin typeface="Cambria Math" panose="02040503050406030204" pitchFamily="18" charset="0"/>
                                </a:rPr>
                                <m:t>𝐁</m:t>
                              </m:r>
                            </m:e>
                          </m:eqArr>
                        </m:sub>
                        <m:sup/>
                        <m:e>
                          <m:limLow>
                            <m:limLowPr>
                              <m:ctrlPr>
                                <a:rPr lang="en-US" sz="1300" i="1" noProof="0" smtClean="0">
                                  <a:solidFill>
                                    <a:srgbClr val="000000"/>
                                  </a:solidFill>
                                  <a:latin typeface="Cambria Math" panose="02040503050406030204" pitchFamily="18" charset="0"/>
                                </a:rPr>
                              </m:ctrlPr>
                            </m:limLowPr>
                            <m:e>
                              <m:groupChr>
                                <m:groupChrPr>
                                  <m:chr m:val="⏟"/>
                                  <m:ctrlPr>
                                    <a:rPr lang="en-US" sz="1300" i="1" noProof="0" smtClean="0">
                                      <a:solidFill>
                                        <a:srgbClr val="000000"/>
                                      </a:solidFill>
                                      <a:latin typeface="Cambria Math" panose="02040503050406030204" pitchFamily="18" charset="0"/>
                                    </a:rPr>
                                  </m:ctrlPr>
                                </m:groupChrPr>
                                <m:e>
                                  <m:r>
                                    <a:rPr lang="en-US" sz="1300" i="1" noProof="0" smtClean="0">
                                      <a:solidFill>
                                        <a:srgbClr val="000000"/>
                                      </a:solidFill>
                                      <a:latin typeface="Cambria Math" panose="02040503050406030204" pitchFamily="18" charset="0"/>
                                    </a:rPr>
                                    <m:t>(</m:t>
                                  </m:r>
                                  <m:sSub>
                                    <m:sSubPr>
                                      <m:ctrlPr>
                                        <a:rPr lang="en-US" sz="1300" i="1" noProof="0" smtClean="0">
                                          <a:solidFill>
                                            <a:srgbClr val="000000"/>
                                          </a:solidFill>
                                          <a:latin typeface="Cambria Math" panose="02040503050406030204" pitchFamily="18" charset="0"/>
                                        </a:rPr>
                                      </m:ctrlPr>
                                    </m:sSubPr>
                                    <m:e>
                                      <m:r>
                                        <a:rPr lang="en-US" sz="1300" i="1" noProof="0" smtClean="0">
                                          <a:solidFill>
                                            <a:srgbClr val="000000"/>
                                          </a:solidFill>
                                          <a:latin typeface="Cambria Math" panose="02040503050406030204" pitchFamily="18" charset="0"/>
                                        </a:rPr>
                                        <m:t>𝜈</m:t>
                                      </m:r>
                                    </m:e>
                                    <m:sub>
                                      <m:r>
                                        <m:rPr>
                                          <m:sty m:val="p"/>
                                        </m:rPr>
                                        <a:rPr lang="en-US" sz="1300" i="0" noProof="0" smtClean="0">
                                          <a:solidFill>
                                            <a:srgbClr val="000000"/>
                                          </a:solidFill>
                                          <a:latin typeface="Cambria Math" panose="02040503050406030204" pitchFamily="18" charset="0"/>
                                        </a:rPr>
                                        <m:t>A</m:t>
                                      </m:r>
                                      <m:r>
                                        <a:rPr lang="en-US" sz="1300" i="1" noProof="0" smtClean="0">
                                          <a:solidFill>
                                            <a:srgbClr val="000000"/>
                                          </a:solidFill>
                                          <a:latin typeface="Cambria Math" panose="02040503050406030204" pitchFamily="18" charset="0"/>
                                        </a:rPr>
                                        <m:t>𝛼</m:t>
                                      </m:r>
                                    </m:sub>
                                  </m:sSub>
                                  <m:sSubSup>
                                    <m:sSubSupPr>
                                      <m:ctrlPr>
                                        <a:rPr lang="en-US" sz="1300" i="1" noProof="0" smtClean="0">
                                          <a:solidFill>
                                            <a:srgbClr val="000000"/>
                                          </a:solidFill>
                                          <a:latin typeface="Cambria Math" panose="02040503050406030204" pitchFamily="18" charset="0"/>
                                        </a:rPr>
                                      </m:ctrlPr>
                                    </m:sSubSupPr>
                                    <m:e>
                                      <m:r>
                                        <a:rPr lang="en-US" sz="1300" i="1" noProof="0" smtClean="0">
                                          <a:solidFill>
                                            <a:srgbClr val="000000"/>
                                          </a:solidFill>
                                          <a:latin typeface="Cambria Math" panose="02040503050406030204" pitchFamily="18" charset="0"/>
                                        </a:rPr>
                                        <m:t>𝑅</m:t>
                                      </m:r>
                                    </m:e>
                                    <m:sub>
                                      <m:r>
                                        <a:rPr lang="en-US" sz="1300" i="1" noProof="0" smtClean="0">
                                          <a:solidFill>
                                            <a:srgbClr val="000000"/>
                                          </a:solidFill>
                                          <a:latin typeface="Cambria Math" panose="02040503050406030204" pitchFamily="18" charset="0"/>
                                        </a:rPr>
                                        <m:t>𝛼</m:t>
                                      </m:r>
                                    </m:sub>
                                    <m:sup>
                                      <m:r>
                                        <m:rPr>
                                          <m:nor/>
                                        </m:rPr>
                                        <a:rPr lang="en-US" sz="1300" i="0" noProof="0" smtClean="0">
                                          <a:solidFill>
                                            <a:srgbClr val="000000"/>
                                          </a:solidFill>
                                          <a:latin typeface="Cambria Math" panose="02040503050406030204" pitchFamily="18" charset="0"/>
                                        </a:rPr>
                                        <m:t>net</m:t>
                                      </m:r>
                                    </m:sup>
                                  </m:sSubSup>
                                  <m:r>
                                    <a:rPr lang="en-US" sz="1300" i="1" noProof="0" smtClean="0">
                                      <a:solidFill>
                                        <a:srgbClr val="000000"/>
                                      </a:solidFill>
                                      <a:latin typeface="Cambria Math" panose="02040503050406030204" pitchFamily="18" charset="0"/>
                                    </a:rPr>
                                    <m:t>)</m:t>
                                  </m:r>
                                </m:e>
                              </m:groupChr>
                            </m:e>
                            <m:lim>
                              <m:r>
                                <a:rPr lang="en-US" sz="1300" i="1" noProof="0" smtClean="0">
                                  <a:solidFill>
                                    <a:srgbClr val="000000"/>
                                  </a:solidFill>
                                  <a:latin typeface="Cambria Math" panose="02040503050406030204" pitchFamily="18" charset="0"/>
                                </a:rPr>
                                <m:t>&lt;0</m:t>
                              </m:r>
                            </m:lim>
                          </m:limLow>
                        </m:e>
                      </m:nary>
                    </m:oMath>
                  </m:oMathPara>
                </a14:m>
                <a:endParaRPr lang="en-US" sz="1300" noProof="0"/>
              </a:p>
            </p:txBody>
          </p:sp>
        </mc:Choice>
        <mc:Fallback xmlns="">
          <p:sp>
            <p:nvSpPr>
              <p:cNvPr id="20" name="Objektum 19"/>
              <p:cNvSpPr txBox="1">
                <a:spLocks noRot="1" noChangeAspect="1" noMove="1" noResize="1" noEditPoints="1" noAdjustHandles="1" noChangeArrowheads="1" noChangeShapeType="1" noTextEdit="1"/>
              </p:cNvSpPr>
              <p:nvPr/>
            </p:nvSpPr>
            <p:spPr>
              <a:xfrm>
                <a:off x="5575754" y="2148989"/>
                <a:ext cx="2432843" cy="822733"/>
              </a:xfrm>
              <a:prstGeom prst="rect">
                <a:avLst/>
              </a:prstGeom>
              <a:blipFill>
                <a:blip r:embed="rId5"/>
                <a:stretch>
                  <a:fillRect t="-79412" r="-3741" b="-83824"/>
                </a:stretch>
              </a:blipFill>
              <a:ln>
                <a:solidFill>
                  <a:srgbClr val="000000"/>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Objektum 24"/>
              <p:cNvSpPr txBox="1"/>
              <p:nvPr/>
            </p:nvSpPr>
            <p:spPr bwMode="auto">
              <a:xfrm>
                <a:off x="2057400" y="3404238"/>
                <a:ext cx="2049998" cy="600257"/>
              </a:xfrm>
              <a:prstGeom prst="rect">
                <a:avLst/>
              </a:prstGeom>
              <a:solidFill>
                <a:schemeClr val="bg1"/>
              </a:solidFill>
              <a:ln>
                <a:solidFill>
                  <a:srgbClr val="FF0000"/>
                </a:solidFill>
              </a:ln>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sz="1400" i="1" noProof="0" smtClean="0">
                              <a:solidFill>
                                <a:srgbClr val="000000"/>
                              </a:solidFill>
                              <a:latin typeface="Cambria Math" panose="02040503050406030204" pitchFamily="18" charset="0"/>
                            </a:rPr>
                          </m:ctrlPr>
                        </m:sSubSupPr>
                        <m:e>
                          <m:r>
                            <a:rPr lang="en-US" sz="1400" i="1" noProof="0" smtClean="0">
                              <a:solidFill>
                                <a:srgbClr val="000000"/>
                              </a:solidFill>
                              <a:latin typeface="Cambria Math" panose="02040503050406030204" pitchFamily="18" charset="0"/>
                            </a:rPr>
                            <m:t>𝑟</m:t>
                          </m:r>
                        </m:e>
                        <m:sub>
                          <m:func>
                            <m:funcPr>
                              <m:ctrlPr>
                                <a:rPr lang="en-US" sz="1400" i="1" noProof="0" smtClean="0">
                                  <a:solidFill>
                                    <a:srgbClr val="000000"/>
                                  </a:solidFill>
                                  <a:latin typeface="Cambria Math" panose="02040503050406030204" pitchFamily="18" charset="0"/>
                                </a:rPr>
                              </m:ctrlPr>
                            </m:funcPr>
                            <m:fName>
                              <m:r>
                                <m:rPr>
                                  <m:sty m:val="p"/>
                                </m:rPr>
                                <a:rPr lang="en-US" sz="1400" i="0" noProof="0" smtClean="0">
                                  <a:solidFill>
                                    <a:srgbClr val="000000"/>
                                  </a:solidFill>
                                  <a:latin typeface="Cambria Math" panose="02040503050406030204" pitchFamily="18" charset="0"/>
                                </a:rPr>
                                <m:t>A</m:t>
                              </m:r>
                            </m:fName>
                            <m:e>
                              <m:r>
                                <a:rPr lang="en-US" sz="1400" i="1" noProof="0" smtClean="0">
                                  <a:solidFill>
                                    <a:srgbClr val="000000"/>
                                  </a:solidFill>
                                  <a:latin typeface="Cambria Math" panose="02040503050406030204" pitchFamily="18" charset="0"/>
                                </a:rPr>
                                <m:t>→</m:t>
                              </m:r>
                            </m:e>
                          </m:func>
                          <m:r>
                            <m:rPr>
                              <m:sty m:val="p"/>
                            </m:rPr>
                            <a:rPr lang="en-US" sz="1400" i="0" noProof="0" smtClean="0">
                              <a:solidFill>
                                <a:srgbClr val="000000"/>
                              </a:solidFill>
                              <a:latin typeface="Cambria Math" panose="02040503050406030204" pitchFamily="18" charset="0"/>
                            </a:rPr>
                            <m:t>B</m:t>
                          </m:r>
                        </m:sub>
                        <m:sup>
                          <m:r>
                            <m:rPr>
                              <m:sty m:val="p"/>
                            </m:rPr>
                            <a:rPr lang="en-US" sz="1400" b="0" i="0" noProof="0" smtClean="0">
                              <a:solidFill>
                                <a:srgbClr val="000000"/>
                              </a:solidFill>
                              <a:latin typeface="Cambria Math" panose="02040503050406030204" pitchFamily="18" charset="0"/>
                            </a:rPr>
                            <m:t>prod</m:t>
                          </m:r>
                          <m:r>
                            <a:rPr lang="en-US" sz="1400" b="0" i="0" noProof="0" smtClean="0">
                              <a:solidFill>
                                <a:srgbClr val="000000"/>
                              </a:solidFill>
                              <a:latin typeface="Cambria Math" panose="02040503050406030204" pitchFamily="18" charset="0"/>
                            </a:rPr>
                            <m:t>−1</m:t>
                          </m:r>
                          <m:r>
                            <m:rPr>
                              <m:sty m:val="p"/>
                            </m:rPr>
                            <a:rPr lang="en-US" sz="1400" b="0" i="0" noProof="0" smtClean="0">
                              <a:solidFill>
                                <a:srgbClr val="000000"/>
                              </a:solidFill>
                              <a:latin typeface="Cambria Math" panose="02040503050406030204" pitchFamily="18" charset="0"/>
                            </a:rPr>
                            <m:t>st</m:t>
                          </m:r>
                        </m:sup>
                      </m:sSubSup>
                      <m:r>
                        <a:rPr lang="en-US" sz="1400" b="0" i="1" noProof="0" smtClean="0">
                          <a:solidFill>
                            <a:srgbClr val="000000"/>
                          </a:solidFill>
                          <a:latin typeface="Cambria Math" panose="02040503050406030204" pitchFamily="18" charset="0"/>
                        </a:rPr>
                        <m:t>=</m:t>
                      </m:r>
                      <m:f>
                        <m:fPr>
                          <m:ctrlPr>
                            <a:rPr lang="en-US" sz="1400" i="1" noProof="0" smtClean="0">
                              <a:solidFill>
                                <a:srgbClr val="000000"/>
                              </a:solidFill>
                              <a:latin typeface="Cambria Math" panose="02040503050406030204" pitchFamily="18" charset="0"/>
                            </a:rPr>
                          </m:ctrlPr>
                        </m:fPr>
                        <m:num>
                          <m:sSub>
                            <m:sSubPr>
                              <m:ctrlPr>
                                <a:rPr lang="en-US" sz="1400" i="1" noProof="0" smtClean="0">
                                  <a:solidFill>
                                    <a:srgbClr val="000000"/>
                                  </a:solidFill>
                                  <a:latin typeface="Cambria Math" panose="02040503050406030204" pitchFamily="18" charset="0"/>
                                </a:rPr>
                              </m:ctrlPr>
                            </m:sSubPr>
                            <m:e>
                              <m:r>
                                <a:rPr lang="en-US" sz="1400" i="1" noProof="0" smtClean="0">
                                  <a:solidFill>
                                    <a:srgbClr val="000000"/>
                                  </a:solidFill>
                                  <a:latin typeface="Cambria Math" panose="02040503050406030204" pitchFamily="18" charset="0"/>
                                </a:rPr>
                                <m:t>𝑃</m:t>
                              </m:r>
                            </m:e>
                            <m:sub>
                              <m:r>
                                <m:rPr>
                                  <m:sty m:val="p"/>
                                </m:rPr>
                                <a:rPr lang="en-US" sz="1400" noProof="0" smtClean="0">
                                  <a:solidFill>
                                    <a:srgbClr val="000000"/>
                                  </a:solidFill>
                                  <a:latin typeface="Cambria Math" panose="02040503050406030204" pitchFamily="18" charset="0"/>
                                </a:rPr>
                                <m:t>AB</m:t>
                              </m:r>
                            </m:sub>
                          </m:sSub>
                        </m:num>
                        <m:den>
                          <m:func>
                            <m:funcPr>
                              <m:ctrlPr>
                                <a:rPr lang="en-US" sz="1400" i="1" noProof="0" smtClean="0">
                                  <a:solidFill>
                                    <a:srgbClr val="000000"/>
                                  </a:solidFill>
                                  <a:latin typeface="Cambria Math" panose="02040503050406030204" pitchFamily="18" charset="0"/>
                                </a:rPr>
                              </m:ctrlPr>
                            </m:funcPr>
                            <m:fName>
                              <m:r>
                                <m:rPr>
                                  <m:sty m:val="p"/>
                                </m:rPr>
                                <a:rPr lang="en-US" sz="1400" noProof="0" smtClean="0">
                                  <a:solidFill>
                                    <a:srgbClr val="000000"/>
                                  </a:solidFill>
                                  <a:latin typeface="Cambria Math" panose="02040503050406030204" pitchFamily="18" charset="0"/>
                                </a:rPr>
                                <m:t>max</m:t>
                              </m:r>
                            </m:fName>
                            <m:e>
                              <m:d>
                                <m:dPr>
                                  <m:ctrlPr>
                                    <a:rPr lang="en-US" sz="1400" i="1" noProof="0" smtClean="0">
                                      <a:solidFill>
                                        <a:srgbClr val="000000"/>
                                      </a:solidFill>
                                      <a:latin typeface="Cambria Math" panose="02040503050406030204" pitchFamily="18" charset="0"/>
                                    </a:rPr>
                                  </m:ctrlPr>
                                </m:dPr>
                                <m:e>
                                  <m:sSub>
                                    <m:sSubPr>
                                      <m:ctrlPr>
                                        <a:rPr lang="en-US" sz="1400" i="1" noProof="0" smtClean="0">
                                          <a:solidFill>
                                            <a:srgbClr val="000000"/>
                                          </a:solidFill>
                                          <a:latin typeface="Cambria Math" panose="02040503050406030204" pitchFamily="18" charset="0"/>
                                        </a:rPr>
                                      </m:ctrlPr>
                                    </m:sSubPr>
                                    <m:e>
                                      <m:r>
                                        <a:rPr lang="en-US" sz="1400" i="1" noProof="0" smtClean="0">
                                          <a:solidFill>
                                            <a:srgbClr val="000000"/>
                                          </a:solidFill>
                                          <a:latin typeface="Cambria Math" panose="02040503050406030204" pitchFamily="18" charset="0"/>
                                        </a:rPr>
                                        <m:t>𝑃</m:t>
                                      </m:r>
                                    </m:e>
                                    <m:sub>
                                      <m:r>
                                        <m:rPr>
                                          <m:sty m:val="p"/>
                                        </m:rPr>
                                        <a:rPr lang="en-US" sz="1400" noProof="0" smtClean="0">
                                          <a:solidFill>
                                            <a:srgbClr val="000000"/>
                                          </a:solidFill>
                                          <a:latin typeface="Cambria Math" panose="02040503050406030204" pitchFamily="18" charset="0"/>
                                        </a:rPr>
                                        <m:t>A</m:t>
                                      </m:r>
                                    </m:sub>
                                  </m:sSub>
                                  <m:r>
                                    <a:rPr lang="en-US" sz="1400" b="0" i="1" noProof="0" smtClean="0">
                                      <a:solidFill>
                                        <a:srgbClr val="000000"/>
                                      </a:solidFill>
                                      <a:latin typeface="Cambria Math" panose="02040503050406030204" pitchFamily="18" charset="0"/>
                                    </a:rPr>
                                    <m:t>,</m:t>
                                  </m:r>
                                  <m:sSub>
                                    <m:sSubPr>
                                      <m:ctrlPr>
                                        <a:rPr lang="en-US" sz="1400" i="1" noProof="0" smtClean="0">
                                          <a:solidFill>
                                            <a:srgbClr val="000000"/>
                                          </a:solidFill>
                                          <a:latin typeface="Cambria Math" panose="02040503050406030204" pitchFamily="18" charset="0"/>
                                        </a:rPr>
                                      </m:ctrlPr>
                                    </m:sSubPr>
                                    <m:e>
                                      <m:r>
                                        <a:rPr lang="en-US" sz="1400" b="0" i="1" noProof="0" smtClean="0">
                                          <a:solidFill>
                                            <a:srgbClr val="000000"/>
                                          </a:solidFill>
                                          <a:latin typeface="Cambria Math" panose="02040503050406030204" pitchFamily="18" charset="0"/>
                                        </a:rPr>
                                        <m:t>𝐶</m:t>
                                      </m:r>
                                    </m:e>
                                    <m:sub>
                                      <m:r>
                                        <a:rPr lang="en-US" sz="1400" b="0" i="1" noProof="0" smtClean="0">
                                          <a:solidFill>
                                            <a:srgbClr val="000000"/>
                                          </a:solidFill>
                                          <a:latin typeface="Cambria Math" panose="02040503050406030204" pitchFamily="18" charset="0"/>
                                        </a:rPr>
                                        <m:t>𝐴</m:t>
                                      </m:r>
                                    </m:sub>
                                  </m:sSub>
                                </m:e>
                              </m:d>
                            </m:e>
                          </m:func>
                        </m:den>
                      </m:f>
                    </m:oMath>
                  </m:oMathPara>
                </a14:m>
                <a:endParaRPr lang="en-US" sz="1400" noProof="0"/>
              </a:p>
            </p:txBody>
          </p:sp>
        </mc:Choice>
        <mc:Fallback xmlns="">
          <p:sp>
            <p:nvSpPr>
              <p:cNvPr id="25" name="Objektum 24"/>
              <p:cNvSpPr txBox="1">
                <a:spLocks noRot="1" noChangeAspect="1" noMove="1" noResize="1" noEditPoints="1" noAdjustHandles="1" noChangeArrowheads="1" noChangeShapeType="1" noTextEdit="1"/>
              </p:cNvSpPr>
              <p:nvPr/>
            </p:nvSpPr>
            <p:spPr bwMode="auto">
              <a:xfrm>
                <a:off x="2057400" y="3404238"/>
                <a:ext cx="2049998" cy="600257"/>
              </a:xfrm>
              <a:prstGeom prst="rect">
                <a:avLst/>
              </a:prstGeom>
              <a:blipFill>
                <a:blip r:embed="rId6"/>
                <a:stretch>
                  <a:fillRect/>
                </a:stretch>
              </a:blipFill>
              <a:ln>
                <a:solidFill>
                  <a:srgbClr val="FF0000"/>
                </a:solidFill>
              </a:ln>
            </p:spPr>
            <p:txBody>
              <a:bodyPr/>
              <a:lstStyle/>
              <a:p>
                <a:r>
                  <a:rPr lang="en-GB">
                    <a:noFill/>
                  </a:rPr>
                  <a:t> </a:t>
                </a:r>
              </a:p>
            </p:txBody>
          </p:sp>
        </mc:Fallback>
      </mc:AlternateContent>
      <p:graphicFrame>
        <p:nvGraphicFramePr>
          <p:cNvPr id="27" name="Objektum 26"/>
          <p:cNvGraphicFramePr>
            <a:graphicFrameLocks noChangeAspect="1"/>
          </p:cNvGraphicFramePr>
          <p:nvPr>
            <p:extLst>
              <p:ext uri="{D42A27DB-BD31-4B8C-83A1-F6EECF244321}">
                <p14:modId xmlns:p14="http://schemas.microsoft.com/office/powerpoint/2010/main" val="3938609379"/>
              </p:ext>
            </p:extLst>
          </p:nvPr>
        </p:nvGraphicFramePr>
        <p:xfrm>
          <a:off x="700088" y="4876800"/>
          <a:ext cx="8194675" cy="420688"/>
        </p:xfrm>
        <a:graphic>
          <a:graphicData uri="http://schemas.openxmlformats.org/presentationml/2006/ole">
            <mc:AlternateContent xmlns:mc="http://schemas.openxmlformats.org/markup-compatibility/2006">
              <mc:Choice xmlns:v="urn:schemas-microsoft-com:vml" Requires="v">
                <p:oleObj name="Equation" r:id="rId7" imgW="4889160" imgH="241200" progId="Equation.3">
                  <p:embed/>
                </p:oleObj>
              </mc:Choice>
              <mc:Fallback>
                <p:oleObj name="Equation" r:id="rId7" imgW="4889160" imgH="241200" progId="Equation.3">
                  <p:embed/>
                  <p:pic>
                    <p:nvPicPr>
                      <p:cNvPr id="0" name=""/>
                      <p:cNvPicPr>
                        <a:picLocks noChangeAspect="1" noChangeArrowheads="1"/>
                      </p:cNvPicPr>
                      <p:nvPr/>
                    </p:nvPicPr>
                    <p:blipFill>
                      <a:blip r:embed="rId8"/>
                      <a:srcRect/>
                      <a:stretch>
                        <a:fillRect/>
                      </a:stretch>
                    </p:blipFill>
                    <p:spPr bwMode="auto">
                      <a:xfrm>
                        <a:off x="700088" y="4876800"/>
                        <a:ext cx="8194675" cy="420688"/>
                      </a:xfrm>
                      <a:prstGeom prst="rect">
                        <a:avLst/>
                      </a:prstGeom>
                      <a:solidFill>
                        <a:schemeClr val="bg1"/>
                      </a:solidFill>
                      <a:ln w="25400">
                        <a:solidFill>
                          <a:srgbClr val="FF0000"/>
                        </a:solidFill>
                      </a:ln>
                    </p:spPr>
                  </p:pic>
                </p:oleObj>
              </mc:Fallback>
            </mc:AlternateContent>
          </a:graphicData>
        </a:graphic>
      </p:graphicFrame>
      <p:graphicFrame>
        <p:nvGraphicFramePr>
          <p:cNvPr id="31" name="Objektum 30"/>
          <p:cNvGraphicFramePr>
            <a:graphicFrameLocks noChangeAspect="1"/>
          </p:cNvGraphicFramePr>
          <p:nvPr>
            <p:extLst>
              <p:ext uri="{D42A27DB-BD31-4B8C-83A1-F6EECF244321}">
                <p14:modId xmlns:p14="http://schemas.microsoft.com/office/powerpoint/2010/main" val="750440921"/>
              </p:ext>
            </p:extLst>
          </p:nvPr>
        </p:nvGraphicFramePr>
        <p:xfrm>
          <a:off x="2057400" y="4114800"/>
          <a:ext cx="3182937" cy="674687"/>
        </p:xfrm>
        <a:graphic>
          <a:graphicData uri="http://schemas.openxmlformats.org/presentationml/2006/ole">
            <mc:AlternateContent xmlns:mc="http://schemas.openxmlformats.org/markup-compatibility/2006">
              <mc:Choice xmlns:v="urn:schemas-microsoft-com:vml" Requires="v">
                <p:oleObj name="Equation" r:id="rId9" imgW="1726920" imgH="368280" progId="Equation.3">
                  <p:embed/>
                </p:oleObj>
              </mc:Choice>
              <mc:Fallback>
                <p:oleObj name="Equation" r:id="rId9" imgW="1726920" imgH="368280" progId="Equation.3">
                  <p:embed/>
                  <p:pic>
                    <p:nvPicPr>
                      <p:cNvPr id="0" name=""/>
                      <p:cNvPicPr>
                        <a:picLocks noChangeAspect="1" noChangeArrowheads="1"/>
                      </p:cNvPicPr>
                      <p:nvPr/>
                    </p:nvPicPr>
                    <p:blipFill>
                      <a:blip r:embed="rId10"/>
                      <a:srcRect/>
                      <a:stretch>
                        <a:fillRect/>
                      </a:stretch>
                    </p:blipFill>
                    <p:spPr bwMode="auto">
                      <a:xfrm>
                        <a:off x="2057400" y="4114800"/>
                        <a:ext cx="3182937" cy="674687"/>
                      </a:xfrm>
                      <a:prstGeom prst="rect">
                        <a:avLst/>
                      </a:prstGeom>
                      <a:solidFill>
                        <a:schemeClr val="bg1"/>
                      </a:solidFill>
                      <a:ln>
                        <a:solidFill>
                          <a:srgbClr val="FF0000"/>
                        </a:solidFill>
                      </a:ln>
                    </p:spPr>
                  </p:pic>
                </p:oleObj>
              </mc:Fallback>
            </mc:AlternateContent>
          </a:graphicData>
        </a:graphic>
      </p:graphicFrame>
      <p:graphicFrame>
        <p:nvGraphicFramePr>
          <p:cNvPr id="32" name="Objektum 31"/>
          <p:cNvGraphicFramePr>
            <a:graphicFrameLocks noChangeAspect="1"/>
          </p:cNvGraphicFramePr>
          <p:nvPr>
            <p:extLst>
              <p:ext uri="{D42A27DB-BD31-4B8C-83A1-F6EECF244321}">
                <p14:modId xmlns:p14="http://schemas.microsoft.com/office/powerpoint/2010/main" val="485452113"/>
              </p:ext>
            </p:extLst>
          </p:nvPr>
        </p:nvGraphicFramePr>
        <p:xfrm>
          <a:off x="5590452" y="4114800"/>
          <a:ext cx="3182937" cy="674687"/>
        </p:xfrm>
        <a:graphic>
          <a:graphicData uri="http://schemas.openxmlformats.org/presentationml/2006/ole">
            <mc:AlternateContent xmlns:mc="http://schemas.openxmlformats.org/markup-compatibility/2006">
              <mc:Choice xmlns:v="urn:schemas-microsoft-com:vml" Requires="v">
                <p:oleObj name="Equation" r:id="rId11" imgW="1726920" imgH="368280" progId="Equation.3">
                  <p:embed/>
                </p:oleObj>
              </mc:Choice>
              <mc:Fallback>
                <p:oleObj name="Equation" r:id="rId11" imgW="1726920" imgH="368280" progId="Equation.3">
                  <p:embed/>
                  <p:pic>
                    <p:nvPicPr>
                      <p:cNvPr id="0" name=""/>
                      <p:cNvPicPr>
                        <a:picLocks noChangeAspect="1" noChangeArrowheads="1"/>
                      </p:cNvPicPr>
                      <p:nvPr/>
                    </p:nvPicPr>
                    <p:blipFill>
                      <a:blip r:embed="rId12"/>
                      <a:srcRect/>
                      <a:stretch>
                        <a:fillRect/>
                      </a:stretch>
                    </p:blipFill>
                    <p:spPr bwMode="auto">
                      <a:xfrm>
                        <a:off x="5590452" y="4114800"/>
                        <a:ext cx="3182937" cy="674687"/>
                      </a:xfrm>
                      <a:prstGeom prst="rect">
                        <a:avLst/>
                      </a:prstGeom>
                      <a:solidFill>
                        <a:schemeClr val="bg1"/>
                      </a:solidFill>
                      <a:ln>
                        <a:solidFill>
                          <a:srgbClr val="FF0000"/>
                        </a:solidFill>
                      </a:ln>
                    </p:spPr>
                  </p:pic>
                </p:oleObj>
              </mc:Fallback>
            </mc:AlternateContent>
          </a:graphicData>
        </a:graphic>
      </p:graphicFrame>
      <p:sp>
        <p:nvSpPr>
          <p:cNvPr id="33" name="Text Box 5"/>
          <p:cNvSpPr txBox="1">
            <a:spLocks noChangeArrowheads="1"/>
          </p:cNvSpPr>
          <p:nvPr/>
        </p:nvSpPr>
        <p:spPr bwMode="auto">
          <a:xfrm>
            <a:off x="88049" y="5348898"/>
            <a:ext cx="90559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gn="l">
              <a:spcBef>
                <a:spcPts val="900"/>
              </a:spcBef>
              <a:buFont typeface="Arial" panose="020B0604020202020204" pitchFamily="34" charset="0"/>
              <a:buChar char="•"/>
            </a:pPr>
            <a:r>
              <a:rPr lang="en-US" sz="1800" noProof="0">
                <a:solidFill>
                  <a:srgbClr val="FF0000"/>
                </a:solidFill>
              </a:rPr>
              <a:t>Starting from the important species, using relation                the set of further necessary species are identified. More effective than DRGEP.</a:t>
            </a:r>
          </a:p>
        </p:txBody>
      </p:sp>
      <p:graphicFrame>
        <p:nvGraphicFramePr>
          <p:cNvPr id="34" name="Objektum 33"/>
          <p:cNvGraphicFramePr>
            <a:graphicFrameLocks noChangeAspect="1"/>
          </p:cNvGraphicFramePr>
          <p:nvPr>
            <p:extLst>
              <p:ext uri="{D42A27DB-BD31-4B8C-83A1-F6EECF244321}">
                <p14:modId xmlns:p14="http://schemas.microsoft.com/office/powerpoint/2010/main" val="389408908"/>
              </p:ext>
            </p:extLst>
          </p:nvPr>
        </p:nvGraphicFramePr>
        <p:xfrm>
          <a:off x="5638800" y="5374841"/>
          <a:ext cx="808801" cy="310871"/>
        </p:xfrm>
        <a:graphic>
          <a:graphicData uri="http://schemas.openxmlformats.org/presentationml/2006/ole">
            <mc:AlternateContent xmlns:mc="http://schemas.openxmlformats.org/markup-compatibility/2006">
              <mc:Choice xmlns:v="urn:schemas-microsoft-com:vml" Requires="v">
                <p:oleObj name="Equation" r:id="rId13" imgW="596880" imgH="228600" progId="Equation.3">
                  <p:embed/>
                </p:oleObj>
              </mc:Choice>
              <mc:Fallback>
                <p:oleObj name="Equation" r:id="rId13" imgW="596880" imgH="228600" progId="Equation.3">
                  <p:embed/>
                  <p:pic>
                    <p:nvPicPr>
                      <p:cNvPr id="0" name=""/>
                      <p:cNvPicPr/>
                      <p:nvPr/>
                    </p:nvPicPr>
                    <p:blipFill>
                      <a:blip r:embed="rId14"/>
                      <a:stretch>
                        <a:fillRect/>
                      </a:stretch>
                    </p:blipFill>
                    <p:spPr>
                      <a:xfrm>
                        <a:off x="5638800" y="5374841"/>
                        <a:ext cx="808801" cy="310871"/>
                      </a:xfrm>
                      <a:prstGeom prst="rect">
                        <a:avLst/>
                      </a:prstGeom>
                      <a:solidFill>
                        <a:srgbClr val="FFFFFF"/>
                      </a:solidFill>
                      <a:ln w="19050">
                        <a:solidFill>
                          <a:srgbClr val="FF0000"/>
                        </a:solidFill>
                      </a:ln>
                    </p:spPr>
                  </p:pic>
                </p:oleObj>
              </mc:Fallback>
            </mc:AlternateContent>
          </a:graphicData>
        </a:graphic>
      </p:graphicFrame>
      <p:sp>
        <p:nvSpPr>
          <p:cNvPr id="3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4</a:t>
            </a:r>
            <a:endParaRPr lang="en-US" sz="1800" noProof="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Objektum 24">
                <a:extLst>
                  <a:ext uri="{FF2B5EF4-FFF2-40B4-BE49-F238E27FC236}">
                    <a16:creationId xmlns:a16="http://schemas.microsoft.com/office/drawing/2014/main" id="{B6A0FB8C-2476-96E4-28BD-BA0E29EAF0CB}"/>
                  </a:ext>
                </a:extLst>
              </p:cNvPr>
              <p:cNvSpPr txBox="1"/>
              <p:nvPr/>
            </p:nvSpPr>
            <p:spPr bwMode="auto">
              <a:xfrm>
                <a:off x="5575754" y="3404237"/>
                <a:ext cx="2049998" cy="600258"/>
              </a:xfrm>
              <a:prstGeom prst="rect">
                <a:avLst/>
              </a:prstGeom>
              <a:solidFill>
                <a:schemeClr val="bg1"/>
              </a:solidFill>
              <a:ln>
                <a:solidFill>
                  <a:srgbClr val="FF0000"/>
                </a:solidFill>
              </a:ln>
            </p:spPr>
            <p:txBody>
              <a:bodyPr>
                <a:normAutofit/>
              </a:bodyPr>
              <a:lstStyle/>
              <a:p>
                <a:pPr/>
                <a14:m>
                  <m:oMathPara xmlns:m="http://schemas.openxmlformats.org/officeDocument/2006/math">
                    <m:oMathParaPr>
                      <m:jc m:val="left"/>
                    </m:oMathParaPr>
                    <m:oMath xmlns:m="http://schemas.openxmlformats.org/officeDocument/2006/math">
                      <m:sSubSup>
                        <m:sSubSupPr>
                          <m:ctrlPr>
                            <a:rPr lang="en-US" sz="1400" i="1" noProof="0" smtClean="0">
                              <a:solidFill>
                                <a:srgbClr val="000000"/>
                              </a:solidFill>
                              <a:latin typeface="Cambria Math" panose="02040503050406030204" pitchFamily="18" charset="0"/>
                            </a:rPr>
                          </m:ctrlPr>
                        </m:sSubSupPr>
                        <m:e>
                          <m:r>
                            <a:rPr lang="en-US" sz="1400" i="1" noProof="0" smtClean="0">
                              <a:solidFill>
                                <a:srgbClr val="000000"/>
                              </a:solidFill>
                              <a:latin typeface="Cambria Math" panose="02040503050406030204" pitchFamily="18" charset="0"/>
                            </a:rPr>
                            <m:t>𝑟</m:t>
                          </m:r>
                        </m:e>
                        <m:sub>
                          <m:func>
                            <m:funcPr>
                              <m:ctrlPr>
                                <a:rPr lang="en-US" sz="1400" i="1" noProof="0" smtClean="0">
                                  <a:solidFill>
                                    <a:srgbClr val="000000"/>
                                  </a:solidFill>
                                  <a:latin typeface="Cambria Math" panose="02040503050406030204" pitchFamily="18" charset="0"/>
                                </a:rPr>
                              </m:ctrlPr>
                            </m:funcPr>
                            <m:fName>
                              <m:r>
                                <m:rPr>
                                  <m:sty m:val="p"/>
                                </m:rPr>
                                <a:rPr lang="en-US" sz="1400" i="0" noProof="0" smtClean="0">
                                  <a:solidFill>
                                    <a:srgbClr val="000000"/>
                                  </a:solidFill>
                                  <a:latin typeface="Cambria Math" panose="02040503050406030204" pitchFamily="18" charset="0"/>
                                </a:rPr>
                                <m:t>A</m:t>
                              </m:r>
                            </m:fName>
                            <m:e>
                              <m:r>
                                <a:rPr lang="en-US" sz="1400" i="1" noProof="0" smtClean="0">
                                  <a:solidFill>
                                    <a:srgbClr val="000000"/>
                                  </a:solidFill>
                                  <a:latin typeface="Cambria Math" panose="02040503050406030204" pitchFamily="18" charset="0"/>
                                </a:rPr>
                                <m:t>→</m:t>
                              </m:r>
                            </m:e>
                          </m:func>
                          <m:r>
                            <m:rPr>
                              <m:sty m:val="p"/>
                            </m:rPr>
                            <a:rPr lang="en-US" sz="1400" i="0" noProof="0" smtClean="0">
                              <a:solidFill>
                                <a:srgbClr val="000000"/>
                              </a:solidFill>
                              <a:latin typeface="Cambria Math" panose="02040503050406030204" pitchFamily="18" charset="0"/>
                            </a:rPr>
                            <m:t>B</m:t>
                          </m:r>
                        </m:sub>
                        <m:sup>
                          <m:r>
                            <m:rPr>
                              <m:sty m:val="p"/>
                            </m:rPr>
                            <a:rPr lang="en-US" sz="1400" b="0" i="0" noProof="0" smtClean="0">
                              <a:solidFill>
                                <a:srgbClr val="000000"/>
                              </a:solidFill>
                              <a:latin typeface="Cambria Math" panose="02040503050406030204" pitchFamily="18" charset="0"/>
                            </a:rPr>
                            <m:t>cons</m:t>
                          </m:r>
                          <m:r>
                            <a:rPr lang="en-US" sz="1400" b="0" i="0" noProof="0" smtClean="0">
                              <a:solidFill>
                                <a:srgbClr val="000000"/>
                              </a:solidFill>
                              <a:latin typeface="Cambria Math" panose="02040503050406030204" pitchFamily="18" charset="0"/>
                            </a:rPr>
                            <m:t>−1</m:t>
                          </m:r>
                          <m:r>
                            <m:rPr>
                              <m:sty m:val="p"/>
                            </m:rPr>
                            <a:rPr lang="en-US" sz="1400" b="0" i="0" noProof="0" smtClean="0">
                              <a:solidFill>
                                <a:srgbClr val="000000"/>
                              </a:solidFill>
                              <a:latin typeface="Cambria Math" panose="02040503050406030204" pitchFamily="18" charset="0"/>
                            </a:rPr>
                            <m:t>st</m:t>
                          </m:r>
                        </m:sup>
                      </m:sSubSup>
                      <m:r>
                        <a:rPr lang="en-US" sz="1400" b="0" i="1" noProof="0" smtClean="0">
                          <a:solidFill>
                            <a:srgbClr val="000000"/>
                          </a:solidFill>
                          <a:latin typeface="Cambria Math" panose="02040503050406030204" pitchFamily="18" charset="0"/>
                        </a:rPr>
                        <m:t>=</m:t>
                      </m:r>
                      <m:f>
                        <m:fPr>
                          <m:ctrlPr>
                            <a:rPr lang="en-US" sz="1400" i="1" noProof="0" smtClean="0">
                              <a:solidFill>
                                <a:srgbClr val="000000"/>
                              </a:solidFill>
                              <a:latin typeface="Cambria Math" panose="02040503050406030204" pitchFamily="18" charset="0"/>
                            </a:rPr>
                          </m:ctrlPr>
                        </m:fPr>
                        <m:num>
                          <m:sSub>
                            <m:sSubPr>
                              <m:ctrlPr>
                                <a:rPr lang="en-US" sz="1400" i="1" noProof="0" smtClean="0">
                                  <a:solidFill>
                                    <a:srgbClr val="000000"/>
                                  </a:solidFill>
                                  <a:latin typeface="Cambria Math" panose="02040503050406030204" pitchFamily="18" charset="0"/>
                                </a:rPr>
                              </m:ctrlPr>
                            </m:sSubPr>
                            <m:e>
                              <m:r>
                                <a:rPr lang="en-US" sz="1400" b="0" i="1" noProof="0" smtClean="0">
                                  <a:solidFill>
                                    <a:srgbClr val="000000"/>
                                  </a:solidFill>
                                  <a:latin typeface="Cambria Math" panose="02040503050406030204" pitchFamily="18" charset="0"/>
                                </a:rPr>
                                <m:t>𝐶</m:t>
                              </m:r>
                            </m:e>
                            <m:sub>
                              <m:r>
                                <m:rPr>
                                  <m:sty m:val="p"/>
                                </m:rPr>
                                <a:rPr lang="en-US" sz="1400" noProof="0" smtClean="0">
                                  <a:solidFill>
                                    <a:srgbClr val="000000"/>
                                  </a:solidFill>
                                  <a:latin typeface="Cambria Math" panose="02040503050406030204" pitchFamily="18" charset="0"/>
                                </a:rPr>
                                <m:t>AB</m:t>
                              </m:r>
                            </m:sub>
                          </m:sSub>
                        </m:num>
                        <m:den>
                          <m:func>
                            <m:funcPr>
                              <m:ctrlPr>
                                <a:rPr lang="en-US" sz="1400" i="1" noProof="0" smtClean="0">
                                  <a:solidFill>
                                    <a:srgbClr val="000000"/>
                                  </a:solidFill>
                                  <a:latin typeface="Cambria Math" panose="02040503050406030204" pitchFamily="18" charset="0"/>
                                </a:rPr>
                              </m:ctrlPr>
                            </m:funcPr>
                            <m:fName>
                              <m:r>
                                <m:rPr>
                                  <m:sty m:val="p"/>
                                </m:rPr>
                                <a:rPr lang="en-US" sz="1400" noProof="0" smtClean="0">
                                  <a:solidFill>
                                    <a:srgbClr val="000000"/>
                                  </a:solidFill>
                                  <a:latin typeface="Cambria Math" panose="02040503050406030204" pitchFamily="18" charset="0"/>
                                </a:rPr>
                                <m:t>max</m:t>
                              </m:r>
                            </m:fName>
                            <m:e>
                              <m:d>
                                <m:dPr>
                                  <m:ctrlPr>
                                    <a:rPr lang="en-US" sz="1400" i="1" noProof="0" smtClean="0">
                                      <a:solidFill>
                                        <a:srgbClr val="000000"/>
                                      </a:solidFill>
                                      <a:latin typeface="Cambria Math" panose="02040503050406030204" pitchFamily="18" charset="0"/>
                                    </a:rPr>
                                  </m:ctrlPr>
                                </m:dPr>
                                <m:e>
                                  <m:sSub>
                                    <m:sSubPr>
                                      <m:ctrlPr>
                                        <a:rPr lang="en-US" sz="1400" i="1" noProof="0" smtClean="0">
                                          <a:solidFill>
                                            <a:srgbClr val="000000"/>
                                          </a:solidFill>
                                          <a:latin typeface="Cambria Math" panose="02040503050406030204" pitchFamily="18" charset="0"/>
                                        </a:rPr>
                                      </m:ctrlPr>
                                    </m:sSubPr>
                                    <m:e>
                                      <m:r>
                                        <a:rPr lang="en-US" sz="1400" i="1" noProof="0" smtClean="0">
                                          <a:solidFill>
                                            <a:srgbClr val="000000"/>
                                          </a:solidFill>
                                          <a:latin typeface="Cambria Math" panose="02040503050406030204" pitchFamily="18" charset="0"/>
                                        </a:rPr>
                                        <m:t>𝑃</m:t>
                                      </m:r>
                                    </m:e>
                                    <m:sub>
                                      <m:r>
                                        <m:rPr>
                                          <m:sty m:val="p"/>
                                        </m:rPr>
                                        <a:rPr lang="en-US" sz="1400" noProof="0" smtClean="0">
                                          <a:solidFill>
                                            <a:srgbClr val="000000"/>
                                          </a:solidFill>
                                          <a:latin typeface="Cambria Math" panose="02040503050406030204" pitchFamily="18" charset="0"/>
                                        </a:rPr>
                                        <m:t>A</m:t>
                                      </m:r>
                                    </m:sub>
                                  </m:sSub>
                                  <m:r>
                                    <a:rPr lang="en-US" sz="1400" b="0" i="1" noProof="0" smtClean="0">
                                      <a:solidFill>
                                        <a:srgbClr val="000000"/>
                                      </a:solidFill>
                                      <a:latin typeface="Cambria Math" panose="02040503050406030204" pitchFamily="18" charset="0"/>
                                    </a:rPr>
                                    <m:t>,</m:t>
                                  </m:r>
                                  <m:sSub>
                                    <m:sSubPr>
                                      <m:ctrlPr>
                                        <a:rPr lang="en-US" sz="1400" i="1" noProof="0" smtClean="0">
                                          <a:solidFill>
                                            <a:srgbClr val="000000"/>
                                          </a:solidFill>
                                          <a:latin typeface="Cambria Math" panose="02040503050406030204" pitchFamily="18" charset="0"/>
                                        </a:rPr>
                                      </m:ctrlPr>
                                    </m:sSubPr>
                                    <m:e>
                                      <m:r>
                                        <a:rPr lang="en-US" sz="1400" b="0" i="1" noProof="0" smtClean="0">
                                          <a:solidFill>
                                            <a:srgbClr val="000000"/>
                                          </a:solidFill>
                                          <a:latin typeface="Cambria Math" panose="02040503050406030204" pitchFamily="18" charset="0"/>
                                        </a:rPr>
                                        <m:t>𝐶</m:t>
                                      </m:r>
                                    </m:e>
                                    <m:sub>
                                      <m:r>
                                        <a:rPr lang="en-US" sz="1400" b="0" i="1" noProof="0" smtClean="0">
                                          <a:solidFill>
                                            <a:srgbClr val="000000"/>
                                          </a:solidFill>
                                          <a:latin typeface="Cambria Math" panose="02040503050406030204" pitchFamily="18" charset="0"/>
                                        </a:rPr>
                                        <m:t>𝐴</m:t>
                                      </m:r>
                                    </m:sub>
                                  </m:sSub>
                                </m:e>
                              </m:d>
                            </m:e>
                          </m:func>
                        </m:den>
                      </m:f>
                    </m:oMath>
                  </m:oMathPara>
                </a14:m>
                <a:endParaRPr lang="en-US" sz="1400" noProof="0"/>
              </a:p>
            </p:txBody>
          </p:sp>
        </mc:Choice>
        <mc:Fallback xmlns="">
          <p:sp>
            <p:nvSpPr>
              <p:cNvPr id="5" name="Objektum 24">
                <a:extLst>
                  <a:ext uri="{FF2B5EF4-FFF2-40B4-BE49-F238E27FC236}">
                    <a16:creationId xmlns:a16="http://schemas.microsoft.com/office/drawing/2014/main" id="{B6A0FB8C-2476-96E4-28BD-BA0E29EAF0CB}"/>
                  </a:ext>
                </a:extLst>
              </p:cNvPr>
              <p:cNvSpPr txBox="1">
                <a:spLocks noRot="1" noChangeAspect="1" noMove="1" noResize="1" noEditPoints="1" noAdjustHandles="1" noChangeArrowheads="1" noChangeShapeType="1" noTextEdit="1"/>
              </p:cNvSpPr>
              <p:nvPr/>
            </p:nvSpPr>
            <p:spPr bwMode="auto">
              <a:xfrm>
                <a:off x="5575754" y="3404237"/>
                <a:ext cx="2049998" cy="600258"/>
              </a:xfrm>
              <a:prstGeom prst="rect">
                <a:avLst/>
              </a:prstGeom>
              <a:blipFill>
                <a:blip r:embed="rId15"/>
                <a:stretch>
                  <a:fillRect/>
                </a:stretch>
              </a:blipFill>
              <a:ln>
                <a:solidFill>
                  <a:srgbClr val="FF0000"/>
                </a:solidFill>
              </a:ln>
            </p:spPr>
            <p:txBody>
              <a:bodyPr/>
              <a:lstStyle/>
              <a:p>
                <a:r>
                  <a:rPr lang="en-GB">
                    <a:noFill/>
                  </a:rPr>
                  <a:t> </a:t>
                </a:r>
              </a:p>
            </p:txBody>
          </p:sp>
        </mc:Fallback>
      </mc:AlternateContent>
    </p:spTree>
    <p:extLst>
      <p:ext uri="{BB962C8B-B14F-4D97-AF65-F5344CB8AC3E}">
        <p14:creationId xmlns:p14="http://schemas.microsoft.com/office/powerpoint/2010/main" val="62986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374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3747">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5"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2171880" y="0"/>
            <a:ext cx="465268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rPr>
              <a:t>Common features of the </a:t>
            </a:r>
          </a:p>
          <a:p>
            <a:r>
              <a:rPr lang="en-US" sz="2400" b="1" noProof="0">
                <a:solidFill>
                  <a:srgbClr val="CC0000"/>
                </a:solidFill>
              </a:rPr>
              <a:t>CM/DRG/DRGEP/PFA methods</a:t>
            </a:r>
            <a:endParaRPr lang="en-US" sz="2400" b="1" noProof="0">
              <a:solidFill>
                <a:srgbClr val="CC0000"/>
              </a:solidFill>
              <a:latin typeface="+mj-lt"/>
            </a:endParaRPr>
          </a:p>
        </p:txBody>
      </p:sp>
      <p:sp>
        <p:nvSpPr>
          <p:cNvPr id="546819" name="Text Box 3"/>
          <p:cNvSpPr txBox="1">
            <a:spLocks noChangeArrowheads="1"/>
          </p:cNvSpPr>
          <p:nvPr/>
        </p:nvSpPr>
        <p:spPr bwMode="auto">
          <a:xfrm>
            <a:off x="152400" y="987162"/>
            <a:ext cx="8991600" cy="573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76213" indent="-176213" algn="just">
              <a:spcBef>
                <a:spcPts val="600"/>
              </a:spcBef>
              <a:buFont typeface="Arial" panose="020B0604020202020204" pitchFamily="34" charset="0"/>
              <a:buChar char="•"/>
            </a:pPr>
            <a:r>
              <a:rPr lang="en-US" noProof="0">
                <a:solidFill>
                  <a:srgbClr val="0000FF"/>
                </a:solidFill>
              </a:rPr>
              <a:t>INPUT – list of conditions and required accuracy</a:t>
            </a:r>
          </a:p>
          <a:p>
            <a:pPr marL="357188" indent="-176213" algn="just">
              <a:spcBef>
                <a:spcPts val="300"/>
              </a:spcBef>
              <a:buFont typeface="Arial" panose="020B0604020202020204" pitchFamily="34" charset="0"/>
              <a:buChar char="•"/>
            </a:pPr>
            <a:r>
              <a:rPr lang="en-US" sz="1800" b="1" noProof="0">
                <a:solidFill>
                  <a:srgbClr val="000000"/>
                </a:solidFill>
              </a:rPr>
              <a:t>Take multiple 0D-1D reactors to cover the conditions in your </a:t>
            </a:r>
            <a:r>
              <a:rPr lang="hu-HU" sz="1800" b="1" noProof="0">
                <a:solidFill>
                  <a:srgbClr val="000000"/>
                </a:solidFill>
              </a:rPr>
              <a:t>real </a:t>
            </a:r>
            <a:r>
              <a:rPr lang="en-US" sz="1800" b="1" noProof="0">
                <a:solidFill>
                  <a:srgbClr val="000000"/>
                </a:solidFill>
              </a:rPr>
              <a:t>system</a:t>
            </a:r>
          </a:p>
          <a:p>
            <a:pPr marL="180975" algn="just">
              <a:spcBef>
                <a:spcPts val="300"/>
              </a:spcBef>
            </a:pPr>
            <a:r>
              <a:rPr lang="hu-HU" sz="1800">
                <a:solidFill>
                  <a:srgbClr val="000000"/>
                </a:solidFill>
              </a:rPr>
              <a:t>   regarding </a:t>
            </a:r>
            <a:r>
              <a:rPr lang="hu-HU" sz="1800" noProof="0">
                <a:solidFill>
                  <a:srgbClr val="000000"/>
                </a:solidFill>
              </a:rPr>
              <a:t>t</a:t>
            </a:r>
            <a:r>
              <a:rPr lang="en-US" sz="1800" noProof="0">
                <a:solidFill>
                  <a:srgbClr val="000000"/>
                </a:solidFill>
              </a:rPr>
              <a:t>emperature, pressure, equivalence ratio, dilution, heat loss rate, etc</a:t>
            </a:r>
            <a:r>
              <a:rPr lang="hu-HU" sz="1800" noProof="0">
                <a:solidFill>
                  <a:srgbClr val="000000"/>
                </a:solidFill>
              </a:rPr>
              <a:t>.</a:t>
            </a:r>
            <a:endParaRPr lang="en-US" sz="1800" noProof="0">
              <a:solidFill>
                <a:srgbClr val="0000FF"/>
              </a:solidFill>
            </a:endParaRPr>
          </a:p>
          <a:p>
            <a:pPr marL="176213" indent="-176213" algn="just">
              <a:spcBef>
                <a:spcPts val="600"/>
              </a:spcBef>
              <a:buFont typeface="Arial" panose="020B0604020202020204" pitchFamily="34" charset="0"/>
              <a:buChar char="•"/>
            </a:pPr>
            <a:r>
              <a:rPr lang="en-US" noProof="0">
                <a:solidFill>
                  <a:srgbClr val="0000FF"/>
                </a:solidFill>
              </a:rPr>
              <a:t>INPUT – list of initially selected, ”important species”</a:t>
            </a:r>
          </a:p>
          <a:p>
            <a:pPr marL="357188" indent="-176213" algn="just">
              <a:spcBef>
                <a:spcPts val="300"/>
              </a:spcBef>
              <a:buFont typeface="Arial" panose="020B0604020202020204" pitchFamily="34" charset="0"/>
              <a:buChar char="•"/>
            </a:pPr>
            <a:r>
              <a:rPr lang="en-US" sz="1800" b="1" noProof="0">
                <a:solidFill>
                  <a:srgbClr val="000000"/>
                </a:solidFill>
              </a:rPr>
              <a:t>always: </a:t>
            </a:r>
            <a:r>
              <a:rPr lang="en-US" sz="1800" noProof="0">
                <a:solidFill>
                  <a:srgbClr val="000000"/>
                </a:solidFill>
              </a:rPr>
              <a:t>fuel, oxidant, diluents, H-chemistry (10 species), products H</a:t>
            </a:r>
            <a:r>
              <a:rPr lang="en-US" sz="1800" baseline="-25000" noProof="0">
                <a:solidFill>
                  <a:srgbClr val="000000"/>
                </a:solidFill>
              </a:rPr>
              <a:t>2</a:t>
            </a:r>
            <a:r>
              <a:rPr lang="en-US" sz="1800" noProof="0">
                <a:solidFill>
                  <a:srgbClr val="000000"/>
                </a:solidFill>
              </a:rPr>
              <a:t>O,CO</a:t>
            </a:r>
            <a:r>
              <a:rPr lang="hu-HU" sz="1800" noProof="0">
                <a:solidFill>
                  <a:srgbClr val="000000"/>
                </a:solidFill>
              </a:rPr>
              <a:t>, CO</a:t>
            </a:r>
            <a:r>
              <a:rPr lang="en-US" sz="1800" baseline="-25000" noProof="0">
                <a:solidFill>
                  <a:srgbClr val="000000"/>
                </a:solidFill>
              </a:rPr>
              <a:t>2</a:t>
            </a:r>
            <a:endParaRPr lang="en-US" sz="1800" b="1" noProof="0">
              <a:solidFill>
                <a:srgbClr val="000000"/>
              </a:solidFill>
            </a:endParaRPr>
          </a:p>
          <a:p>
            <a:pPr marL="357188" indent="-176213" algn="just">
              <a:spcBef>
                <a:spcPts val="300"/>
              </a:spcBef>
              <a:buFont typeface="Arial" panose="020B0604020202020204" pitchFamily="34" charset="0"/>
              <a:buChar char="•"/>
            </a:pPr>
            <a:r>
              <a:rPr lang="en-US" sz="1800" b="1" noProof="0">
                <a:solidFill>
                  <a:srgbClr val="000000"/>
                </a:solidFill>
              </a:rPr>
              <a:t>for global targets (Ignition Delay Time, Laminar Burning Velocity)</a:t>
            </a:r>
          </a:p>
          <a:p>
            <a:pPr marL="357188" indent="-176213" algn="just">
              <a:spcBef>
                <a:spcPts val="300"/>
              </a:spcBef>
              <a:buFont typeface="Arial" panose="020B0604020202020204" pitchFamily="34" charset="0"/>
              <a:buChar char="•"/>
            </a:pPr>
            <a:r>
              <a:rPr lang="en-US" sz="1800" b="1" noProof="0">
                <a:solidFill>
                  <a:srgbClr val="000000"/>
                </a:solidFill>
              </a:rPr>
              <a:t>IDT</a:t>
            </a:r>
            <a:r>
              <a:rPr lang="en-US" sz="1800" noProof="0">
                <a:solidFill>
                  <a:srgbClr val="000000"/>
                </a:solidFill>
              </a:rPr>
              <a:t>: chemistry of low-T chain branching (RO</a:t>
            </a:r>
            <a:r>
              <a:rPr lang="en-US" sz="1800" baseline="-25000" noProof="0">
                <a:solidFill>
                  <a:srgbClr val="000000"/>
                </a:solidFill>
              </a:rPr>
              <a:t>2</a:t>
            </a:r>
            <a:r>
              <a:rPr lang="en-US" sz="1800" noProof="0">
                <a:solidFill>
                  <a:srgbClr val="000000"/>
                </a:solidFill>
              </a:rPr>
              <a:t>·,·QO</a:t>
            </a:r>
            <a:r>
              <a:rPr lang="en-US" sz="1800" baseline="-25000" noProof="0">
                <a:solidFill>
                  <a:srgbClr val="000000"/>
                </a:solidFill>
              </a:rPr>
              <a:t>2</a:t>
            </a:r>
            <a:r>
              <a:rPr lang="en-US" sz="1800" noProof="0">
                <a:solidFill>
                  <a:srgbClr val="000000"/>
                </a:solidFill>
              </a:rPr>
              <a:t>H,·O</a:t>
            </a:r>
            <a:r>
              <a:rPr lang="en-US" sz="1800" baseline="-25000" noProof="0">
                <a:solidFill>
                  <a:srgbClr val="000000"/>
                </a:solidFill>
              </a:rPr>
              <a:t>2</a:t>
            </a:r>
            <a:r>
              <a:rPr lang="en-US" sz="1800" noProof="0">
                <a:solidFill>
                  <a:srgbClr val="000000"/>
                </a:solidFill>
              </a:rPr>
              <a:t>QO</a:t>
            </a:r>
            <a:r>
              <a:rPr lang="en-US" sz="1800" baseline="-25000" noProof="0">
                <a:solidFill>
                  <a:srgbClr val="000000"/>
                </a:solidFill>
              </a:rPr>
              <a:t>2</a:t>
            </a:r>
            <a:r>
              <a:rPr lang="en-US" sz="1800" noProof="0">
                <a:solidFill>
                  <a:srgbClr val="000000"/>
                </a:solidFill>
              </a:rPr>
              <a:t>H, KHP)</a:t>
            </a:r>
            <a:endParaRPr lang="en-US" sz="1800" baseline="-25000" noProof="0">
              <a:solidFill>
                <a:srgbClr val="000000"/>
              </a:solidFill>
            </a:endParaRPr>
          </a:p>
          <a:p>
            <a:pPr marL="357188" indent="-176213" algn="just">
              <a:spcBef>
                <a:spcPts val="300"/>
              </a:spcBef>
              <a:buFont typeface="Arial" panose="020B0604020202020204" pitchFamily="34" charset="0"/>
              <a:buChar char="•"/>
            </a:pPr>
            <a:r>
              <a:rPr lang="en-US" sz="1800" b="1" noProof="0">
                <a:solidFill>
                  <a:srgbClr val="000000"/>
                </a:solidFill>
              </a:rPr>
              <a:t>LBV</a:t>
            </a:r>
            <a:r>
              <a:rPr lang="en-US" sz="1800" noProof="0">
                <a:solidFill>
                  <a:srgbClr val="000000"/>
                </a:solidFill>
              </a:rPr>
              <a:t>:</a:t>
            </a:r>
            <a:r>
              <a:rPr lang="hu-HU" sz="1800" noProof="0">
                <a:solidFill>
                  <a:srgbClr val="000000"/>
                </a:solidFill>
              </a:rPr>
              <a:t> </a:t>
            </a:r>
            <a:r>
              <a:rPr lang="en-US" sz="1800" noProof="0">
                <a:solidFill>
                  <a:srgbClr val="000000"/>
                </a:solidFill>
              </a:rPr>
              <a:t>CH</a:t>
            </a:r>
            <a:r>
              <a:rPr lang="en-US" sz="1800" baseline="-25000" noProof="0">
                <a:solidFill>
                  <a:srgbClr val="000000"/>
                </a:solidFill>
              </a:rPr>
              <a:t>x</a:t>
            </a:r>
            <a:r>
              <a:rPr lang="en-US" sz="1800" noProof="0">
                <a:solidFill>
                  <a:srgbClr val="000000"/>
                </a:solidFill>
              </a:rPr>
              <a:t>, C</a:t>
            </a:r>
            <a:r>
              <a:rPr lang="en-US" sz="1800" baseline="-25000" noProof="0">
                <a:solidFill>
                  <a:srgbClr val="000000"/>
                </a:solidFill>
              </a:rPr>
              <a:t>2</a:t>
            </a:r>
            <a:r>
              <a:rPr lang="en-US" sz="1800" noProof="0">
                <a:solidFill>
                  <a:srgbClr val="000000"/>
                </a:solidFill>
              </a:rPr>
              <a:t>H</a:t>
            </a:r>
            <a:r>
              <a:rPr lang="en-US" sz="1800" baseline="-25000" noProof="0">
                <a:solidFill>
                  <a:srgbClr val="000000"/>
                </a:solidFill>
              </a:rPr>
              <a:t>x</a:t>
            </a:r>
            <a:r>
              <a:rPr lang="en-US" sz="1800" noProof="0">
                <a:solidFill>
                  <a:srgbClr val="000000"/>
                </a:solidFill>
              </a:rPr>
              <a:t> species (rich, sooting), species in heat releasing reactions</a:t>
            </a:r>
          </a:p>
          <a:p>
            <a:pPr marL="176213" indent="-176213" algn="just">
              <a:spcBef>
                <a:spcPts val="600"/>
              </a:spcBef>
              <a:buFont typeface="Arial" panose="020B0604020202020204" pitchFamily="34" charset="0"/>
              <a:buChar char="•"/>
            </a:pPr>
            <a:r>
              <a:rPr lang="en-US" noProof="0">
                <a:solidFill>
                  <a:srgbClr val="0000FF"/>
                </a:solidFill>
              </a:rPr>
              <a:t>INPUT – a threshold value</a:t>
            </a:r>
            <a:endParaRPr lang="en-US" noProof="0">
              <a:solidFill>
                <a:srgbClr val="000000"/>
              </a:solidFill>
            </a:endParaRPr>
          </a:p>
          <a:p>
            <a:pPr marL="357188" indent="-176213" algn="just">
              <a:spcBef>
                <a:spcPts val="600"/>
              </a:spcBef>
              <a:buFont typeface="Arial" panose="020B0604020202020204" pitchFamily="34" charset="0"/>
              <a:buChar char="•"/>
            </a:pPr>
            <a:r>
              <a:rPr lang="en-US" sz="1800" noProof="0">
                <a:solidFill>
                  <a:srgbClr val="000000"/>
                </a:solidFill>
              </a:rPr>
              <a:t>controls the mechanism size, but </a:t>
            </a:r>
            <a:r>
              <a:rPr lang="en-US" sz="1800" b="1" noProof="0">
                <a:solidFill>
                  <a:srgbClr val="000000"/>
                </a:solidFill>
              </a:rPr>
              <a:t>not directly related to the simulation error</a:t>
            </a:r>
            <a:r>
              <a:rPr lang="en-US" sz="1800" noProof="0">
                <a:solidFill>
                  <a:srgbClr val="000000"/>
                </a:solidFill>
              </a:rPr>
              <a:t>, especially when targets are global properties (e.g. ignition delay time).</a:t>
            </a:r>
          </a:p>
          <a:p>
            <a:pPr marL="357188" indent="-176213" algn="just">
              <a:spcBef>
                <a:spcPts val="600"/>
              </a:spcBef>
              <a:buFont typeface="Arial" panose="020B0604020202020204" pitchFamily="34" charset="0"/>
              <a:buChar char="•"/>
            </a:pPr>
            <a:r>
              <a:rPr lang="en-US" sz="1800" noProof="0">
                <a:solidFill>
                  <a:srgbClr val="000000"/>
                </a:solidFill>
              </a:rPr>
              <a:t>Only </a:t>
            </a:r>
            <a:r>
              <a:rPr lang="en-US" sz="1800" b="1" noProof="0">
                <a:solidFill>
                  <a:srgbClr val="000000"/>
                </a:solidFill>
              </a:rPr>
              <a:t>few reduced mechanisms </a:t>
            </a:r>
            <a:r>
              <a:rPr lang="en-US" sz="1800" noProof="0">
                <a:solidFill>
                  <a:srgbClr val="000000"/>
                </a:solidFill>
              </a:rPr>
              <a:t>are produced and</a:t>
            </a:r>
            <a:r>
              <a:rPr lang="en-US" sz="1800" b="1" noProof="0">
                <a:solidFill>
                  <a:srgbClr val="000000"/>
                </a:solidFill>
              </a:rPr>
              <a:t> tested in simulations.</a:t>
            </a:r>
            <a:endParaRPr lang="en-US" sz="1800" noProof="0">
              <a:solidFill>
                <a:srgbClr val="000000"/>
              </a:solidFill>
            </a:endParaRPr>
          </a:p>
          <a:p>
            <a:pPr marL="357188" indent="-176213" algn="just">
              <a:spcBef>
                <a:spcPts val="600"/>
              </a:spcBef>
              <a:buFont typeface="Arial" panose="020B0604020202020204" pitchFamily="34" charset="0"/>
              <a:buChar char="•"/>
            </a:pPr>
            <a:r>
              <a:rPr lang="en-US" sz="1800" noProof="0">
                <a:solidFill>
                  <a:srgbClr val="000000"/>
                </a:solidFill>
              </a:rPr>
              <a:t>However, homogeneous </a:t>
            </a:r>
            <a:r>
              <a:rPr lang="en-US" sz="1800" b="1" noProof="0">
                <a:solidFill>
                  <a:srgbClr val="000000"/>
                </a:solidFill>
              </a:rPr>
              <a:t>modelling with small mechanisms is very fast !</a:t>
            </a:r>
            <a:r>
              <a:rPr lang="en-US" sz="1800" noProof="0">
                <a:solidFill>
                  <a:srgbClr val="000000"/>
                </a:solidFill>
              </a:rPr>
              <a:t> </a:t>
            </a:r>
          </a:p>
          <a:p>
            <a:pPr marL="176213" indent="-176213" algn="just">
              <a:spcBef>
                <a:spcPts val="1200"/>
              </a:spcBef>
              <a:buFont typeface="Arial" panose="020B0604020202020204" pitchFamily="34" charset="0"/>
              <a:buChar char="•"/>
            </a:pPr>
            <a:r>
              <a:rPr lang="en-US" noProof="0">
                <a:solidFill>
                  <a:srgbClr val="0000FF"/>
                </a:solidFill>
              </a:rPr>
              <a:t>Concept of  ”Simulation Error Minimization (SEM)”</a:t>
            </a:r>
          </a:p>
          <a:p>
            <a:pPr marL="180975" algn="just">
              <a:spcBef>
                <a:spcPts val="300"/>
              </a:spcBef>
            </a:pPr>
            <a:r>
              <a:rPr lang="en-US" sz="1800" noProof="0">
                <a:solidFill>
                  <a:srgbClr val="FF0000"/>
                </a:solidFill>
                <a:sym typeface="Symbol" panose="05050102010706020507" pitchFamily="18" charset="2"/>
              </a:rPr>
              <a:t>During the skeletal mechanism construction, </a:t>
            </a:r>
            <a:r>
              <a:rPr lang="hu-HU" sz="1800" b="1">
                <a:solidFill>
                  <a:srgbClr val="FF0000"/>
                </a:solidFill>
                <a:sym typeface="Symbol" panose="05050102010706020507" pitchFamily="18" charset="2"/>
              </a:rPr>
              <a:t>investigate several additions of strongly connected species by simulations and select those for building which reduce the </a:t>
            </a:r>
            <a:r>
              <a:rPr lang="en-US" sz="1800" b="1" noProof="0">
                <a:solidFill>
                  <a:srgbClr val="FF0000"/>
                </a:solidFill>
                <a:sym typeface="Symbol" panose="05050102010706020507" pitchFamily="18" charset="2"/>
              </a:rPr>
              <a:t>simulation error </a:t>
            </a:r>
            <a:r>
              <a:rPr lang="hu-HU" sz="1800" noProof="0">
                <a:solidFill>
                  <a:srgbClr val="FF0000"/>
                </a:solidFill>
                <a:sym typeface="Symbol" panose="05050102010706020507" pitchFamily="18" charset="2"/>
              </a:rPr>
              <a:t>the </a:t>
            </a:r>
            <a:r>
              <a:rPr lang="en-US" sz="1800" noProof="0">
                <a:solidFill>
                  <a:srgbClr val="FF0000"/>
                </a:solidFill>
                <a:sym typeface="Symbol" panose="05050102010706020507" pitchFamily="18" charset="2"/>
              </a:rPr>
              <a:t>most effectively!</a:t>
            </a:r>
          </a:p>
        </p:txBody>
      </p:sp>
      <p:sp>
        <p:nvSpPr>
          <p:cNvPr id="9"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5</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4230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68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68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68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68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681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681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681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681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6819">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6819">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4681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6034" name="Text Box 2"/>
          <p:cNvSpPr txBox="1">
            <a:spLocks noChangeArrowheads="1"/>
          </p:cNvSpPr>
          <p:nvPr/>
        </p:nvSpPr>
        <p:spPr bwMode="auto">
          <a:xfrm>
            <a:off x="1270692" y="44450"/>
            <a:ext cx="65566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mj-lt"/>
              </a:rPr>
              <a:t>Improving on the Connectivity Method (CM)</a:t>
            </a:r>
          </a:p>
        </p:txBody>
      </p:sp>
      <p:sp>
        <p:nvSpPr>
          <p:cNvPr id="556036" name="Text Box 4"/>
          <p:cNvSpPr txBox="1">
            <a:spLocks noChangeArrowheads="1"/>
          </p:cNvSpPr>
          <p:nvPr/>
        </p:nvSpPr>
        <p:spPr bwMode="auto">
          <a:xfrm>
            <a:off x="304800" y="762000"/>
            <a:ext cx="8839200" cy="5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ts val="600"/>
              </a:spcBef>
            </a:pPr>
            <a:r>
              <a:rPr lang="en-US" b="1">
                <a:solidFill>
                  <a:srgbClr val="0000FF"/>
                </a:solidFill>
                <a:cs typeface="Times New Roman" panose="02020603050405020304" pitchFamily="18" charset="0"/>
              </a:rPr>
              <a:t>Assume a mechanism</a:t>
            </a:r>
            <a:r>
              <a:rPr lang="en-US" sz="1800">
                <a:solidFill>
                  <a:srgbClr val="000000"/>
                </a:solidFill>
                <a:cs typeface="Times New Roman" panose="02020603050405020304" pitchFamily="18" charset="0"/>
              </a:rPr>
              <a:t>:</a:t>
            </a:r>
            <a:r>
              <a:rPr lang="hu-HU" sz="1800">
                <a:solidFill>
                  <a:srgbClr val="000000"/>
                </a:solidFill>
                <a:cs typeface="Times New Roman" panose="02020603050405020304" pitchFamily="18" charset="0"/>
              </a:rPr>
              <a:t>   </a:t>
            </a:r>
            <a:r>
              <a:rPr lang="en-US" sz="1800">
                <a:solidFill>
                  <a:srgbClr val="000000"/>
                </a:solidFill>
                <a:cs typeface="Times New Roman" panose="02020603050405020304" pitchFamily="18" charset="0"/>
              </a:rPr>
              <a:t> 1.  </a:t>
            </a:r>
            <a:r>
              <a:rPr lang="en-US" sz="1800" b="1">
                <a:solidFill>
                  <a:srgbClr val="FF0000"/>
                </a:solidFill>
                <a:cs typeface="Times New Roman" panose="02020603050405020304" pitchFamily="18" charset="0"/>
              </a:rPr>
              <a:t>A</a:t>
            </a:r>
            <a:r>
              <a:rPr lang="hu-HU" sz="1800" b="1">
                <a:solidFill>
                  <a:srgbClr val="FF0000"/>
                </a:solidFill>
                <a:cs typeface="Times New Roman" panose="02020603050405020304" pitchFamily="18" charset="0"/>
              </a:rPr>
              <a:t> </a:t>
            </a:r>
            <a:r>
              <a:rPr lang="en-US" sz="1800">
                <a:solidFill>
                  <a:srgbClr val="0033CC"/>
                </a:solidFill>
                <a:cs typeface="Times New Roman" panose="02020603050405020304" pitchFamily="18" charset="0"/>
              </a:rPr>
              <a:t> +</a:t>
            </a:r>
            <a:r>
              <a:rPr lang="hu-HU" sz="1800">
                <a:solidFill>
                  <a:srgbClr val="0033CC"/>
                </a:solidFill>
                <a:cs typeface="Times New Roman" panose="02020603050405020304" pitchFamily="18" charset="0"/>
              </a:rPr>
              <a:t> </a:t>
            </a:r>
            <a:r>
              <a:rPr lang="en-US" sz="1800">
                <a:solidFill>
                  <a:srgbClr val="0033CC"/>
                </a:solidFill>
                <a:cs typeface="Times New Roman" panose="02020603050405020304" pitchFamily="18" charset="0"/>
              </a:rPr>
              <a:t> </a:t>
            </a:r>
            <a:r>
              <a:rPr lang="en-US" sz="1800" b="1">
                <a:solidFill>
                  <a:srgbClr val="008000"/>
                </a:solidFill>
                <a:cs typeface="Times New Roman" panose="02020603050405020304" pitchFamily="18" charset="0"/>
              </a:rPr>
              <a:t>B</a:t>
            </a:r>
            <a:r>
              <a:rPr lang="en-US" sz="1800">
                <a:solidFill>
                  <a:srgbClr val="0033CC"/>
                </a:solidFill>
                <a:cs typeface="Times New Roman" panose="02020603050405020304" pitchFamily="18" charset="0"/>
              </a:rPr>
              <a:t> → </a:t>
            </a:r>
            <a:r>
              <a:rPr lang="en-US" sz="1800" b="1">
                <a:solidFill>
                  <a:srgbClr val="0033CC"/>
                </a:solidFill>
                <a:cs typeface="Times New Roman" panose="02020603050405020304" pitchFamily="18" charset="0"/>
              </a:rPr>
              <a:t>C</a:t>
            </a:r>
            <a:r>
              <a:rPr lang="en-US" sz="1800">
                <a:solidFill>
                  <a:srgbClr val="0033CC"/>
                </a:solidFill>
                <a:cs typeface="Times New Roman" panose="02020603050405020304" pitchFamily="18" charset="0"/>
              </a:rPr>
              <a:t>	</a:t>
            </a:r>
            <a:r>
              <a:rPr lang="en-US" sz="1800" i="1">
                <a:solidFill>
                  <a:srgbClr val="000000"/>
                </a:solidFill>
              </a:rPr>
              <a:t>           </a:t>
            </a:r>
            <a:r>
              <a:rPr lang="hu-HU" sz="1800" i="1">
                <a:solidFill>
                  <a:srgbClr val="000000"/>
                </a:solidFill>
              </a:rPr>
              <a:t> </a:t>
            </a:r>
            <a:r>
              <a:rPr lang="en-US" sz="1800" i="1">
                <a:solidFill>
                  <a:srgbClr val="FF0000"/>
                </a:solidFill>
              </a:rPr>
              <a:t>c</a:t>
            </a:r>
            <a:r>
              <a:rPr lang="en-US" sz="1800" baseline="-25000">
                <a:solidFill>
                  <a:srgbClr val="FF0000"/>
                </a:solidFill>
              </a:rPr>
              <a:t>A,0</a:t>
            </a:r>
            <a:r>
              <a:rPr lang="hu-HU" sz="1800">
                <a:solidFill>
                  <a:srgbClr val="000000"/>
                </a:solidFill>
              </a:rPr>
              <a:t>, </a:t>
            </a:r>
            <a:r>
              <a:rPr lang="en-US" sz="1800" i="1">
                <a:solidFill>
                  <a:srgbClr val="00B050"/>
                </a:solidFill>
              </a:rPr>
              <a:t>c</a:t>
            </a:r>
            <a:r>
              <a:rPr lang="hu-HU" sz="1800" baseline="-25000">
                <a:solidFill>
                  <a:srgbClr val="00B050"/>
                </a:solidFill>
              </a:rPr>
              <a:t>E</a:t>
            </a:r>
            <a:r>
              <a:rPr lang="en-US" sz="1800" baseline="-25000">
                <a:solidFill>
                  <a:srgbClr val="00B050"/>
                </a:solidFill>
              </a:rPr>
              <a:t>,0 </a:t>
            </a:r>
            <a:r>
              <a:rPr lang="en-US" sz="1800">
                <a:solidFill>
                  <a:srgbClr val="000000"/>
                </a:solidFill>
              </a:rPr>
              <a:t>&gt;0</a:t>
            </a:r>
            <a:r>
              <a:rPr lang="hu-HU" sz="1800">
                <a:solidFill>
                  <a:srgbClr val="000000"/>
                </a:solidFill>
              </a:rPr>
              <a:t>=</a:t>
            </a:r>
            <a:r>
              <a:rPr lang="en-US" sz="1800" i="1">
                <a:solidFill>
                  <a:srgbClr val="0000FF"/>
                </a:solidFill>
              </a:rPr>
              <a:t>c</a:t>
            </a:r>
            <a:r>
              <a:rPr lang="en-US" sz="1800" baseline="-25000">
                <a:solidFill>
                  <a:srgbClr val="0000FF"/>
                </a:solidFill>
              </a:rPr>
              <a:t>B,0</a:t>
            </a:r>
            <a:r>
              <a:rPr lang="hu-HU" sz="1800">
                <a:solidFill>
                  <a:srgbClr val="0000FF"/>
                </a:solidFill>
              </a:rPr>
              <a:t>, </a:t>
            </a:r>
            <a:r>
              <a:rPr lang="en-US" sz="1800" i="1">
                <a:solidFill>
                  <a:srgbClr val="0000FF"/>
                </a:solidFill>
              </a:rPr>
              <a:t>c</a:t>
            </a:r>
            <a:r>
              <a:rPr lang="en-US" sz="1800" baseline="-25000">
                <a:solidFill>
                  <a:srgbClr val="0000FF"/>
                </a:solidFill>
              </a:rPr>
              <a:t>C,0</a:t>
            </a:r>
            <a:r>
              <a:rPr lang="hu-HU" sz="1800">
                <a:solidFill>
                  <a:srgbClr val="0000FF"/>
                </a:solidFill>
              </a:rPr>
              <a:t>, </a:t>
            </a:r>
            <a:r>
              <a:rPr lang="en-US" sz="1800" i="1">
                <a:solidFill>
                  <a:srgbClr val="0000FF"/>
                </a:solidFill>
              </a:rPr>
              <a:t>c</a:t>
            </a:r>
            <a:r>
              <a:rPr lang="hu-HU" sz="1800" baseline="-25000">
                <a:solidFill>
                  <a:srgbClr val="0000FF"/>
                </a:solidFill>
              </a:rPr>
              <a:t>D</a:t>
            </a:r>
            <a:r>
              <a:rPr lang="en-US" sz="1800" baseline="-25000">
                <a:solidFill>
                  <a:srgbClr val="0000FF"/>
                </a:solidFill>
              </a:rPr>
              <a:t>,0</a:t>
            </a:r>
            <a:r>
              <a:rPr lang="hu-HU" sz="1800">
                <a:solidFill>
                  <a:srgbClr val="0000FF"/>
                </a:solidFill>
              </a:rPr>
              <a:t> </a:t>
            </a:r>
            <a:br>
              <a:rPr lang="hu-HU" sz="1800">
                <a:solidFill>
                  <a:srgbClr val="0000FF"/>
                </a:solidFill>
              </a:rPr>
            </a:br>
            <a:r>
              <a:rPr lang="hu-HU" sz="1800">
                <a:solidFill>
                  <a:srgbClr val="0000FF"/>
                </a:solidFill>
              </a:rPr>
              <a:t>             </a:t>
            </a:r>
            <a:r>
              <a:rPr lang="hu-HU" sz="1800" b="1">
                <a:solidFill>
                  <a:srgbClr val="FF0000"/>
                </a:solidFill>
                <a:cs typeface="Times New Roman" panose="02020603050405020304" pitchFamily="18" charset="0"/>
              </a:rPr>
              <a:t>A</a:t>
            </a:r>
            <a:r>
              <a:rPr lang="hu-HU" sz="1800">
                <a:solidFill>
                  <a:srgbClr val="0000FF"/>
                </a:solidFill>
                <a:cs typeface="Times New Roman" panose="02020603050405020304" pitchFamily="18" charset="0"/>
              </a:rPr>
              <a:t> </a:t>
            </a:r>
            <a:r>
              <a:rPr lang="hu-HU" sz="1800">
                <a:solidFill>
                  <a:srgbClr val="FF0000"/>
                </a:solidFill>
                <a:cs typeface="Times New Roman" panose="02020603050405020304" pitchFamily="18" charset="0"/>
              </a:rPr>
              <a:t>is important  </a:t>
            </a:r>
            <a:r>
              <a:rPr lang="hu-HU" sz="1800">
                <a:solidFill>
                  <a:srgbClr val="0033CC"/>
                </a:solidFill>
                <a:cs typeface="Times New Roman" panose="02020603050405020304" pitchFamily="18" charset="0"/>
              </a:rPr>
              <a:t>          </a:t>
            </a:r>
            <a:r>
              <a:rPr lang="en-US" sz="1800">
                <a:solidFill>
                  <a:srgbClr val="000000"/>
                </a:solidFill>
                <a:cs typeface="Times New Roman" panose="02020603050405020304" pitchFamily="18" charset="0"/>
              </a:rPr>
              <a:t>2. </a:t>
            </a:r>
            <a:r>
              <a:rPr lang="hu-HU" sz="1800">
                <a:solidFill>
                  <a:srgbClr val="000000"/>
                </a:solidFill>
                <a:cs typeface="Times New Roman" panose="02020603050405020304" pitchFamily="18" charset="0"/>
              </a:rPr>
              <a:t> </a:t>
            </a:r>
            <a:r>
              <a:rPr lang="hu-HU" sz="1800" b="1">
                <a:solidFill>
                  <a:srgbClr val="00B050"/>
                </a:solidFill>
                <a:cs typeface="Times New Roman" panose="02020603050405020304" pitchFamily="18" charset="0"/>
              </a:rPr>
              <a:t>E</a:t>
            </a:r>
            <a:r>
              <a:rPr lang="hu-HU" sz="1800">
                <a:solidFill>
                  <a:srgbClr val="000000"/>
                </a:solidFill>
                <a:cs typeface="Times New Roman" panose="02020603050405020304" pitchFamily="18" charset="0"/>
              </a:rPr>
              <a:t> </a:t>
            </a:r>
            <a:r>
              <a:rPr lang="en-US" sz="1800">
                <a:solidFill>
                  <a:srgbClr val="0033CC"/>
                </a:solidFill>
              </a:rPr>
              <a:t>→</a:t>
            </a:r>
            <a:r>
              <a:rPr lang="en-US" sz="1800">
                <a:solidFill>
                  <a:srgbClr val="000000"/>
                </a:solidFill>
                <a:cs typeface="Times New Roman" panose="02020603050405020304" pitchFamily="18" charset="0"/>
              </a:rPr>
              <a:t> </a:t>
            </a:r>
            <a:r>
              <a:rPr lang="hu-HU" sz="1800">
                <a:solidFill>
                  <a:srgbClr val="000000"/>
                </a:solidFill>
                <a:cs typeface="Times New Roman" panose="02020603050405020304" pitchFamily="18" charset="0"/>
              </a:rPr>
              <a:t> </a:t>
            </a:r>
            <a:r>
              <a:rPr lang="hu-HU" sz="1800">
                <a:solidFill>
                  <a:srgbClr val="0033CC"/>
                </a:solidFill>
                <a:cs typeface="Times New Roman" panose="02020603050405020304" pitchFamily="18" charset="0"/>
              </a:rPr>
              <a:t>D</a:t>
            </a:r>
            <a:r>
              <a:rPr lang="en-US" sz="1800">
                <a:solidFill>
                  <a:srgbClr val="0033CC"/>
                </a:solidFill>
                <a:cs typeface="Times New Roman" panose="02020603050405020304" pitchFamily="18" charset="0"/>
              </a:rPr>
              <a:t> </a:t>
            </a:r>
            <a:r>
              <a:rPr lang="en-US" sz="1800">
                <a:solidFill>
                  <a:srgbClr val="0033CC"/>
                </a:solidFill>
              </a:rPr>
              <a:t>→</a:t>
            </a:r>
            <a:r>
              <a:rPr lang="en-US" sz="1800">
                <a:solidFill>
                  <a:srgbClr val="0033CC"/>
                </a:solidFill>
                <a:cs typeface="Times New Roman" panose="02020603050405020304" pitchFamily="18" charset="0"/>
              </a:rPr>
              <a:t> B</a:t>
            </a:r>
            <a:endParaRPr lang="hu-HU" sz="1800">
              <a:solidFill>
                <a:srgbClr val="0000FF"/>
              </a:solidFill>
              <a:cs typeface="Times New Roman" panose="02020603050405020304" pitchFamily="18" charset="0"/>
            </a:endParaRPr>
          </a:p>
          <a:p>
            <a:pPr algn="l">
              <a:spcBef>
                <a:spcPts val="1200"/>
              </a:spcBef>
            </a:pPr>
            <a:r>
              <a:rPr lang="hu-HU" b="1" u="sng" noProof="0">
                <a:solidFill>
                  <a:srgbClr val="0000FF"/>
                </a:solidFill>
                <a:latin typeface="+mn-lt"/>
                <a:cs typeface="Times New Roman" panose="02020603050405020304" pitchFamily="18" charset="0"/>
              </a:rPr>
              <a:t>Issue of incomplete reaction selection</a:t>
            </a:r>
            <a:endParaRPr lang="en-US" u="sng" noProof="0">
              <a:solidFill>
                <a:srgbClr val="0000FF"/>
              </a:solidFill>
              <a:latin typeface="+mn-lt"/>
              <a:cs typeface="Times New Roman" panose="02020603050405020304" pitchFamily="18" charset="0"/>
            </a:endParaRPr>
          </a:p>
          <a:p>
            <a:pPr marL="342900" indent="-342900" algn="l">
              <a:spcBef>
                <a:spcPts val="600"/>
              </a:spcBef>
              <a:buFont typeface="Arial" panose="020B0604020202020204" pitchFamily="34" charset="0"/>
              <a:buChar char="•"/>
            </a:pPr>
            <a:r>
              <a:rPr lang="en-US" sz="1800" b="1" noProof="0">
                <a:solidFill>
                  <a:srgbClr val="000000"/>
                </a:solidFill>
                <a:latin typeface="+mn-lt"/>
                <a:cs typeface="Times New Roman" panose="02020603050405020304" pitchFamily="18" charset="0"/>
                <a:sym typeface="Symbol" panose="05050102010706020507" pitchFamily="18" charset="2"/>
              </a:rPr>
              <a:t>B </a:t>
            </a:r>
            <a:r>
              <a:rPr lang="hu-HU" sz="1800" b="1" noProof="0">
                <a:solidFill>
                  <a:srgbClr val="000000"/>
                </a:solidFill>
                <a:latin typeface="+mn-lt"/>
                <a:cs typeface="Times New Roman" panose="02020603050405020304" pitchFamily="18" charset="0"/>
                <a:sym typeface="Symbol" panose="05050102010706020507" pitchFamily="18" charset="2"/>
              </a:rPr>
              <a:t>strongly </a:t>
            </a:r>
            <a:r>
              <a:rPr lang="en-US" sz="1800" b="1" noProof="0">
                <a:solidFill>
                  <a:srgbClr val="000000"/>
                </a:solidFill>
                <a:latin typeface="+mn-lt"/>
                <a:cs typeface="Times New Roman" panose="02020603050405020304" pitchFamily="18" charset="0"/>
                <a:sym typeface="Symbol" panose="05050102010706020507" pitchFamily="18" charset="2"/>
              </a:rPr>
              <a:t>affects </a:t>
            </a:r>
            <a:r>
              <a:rPr lang="hu-HU" sz="1800" noProof="0">
                <a:solidFill>
                  <a:srgbClr val="000000"/>
                </a:solidFill>
                <a:latin typeface="+mn-lt"/>
                <a:cs typeface="Times New Roman" panose="02020603050405020304" pitchFamily="18" charset="0"/>
                <a:sym typeface="Symbol" panose="05050102010706020507" pitchFamily="18" charset="2"/>
              </a:rPr>
              <a:t>the</a:t>
            </a:r>
            <a:r>
              <a:rPr lang="en-US" sz="1800" noProof="0">
                <a:solidFill>
                  <a:srgbClr val="000000"/>
                </a:solidFill>
                <a:latin typeface="+mn-lt"/>
                <a:cs typeface="Times New Roman" panose="02020603050405020304" pitchFamily="18" charset="0"/>
                <a:sym typeface="Symbol" panose="05050102010706020507" pitchFamily="18" charset="2"/>
              </a:rPr>
              <a:t> rate </a:t>
            </a:r>
            <a:r>
              <a:rPr lang="hu-HU" sz="1800" noProof="0">
                <a:solidFill>
                  <a:srgbClr val="000000"/>
                </a:solidFill>
                <a:latin typeface="+mn-lt"/>
                <a:cs typeface="Times New Roman" panose="02020603050405020304" pitchFamily="18" charset="0"/>
                <a:sym typeface="Symbol" panose="05050102010706020507" pitchFamily="18" charset="2"/>
              </a:rPr>
              <a:t>of A (</a:t>
            </a:r>
            <a:r>
              <a:rPr lang="hu-HU" sz="1800" i="1" noProof="0">
                <a:solidFill>
                  <a:srgbClr val="000000"/>
                </a:solidFill>
                <a:latin typeface="+mn-lt"/>
                <a:cs typeface="Times New Roman" panose="02020603050405020304" pitchFamily="18" charset="0"/>
                <a:sym typeface="Symbol" panose="05050102010706020507" pitchFamily="18" charset="2"/>
              </a:rPr>
              <a:t>J</a:t>
            </a:r>
            <a:r>
              <a:rPr lang="hu-HU" sz="1800" baseline="-25000" noProof="0">
                <a:solidFill>
                  <a:srgbClr val="000000"/>
                </a:solidFill>
                <a:latin typeface="+mn-lt"/>
                <a:cs typeface="Times New Roman" panose="02020603050405020304" pitchFamily="18" charset="0"/>
                <a:sym typeface="Symbol" panose="05050102010706020507" pitchFamily="18" charset="2"/>
              </a:rPr>
              <a:t>BA</a:t>
            </a:r>
            <a:r>
              <a:rPr lang="hu-HU" sz="1800" baseline="30000" noProof="0">
                <a:solidFill>
                  <a:srgbClr val="000000"/>
                </a:solidFill>
                <a:latin typeface="+mn-lt"/>
                <a:cs typeface="Times New Roman" panose="02020603050405020304" pitchFamily="18" charset="0"/>
                <a:sym typeface="Symbol" panose="05050102010706020507" pitchFamily="18" charset="2"/>
              </a:rPr>
              <a:t>2</a:t>
            </a:r>
            <a:r>
              <a:rPr lang="hu-HU" sz="1800" noProof="0">
                <a:solidFill>
                  <a:srgbClr val="000000"/>
                </a:solidFill>
                <a:latin typeface="+mn-lt"/>
                <a:cs typeface="Times New Roman" panose="02020603050405020304" pitchFamily="18" charset="0"/>
                <a:sym typeface="Symbol" panose="05050102010706020507" pitchFamily="18" charset="2"/>
              </a:rPr>
              <a:t> large)</a:t>
            </a:r>
            <a:r>
              <a:rPr lang="en-US" sz="1800" noProof="0">
                <a:solidFill>
                  <a:srgbClr val="000000"/>
                </a:solidFill>
                <a:latin typeface="+mn-lt"/>
                <a:cs typeface="Times New Roman" panose="02020603050405020304" pitchFamily="18" charset="0"/>
                <a:sym typeface="Symbol" panose="05050102010706020507" pitchFamily="18" charset="2"/>
              </a:rPr>
              <a:t> </a:t>
            </a:r>
            <a:r>
              <a:rPr lang="en-US" sz="1800" b="1" noProof="0">
                <a:solidFill>
                  <a:srgbClr val="000000"/>
                </a:solidFill>
                <a:latin typeface="+mn-lt"/>
                <a:cs typeface="Times New Roman" panose="02020603050405020304" pitchFamily="18" charset="0"/>
                <a:sym typeface="Symbol" panose="05050102010706020507" pitchFamily="18" charset="2"/>
              </a:rPr>
              <a:t>B </a:t>
            </a:r>
            <a:r>
              <a:rPr lang="en-US" sz="1800" noProof="0">
                <a:solidFill>
                  <a:srgbClr val="000000"/>
                </a:solidFill>
                <a:latin typeface="+mn-lt"/>
                <a:cs typeface="Times New Roman" panose="02020603050405020304" pitchFamily="18" charset="0"/>
                <a:sym typeface="Symbol" panose="05050102010706020507" pitchFamily="18" charset="2"/>
              </a:rPr>
              <a:t>is </a:t>
            </a:r>
            <a:r>
              <a:rPr lang="en-US" sz="1800" b="1" noProof="0">
                <a:solidFill>
                  <a:srgbClr val="000000"/>
                </a:solidFill>
                <a:latin typeface="+mn-lt"/>
                <a:cs typeface="Times New Roman" panose="02020603050405020304" pitchFamily="18" charset="0"/>
                <a:sym typeface="Symbol" panose="05050102010706020507" pitchFamily="18" charset="2"/>
              </a:rPr>
              <a:t>selected</a:t>
            </a:r>
            <a:r>
              <a:rPr lang="hu-HU" sz="1800" b="1" noProof="0">
                <a:solidFill>
                  <a:srgbClr val="000000"/>
                </a:solidFill>
                <a:latin typeface="+mn-lt"/>
                <a:cs typeface="Times New Roman" panose="02020603050405020304" pitchFamily="18" charset="0"/>
                <a:sym typeface="Symbol" panose="05050102010706020507" pitchFamily="18" charset="2"/>
              </a:rPr>
              <a:t> in the first step</a:t>
            </a:r>
            <a:endParaRPr lang="en-US" sz="1800" b="1" noProof="0">
              <a:solidFill>
                <a:srgbClr val="000000"/>
              </a:solidFill>
              <a:latin typeface="+mn-lt"/>
              <a:cs typeface="Times New Roman" panose="02020603050405020304" pitchFamily="18" charset="0"/>
              <a:sym typeface="Symbol" panose="05050102010706020507" pitchFamily="18" charset="2"/>
            </a:endParaRPr>
          </a:p>
          <a:p>
            <a:pPr marL="342900" indent="-342900" algn="l">
              <a:spcBef>
                <a:spcPts val="600"/>
              </a:spcBef>
              <a:buFont typeface="Arial" panose="020B0604020202020204" pitchFamily="34" charset="0"/>
              <a:buChar char="•"/>
            </a:pPr>
            <a:r>
              <a:rPr lang="en-US" sz="1800" noProof="0">
                <a:solidFill>
                  <a:srgbClr val="000000"/>
                </a:solidFill>
                <a:latin typeface="+mn-lt"/>
                <a:cs typeface="Times New Roman" panose="02020603050405020304" pitchFamily="18" charset="0"/>
                <a:sym typeface="Symbol" panose="05050102010706020507" pitchFamily="18" charset="2"/>
              </a:rPr>
              <a:t>However,</a:t>
            </a:r>
            <a:r>
              <a:rPr lang="hu-HU" sz="1800" noProof="0">
                <a:solidFill>
                  <a:srgbClr val="000000"/>
                </a:solidFill>
                <a:latin typeface="+mn-lt"/>
                <a:cs typeface="Times New Roman" panose="02020603050405020304" pitchFamily="18" charset="0"/>
                <a:sym typeface="Symbol" panose="05050102010706020507" pitchFamily="18" charset="2"/>
              </a:rPr>
              <a:t> </a:t>
            </a:r>
            <a:r>
              <a:rPr lang="hu-HU" sz="1800" i="1">
                <a:solidFill>
                  <a:srgbClr val="000000"/>
                </a:solidFill>
                <a:cs typeface="Times New Roman" panose="02020603050405020304" pitchFamily="18" charset="0"/>
                <a:sym typeface="Symbol" panose="05050102010706020507" pitchFamily="18" charset="2"/>
              </a:rPr>
              <a:t>J</a:t>
            </a:r>
            <a:r>
              <a:rPr lang="hu-HU" sz="1800" baseline="-25000">
                <a:solidFill>
                  <a:srgbClr val="000000"/>
                </a:solidFill>
                <a:cs typeface="Times New Roman" panose="02020603050405020304" pitchFamily="18" charset="0"/>
                <a:sym typeface="Symbol" panose="05050102010706020507" pitchFamily="18" charset="2"/>
              </a:rPr>
              <a:t>CA</a:t>
            </a:r>
            <a:r>
              <a:rPr lang="hu-HU" sz="1800" b="1" noProof="0">
                <a:solidFill>
                  <a:srgbClr val="000000"/>
                </a:solidFill>
                <a:latin typeface="+mn-lt"/>
                <a:cs typeface="Times New Roman" panose="02020603050405020304" pitchFamily="18" charset="0"/>
                <a:sym typeface="Symbol" panose="05050102010706020507" pitchFamily="18" charset="2"/>
              </a:rPr>
              <a:t>=0, thus C</a:t>
            </a:r>
            <a:r>
              <a:rPr lang="en-US" sz="1800" b="1" noProof="0">
                <a:solidFill>
                  <a:srgbClr val="000000"/>
                </a:solidFill>
                <a:latin typeface="+mn-lt"/>
                <a:cs typeface="Times New Roman" panose="02020603050405020304" pitchFamily="18" charset="0"/>
                <a:sym typeface="Symbol" panose="05050102010706020507" pitchFamily="18" charset="2"/>
              </a:rPr>
              <a:t> is not selected </a:t>
            </a:r>
            <a:r>
              <a:rPr lang="hu-HU" sz="1800" noProof="0">
                <a:solidFill>
                  <a:srgbClr val="000000"/>
                </a:solidFill>
                <a:latin typeface="+mn-lt"/>
                <a:cs typeface="Times New Roman" panose="02020603050405020304" pitchFamily="18" charset="0"/>
                <a:sym typeface="Symbol" panose="05050102010706020507" pitchFamily="18" charset="2"/>
              </a:rPr>
              <a:t>! </a:t>
            </a:r>
            <a:r>
              <a:rPr lang="en-US" sz="1800" noProof="0">
                <a:solidFill>
                  <a:srgbClr val="000000"/>
                </a:solidFill>
                <a:latin typeface="+mn-lt"/>
                <a:cs typeface="Times New Roman" panose="02020603050405020304" pitchFamily="18" charset="0"/>
                <a:sym typeface="Symbol" panose="05050102010706020507" pitchFamily="18" charset="2"/>
              </a:rPr>
              <a:t> </a:t>
            </a:r>
            <a:r>
              <a:rPr lang="hu-HU" sz="1800" noProof="0">
                <a:solidFill>
                  <a:srgbClr val="FF0000"/>
                </a:solidFill>
                <a:latin typeface="+mn-lt"/>
                <a:cs typeface="Times New Roman" panose="02020603050405020304" pitchFamily="18" charset="0"/>
                <a:sym typeface="Symbol" panose="05050102010706020507" pitchFamily="18" charset="2"/>
              </a:rPr>
              <a:t>”N</a:t>
            </a:r>
            <a:r>
              <a:rPr lang="en-US" sz="1800" noProof="0">
                <a:solidFill>
                  <a:srgbClr val="FF0000"/>
                </a:solidFill>
                <a:latin typeface="+mn-lt"/>
                <a:cs typeface="Times New Roman" panose="02020603050405020304" pitchFamily="18" charset="0"/>
                <a:sym typeface="Symbol" panose="05050102010706020507" pitchFamily="18" charset="2"/>
              </a:rPr>
              <a:t>o reaction is selected”</a:t>
            </a:r>
          </a:p>
          <a:p>
            <a:pPr marL="342900" indent="-342900" algn="l">
              <a:spcBef>
                <a:spcPts val="600"/>
              </a:spcBef>
              <a:buFont typeface="Arial" panose="020B0604020202020204" pitchFamily="34" charset="0"/>
              <a:buChar char="•"/>
            </a:pPr>
            <a:r>
              <a:rPr lang="en-US" sz="1800" noProof="0">
                <a:solidFill>
                  <a:srgbClr val="0000FF"/>
                </a:solidFill>
                <a:cs typeface="Times New Roman" panose="02020603050405020304" pitchFamily="18" charset="0"/>
                <a:sym typeface="Symbol" panose="05050102010706020507" pitchFamily="18" charset="2"/>
              </a:rPr>
              <a:t> Building should be done not by species, but by </a:t>
            </a:r>
            <a:r>
              <a:rPr lang="en-US" sz="1800" b="1" u="sng" noProof="0">
                <a:solidFill>
                  <a:srgbClr val="0000FF"/>
                </a:solidFill>
                <a:cs typeface="Times New Roman" panose="02020603050405020304" pitchFamily="18" charset="0"/>
              </a:rPr>
              <a:t>complementary sets</a:t>
            </a:r>
            <a:r>
              <a:rPr lang="hu-HU" sz="1800" b="1">
                <a:solidFill>
                  <a:srgbClr val="0000FF"/>
                </a:solidFill>
                <a:cs typeface="Times New Roman" panose="02020603050405020304" pitchFamily="18" charset="0"/>
              </a:rPr>
              <a:t>:</a:t>
            </a:r>
            <a:r>
              <a:rPr lang="en-US" sz="1800" b="1" noProof="0">
                <a:solidFill>
                  <a:srgbClr val="0000FF"/>
                </a:solidFill>
                <a:cs typeface="Times New Roman" panose="02020603050405020304" pitchFamily="18" charset="0"/>
              </a:rPr>
              <a:t> </a:t>
            </a:r>
            <a:endParaRPr lang="hu-HU" sz="1800" b="1" noProof="0">
              <a:solidFill>
                <a:srgbClr val="0000FF"/>
              </a:solidFill>
              <a:cs typeface="Times New Roman" panose="02020603050405020304" pitchFamily="18" charset="0"/>
            </a:endParaRPr>
          </a:p>
          <a:p>
            <a:pPr marL="627063" indent="-627063" algn="l">
              <a:spcBef>
                <a:spcPts val="600"/>
              </a:spcBef>
            </a:pPr>
            <a:r>
              <a:rPr lang="hu-HU" sz="1800" b="1" noProof="0">
                <a:solidFill>
                  <a:srgbClr val="0000FF"/>
                </a:solidFill>
                <a:cs typeface="Times New Roman" panose="02020603050405020304" pitchFamily="18" charset="0"/>
              </a:rPr>
              <a:t>          </a:t>
            </a:r>
            <a:r>
              <a:rPr lang="en-US" sz="1800" b="1" noProof="0">
                <a:solidFill>
                  <a:srgbClr val="000000"/>
                </a:solidFill>
                <a:cs typeface="Times New Roman" panose="02020603050405020304" pitchFamily="18" charset="0"/>
                <a:sym typeface="Symbol" panose="05050102010706020507" pitchFamily="18" charset="2"/>
              </a:rPr>
              <a:t>a single or a group of </a:t>
            </a:r>
            <a:r>
              <a:rPr lang="en-US" sz="1800" noProof="0">
                <a:solidFill>
                  <a:srgbClr val="000000"/>
                </a:solidFill>
                <a:cs typeface="Times New Roman" panose="02020603050405020304" pitchFamily="18" charset="0"/>
                <a:sym typeface="Symbol" panose="05050102010706020507" pitchFamily="18" charset="2"/>
              </a:rPr>
              <a:t>not yet selected </a:t>
            </a:r>
            <a:r>
              <a:rPr lang="en-US" sz="1800" b="1" noProof="0">
                <a:solidFill>
                  <a:srgbClr val="000000"/>
                </a:solidFill>
                <a:cs typeface="Times New Roman" panose="02020603050405020304" pitchFamily="18" charset="0"/>
                <a:sym typeface="Symbol" panose="05050102010706020507" pitchFamily="18" charset="2"/>
              </a:rPr>
              <a:t>species</a:t>
            </a:r>
            <a:r>
              <a:rPr lang="en-US" sz="1800" noProof="0">
                <a:solidFill>
                  <a:srgbClr val="000000"/>
                </a:solidFill>
                <a:cs typeface="Times New Roman" panose="02020603050405020304" pitchFamily="18" charset="0"/>
                <a:sym typeface="Symbol" panose="05050102010706020507" pitchFamily="18" charset="2"/>
              </a:rPr>
              <a:t>, </a:t>
            </a:r>
            <a:r>
              <a:rPr lang="en-US" sz="1800" b="1" noProof="0">
                <a:solidFill>
                  <a:srgbClr val="000000"/>
                </a:solidFill>
                <a:cs typeface="Times New Roman" panose="02020603050405020304" pitchFamily="18" charset="0"/>
                <a:sym typeface="Symbol" panose="05050102010706020507" pitchFamily="18" charset="2"/>
              </a:rPr>
              <a:t>whose inclusion</a:t>
            </a:r>
            <a:r>
              <a:rPr lang="en-US" sz="1800" noProof="0">
                <a:solidFill>
                  <a:srgbClr val="000000"/>
                </a:solidFill>
                <a:cs typeface="Times New Roman" panose="02020603050405020304" pitchFamily="18" charset="0"/>
                <a:sym typeface="Symbol" panose="05050102010706020507" pitchFamily="18" charset="2"/>
              </a:rPr>
              <a:t> into </a:t>
            </a:r>
            <a:br>
              <a:rPr lang="hu-HU" sz="1800" noProof="0">
                <a:solidFill>
                  <a:srgbClr val="000000"/>
                </a:solidFill>
                <a:cs typeface="Times New Roman" panose="02020603050405020304" pitchFamily="18" charset="0"/>
                <a:sym typeface="Symbol" panose="05050102010706020507" pitchFamily="18" charset="2"/>
              </a:rPr>
            </a:br>
            <a:r>
              <a:rPr lang="en-US" sz="1800" noProof="0">
                <a:solidFill>
                  <a:srgbClr val="000000"/>
                </a:solidFill>
                <a:cs typeface="Times New Roman" panose="02020603050405020304" pitchFamily="18" charset="0"/>
                <a:sym typeface="Symbol" panose="05050102010706020507" pitchFamily="18" charset="2"/>
              </a:rPr>
              <a:t>the</a:t>
            </a:r>
            <a:r>
              <a:rPr lang="hu-HU" sz="1800" noProof="0">
                <a:solidFill>
                  <a:srgbClr val="000000"/>
                </a:solidFill>
                <a:cs typeface="Times New Roman" panose="02020603050405020304" pitchFamily="18" charset="0"/>
                <a:sym typeface="Symbol" panose="05050102010706020507" pitchFamily="18" charset="2"/>
              </a:rPr>
              <a:t> </a:t>
            </a:r>
            <a:r>
              <a:rPr lang="en-US" sz="1800" noProof="0">
                <a:solidFill>
                  <a:srgbClr val="000000"/>
                </a:solidFill>
                <a:cs typeface="Times New Roman" panose="02020603050405020304" pitchFamily="18" charset="0"/>
                <a:sym typeface="Symbol" panose="05050102010706020507" pitchFamily="18" charset="2"/>
              </a:rPr>
              <a:t>mechanism results in the selection of </a:t>
            </a:r>
            <a:r>
              <a:rPr lang="en-US" sz="1800" b="1" noProof="0">
                <a:solidFill>
                  <a:srgbClr val="000000"/>
                </a:solidFill>
                <a:cs typeface="Times New Roman" panose="02020603050405020304" pitchFamily="18" charset="0"/>
                <a:sym typeface="Symbol" panose="05050102010706020507" pitchFamily="18" charset="2"/>
              </a:rPr>
              <a:t>at least one additional reaction.</a:t>
            </a:r>
            <a:br>
              <a:rPr lang="hu-HU" sz="1800" b="1">
                <a:solidFill>
                  <a:srgbClr val="000000"/>
                </a:solidFill>
                <a:cs typeface="Times New Roman" panose="02020603050405020304" pitchFamily="18" charset="0"/>
                <a:sym typeface="Symbol" panose="05050102010706020507" pitchFamily="18" charset="2"/>
              </a:rPr>
            </a:br>
            <a:r>
              <a:rPr lang="en-US" sz="1800" b="1">
                <a:solidFill>
                  <a:srgbClr val="FF0000"/>
                </a:solidFill>
                <a:cs typeface="Times New Roman" panose="02020603050405020304" pitchFamily="18" charset="0"/>
              </a:rPr>
              <a:t>e.g.  </a:t>
            </a:r>
            <a:r>
              <a:rPr lang="en-US" sz="1800" b="1">
                <a:solidFill>
                  <a:srgbClr val="FF3300"/>
                </a:solidFill>
                <a:cs typeface="Times New Roman" panose="02020603050405020304" pitchFamily="18" charset="0"/>
              </a:rPr>
              <a:t>{B,C} </a:t>
            </a:r>
            <a:r>
              <a:rPr lang="hu-HU" sz="1800" b="1">
                <a:solidFill>
                  <a:srgbClr val="FF3300"/>
                </a:solidFill>
                <a:cs typeface="Times New Roman" panose="02020603050405020304" pitchFamily="18" charset="0"/>
              </a:rPr>
              <a:t>should be selected together</a:t>
            </a:r>
            <a:endParaRPr lang="en-US" sz="1800" b="1">
              <a:solidFill>
                <a:srgbClr val="FF3300"/>
              </a:solidFill>
              <a:cs typeface="Times New Roman" panose="02020603050405020304" pitchFamily="18" charset="0"/>
            </a:endParaRPr>
          </a:p>
          <a:p>
            <a:pPr algn="l">
              <a:spcBef>
                <a:spcPts val="900"/>
              </a:spcBef>
            </a:pPr>
            <a:r>
              <a:rPr lang="hu-HU" b="1" u="sng">
                <a:solidFill>
                  <a:srgbClr val="0000FF"/>
                </a:solidFill>
                <a:cs typeface="Times New Roman" panose="02020603050405020304" pitchFamily="18" charset="0"/>
              </a:rPr>
              <a:t>Issue </a:t>
            </a:r>
            <a:r>
              <a:rPr lang="hu-HU" b="1" u="sng" noProof="0">
                <a:solidFill>
                  <a:srgbClr val="0000FF"/>
                </a:solidFill>
                <a:cs typeface="Times New Roman" panose="02020603050405020304" pitchFamily="18" charset="0"/>
                <a:sym typeface="Symbol" panose="05050102010706020507" pitchFamily="18" charset="2"/>
              </a:rPr>
              <a:t>of missing formation route</a:t>
            </a:r>
            <a:endParaRPr lang="en-US" b="1" u="sng" noProof="0">
              <a:solidFill>
                <a:srgbClr val="0000FF"/>
              </a:solidFill>
              <a:cs typeface="Times New Roman" panose="02020603050405020304" pitchFamily="18" charset="0"/>
              <a:sym typeface="Symbol" panose="05050102010706020507" pitchFamily="18" charset="2"/>
            </a:endParaRPr>
          </a:p>
          <a:p>
            <a:pPr marL="342900" indent="-342900" algn="l">
              <a:spcBef>
                <a:spcPts val="300"/>
              </a:spcBef>
              <a:buFont typeface="Arial" panose="020B0604020202020204" pitchFamily="34" charset="0"/>
              <a:buChar char="•"/>
            </a:pPr>
            <a:r>
              <a:rPr lang="hu-HU" sz="1800" noProof="0">
                <a:solidFill>
                  <a:srgbClr val="000000"/>
                </a:solidFill>
                <a:cs typeface="Times New Roman" panose="02020603050405020304" pitchFamily="18" charset="0"/>
                <a:sym typeface="Symbol" panose="05050102010706020507" pitchFamily="18" charset="2"/>
              </a:rPr>
              <a:t>T</a:t>
            </a:r>
            <a:r>
              <a:rPr lang="en-US" sz="1800" noProof="0">
                <a:solidFill>
                  <a:srgbClr val="000000"/>
                </a:solidFill>
                <a:cs typeface="Times New Roman" panose="02020603050405020304" pitchFamily="18" charset="0"/>
                <a:sym typeface="Symbol" panose="05050102010706020507" pitchFamily="18" charset="2"/>
              </a:rPr>
              <a:t>here is </a:t>
            </a:r>
            <a:r>
              <a:rPr lang="en-US" sz="1800" b="1" noProof="0">
                <a:solidFill>
                  <a:srgbClr val="000000"/>
                </a:solidFill>
                <a:cs typeface="Times New Roman" panose="02020603050405020304" pitchFamily="18" charset="0"/>
                <a:sym typeface="Symbol" panose="05050102010706020507" pitchFamily="18" charset="2"/>
              </a:rPr>
              <a:t>no forming route to species B</a:t>
            </a:r>
            <a:r>
              <a:rPr lang="hu-HU" sz="1800" b="1" noProof="0">
                <a:solidFill>
                  <a:srgbClr val="000000"/>
                </a:solidFill>
                <a:cs typeface="Times New Roman" panose="02020603050405020304" pitchFamily="18" charset="0"/>
                <a:sym typeface="Symbol" panose="05050102010706020507" pitchFamily="18" charset="2"/>
              </a:rPr>
              <a:t> and C</a:t>
            </a:r>
            <a:r>
              <a:rPr lang="en-US" sz="1800" b="1" noProof="0">
                <a:solidFill>
                  <a:srgbClr val="000000"/>
                </a:solidFill>
                <a:cs typeface="Times New Roman" panose="02020603050405020304" pitchFamily="18" charset="0"/>
                <a:sym typeface="Symbol" panose="05050102010706020507" pitchFamily="18" charset="2"/>
              </a:rPr>
              <a:t> </a:t>
            </a:r>
            <a:r>
              <a:rPr lang="en-US" sz="1800" noProof="0">
                <a:solidFill>
                  <a:srgbClr val="000000"/>
                </a:solidFill>
                <a:cs typeface="Times New Roman" panose="02020603050405020304" pitchFamily="18" charset="0"/>
                <a:sym typeface="Symbol" panose="05050102010706020507" pitchFamily="18" charset="2"/>
              </a:rPr>
              <a:t>!</a:t>
            </a:r>
            <a:r>
              <a:rPr lang="hu-HU" sz="1800" noProof="0">
                <a:solidFill>
                  <a:srgbClr val="000000"/>
                </a:solidFill>
                <a:cs typeface="Times New Roman" panose="02020603050405020304" pitchFamily="18" charset="0"/>
                <a:sym typeface="Symbol" panose="05050102010706020507" pitchFamily="18" charset="2"/>
              </a:rPr>
              <a:t> </a:t>
            </a:r>
            <a:r>
              <a:rPr lang="en-US" sz="1800">
                <a:solidFill>
                  <a:srgbClr val="000000"/>
                </a:solidFill>
                <a:cs typeface="Times New Roman" panose="02020603050405020304" pitchFamily="18" charset="0"/>
                <a:sym typeface="Symbol" panose="05050102010706020507" pitchFamily="18" charset="2"/>
              </a:rPr>
              <a:t></a:t>
            </a:r>
            <a:r>
              <a:rPr lang="hu-HU" sz="1800">
                <a:solidFill>
                  <a:srgbClr val="000000"/>
                </a:solidFill>
                <a:cs typeface="Times New Roman" panose="02020603050405020304" pitchFamily="18" charset="0"/>
                <a:sym typeface="Symbol" panose="05050102010706020507" pitchFamily="18" charset="2"/>
              </a:rPr>
              <a:t> </a:t>
            </a:r>
            <a:r>
              <a:rPr lang="hu-HU" sz="1800" noProof="0">
                <a:solidFill>
                  <a:srgbClr val="FF0000"/>
                </a:solidFill>
                <a:cs typeface="Times New Roman" panose="02020603050405020304" pitchFamily="18" charset="0"/>
              </a:rPr>
              <a:t>B, C are ”d</a:t>
            </a:r>
            <a:r>
              <a:rPr lang="en-US" sz="1800" noProof="0">
                <a:solidFill>
                  <a:srgbClr val="FF0000"/>
                </a:solidFill>
                <a:cs typeface="Times New Roman" panose="02020603050405020304" pitchFamily="18" charset="0"/>
              </a:rPr>
              <a:t>ead</a:t>
            </a:r>
            <a:r>
              <a:rPr lang="hu-HU" sz="1800" noProof="0">
                <a:solidFill>
                  <a:srgbClr val="FF0000"/>
                </a:solidFill>
                <a:cs typeface="Times New Roman" panose="02020603050405020304" pitchFamily="18" charset="0"/>
              </a:rPr>
              <a:t>”</a:t>
            </a:r>
            <a:r>
              <a:rPr lang="en-US" sz="1800" noProof="0">
                <a:solidFill>
                  <a:srgbClr val="FF0000"/>
                </a:solidFill>
                <a:cs typeface="Times New Roman" panose="02020603050405020304" pitchFamily="18" charset="0"/>
              </a:rPr>
              <a:t> </a:t>
            </a:r>
            <a:r>
              <a:rPr lang="hu-HU" sz="1800" noProof="0">
                <a:solidFill>
                  <a:srgbClr val="FF0000"/>
                </a:solidFill>
                <a:cs typeface="Times New Roman" panose="02020603050405020304" pitchFamily="18" charset="0"/>
              </a:rPr>
              <a:t>species</a:t>
            </a:r>
          </a:p>
          <a:p>
            <a:pPr algn="l">
              <a:spcBef>
                <a:spcPts val="0"/>
              </a:spcBef>
            </a:pPr>
            <a:r>
              <a:rPr lang="hu-HU" sz="1800" b="1" noProof="0">
                <a:solidFill>
                  <a:srgbClr val="0000FF"/>
                </a:solidFill>
                <a:cs typeface="Times New Roman" panose="02020603050405020304" pitchFamily="18" charset="0"/>
                <a:sym typeface="Symbol" panose="05050102010706020507" pitchFamily="18" charset="2"/>
              </a:rPr>
              <a:t>      </a:t>
            </a:r>
            <a:r>
              <a:rPr lang="en-US" sz="1800" b="1" noProof="0">
                <a:solidFill>
                  <a:srgbClr val="0000FF"/>
                </a:solidFill>
                <a:cs typeface="Times New Roman" panose="02020603050405020304" pitchFamily="18" charset="0"/>
                <a:sym typeface="Symbol" panose="05050102010706020507" pitchFamily="18" charset="2"/>
              </a:rPr>
              <a:t> </a:t>
            </a:r>
            <a:r>
              <a:rPr lang="hu-HU" sz="1800" noProof="0">
                <a:solidFill>
                  <a:srgbClr val="0000FF"/>
                </a:solidFill>
                <a:cs typeface="Times New Roman" panose="02020603050405020304" pitchFamily="18" charset="0"/>
                <a:sym typeface="Symbol" panose="05050102010706020507" pitchFamily="18" charset="2"/>
              </a:rPr>
              <a:t>Every selected species must have </a:t>
            </a:r>
            <a:r>
              <a:rPr lang="hu-HU" sz="1800">
                <a:solidFill>
                  <a:srgbClr val="0000FF"/>
                </a:solidFill>
                <a:cs typeface="Times New Roman" panose="02020603050405020304" pitchFamily="18" charset="0"/>
                <a:sym typeface="Symbol" panose="05050102010706020507" pitchFamily="18" charset="2"/>
              </a:rPr>
              <a:t>a formation path </a:t>
            </a:r>
            <a:r>
              <a:rPr lang="en-US" sz="1800" b="1">
                <a:solidFill>
                  <a:srgbClr val="0000FF"/>
                </a:solidFill>
                <a:cs typeface="Times New Roman" panose="02020603050405020304" pitchFamily="18" charset="0"/>
                <a:sym typeface="Symbol" panose="05050102010706020507" pitchFamily="18" charset="2"/>
              </a:rPr>
              <a:t></a:t>
            </a:r>
            <a:r>
              <a:rPr lang="hu-HU" sz="1800">
                <a:solidFill>
                  <a:srgbClr val="0000FF"/>
                </a:solidFill>
                <a:cs typeface="Times New Roman" panose="02020603050405020304" pitchFamily="18" charset="0"/>
                <a:sym typeface="Symbol" panose="05050102010706020507" pitchFamily="18" charset="2"/>
              </a:rPr>
              <a:t> </a:t>
            </a:r>
            <a:r>
              <a:rPr lang="hu-HU" sz="1800" b="1" u="sng" noProof="0">
                <a:solidFill>
                  <a:srgbClr val="0000FF"/>
                </a:solidFill>
                <a:cs typeface="Times New Roman" panose="02020603050405020304" pitchFamily="18" charset="0"/>
                <a:sym typeface="Symbol" panose="05050102010706020507" pitchFamily="18" charset="2"/>
              </a:rPr>
              <a:t>living species</a:t>
            </a:r>
            <a:r>
              <a:rPr lang="hu-HU" sz="1800" b="1" noProof="0">
                <a:solidFill>
                  <a:srgbClr val="0000FF"/>
                </a:solidFill>
                <a:cs typeface="Times New Roman" panose="02020603050405020304" pitchFamily="18" charset="0"/>
                <a:sym typeface="Symbol" panose="05050102010706020507" pitchFamily="18" charset="2"/>
              </a:rPr>
              <a:t>:</a:t>
            </a:r>
            <a:endParaRPr lang="hu-HU" sz="1800" noProof="0">
              <a:solidFill>
                <a:srgbClr val="0000FF"/>
              </a:solidFill>
              <a:cs typeface="Times New Roman" panose="02020603050405020304" pitchFamily="18" charset="0"/>
              <a:sym typeface="Symbol" panose="05050102010706020507" pitchFamily="18" charset="2"/>
            </a:endParaRPr>
          </a:p>
          <a:p>
            <a:pPr lvl="1" algn="l">
              <a:spcBef>
                <a:spcPts val="600"/>
              </a:spcBef>
            </a:pPr>
            <a:r>
              <a:rPr lang="hu-HU" sz="1800" noProof="0">
                <a:solidFill>
                  <a:srgbClr val="000000"/>
                </a:solidFill>
                <a:cs typeface="Times New Roman" panose="02020603050405020304" pitchFamily="18" charset="0"/>
              </a:rPr>
              <a:t>   It </a:t>
            </a:r>
            <a:r>
              <a:rPr lang="en-US" sz="1800" noProof="0">
                <a:solidFill>
                  <a:srgbClr val="000000"/>
                </a:solidFill>
                <a:cs typeface="Times New Roman" panose="02020603050405020304" pitchFamily="18" charset="0"/>
              </a:rPr>
              <a:t>has </a:t>
            </a:r>
            <a:r>
              <a:rPr lang="en-US" sz="1800" b="1" noProof="0">
                <a:solidFill>
                  <a:srgbClr val="000000"/>
                </a:solidFill>
                <a:cs typeface="Times New Roman" panose="02020603050405020304" pitchFamily="18" charset="0"/>
              </a:rPr>
              <a:t>nonzero initial </a:t>
            </a:r>
            <a:r>
              <a:rPr lang="en-US" sz="1800" noProof="0">
                <a:solidFill>
                  <a:srgbClr val="000000"/>
                </a:solidFill>
                <a:cs typeface="Times New Roman" panose="02020603050405020304" pitchFamily="18" charset="0"/>
              </a:rPr>
              <a:t>concentration </a:t>
            </a:r>
            <a:r>
              <a:rPr lang="en-US" sz="1800" b="1" noProof="0">
                <a:solidFill>
                  <a:srgbClr val="000000"/>
                </a:solidFill>
                <a:cs typeface="Times New Roman" panose="02020603050405020304" pitchFamily="18" charset="0"/>
              </a:rPr>
              <a:t>or</a:t>
            </a:r>
            <a:r>
              <a:rPr lang="en-US" sz="1800" noProof="0">
                <a:solidFill>
                  <a:srgbClr val="000000"/>
                </a:solidFill>
                <a:cs typeface="Times New Roman" panose="02020603050405020304" pitchFamily="18" charset="0"/>
              </a:rPr>
              <a:t> an </a:t>
            </a:r>
            <a:r>
              <a:rPr lang="en-US" sz="1800" b="1" noProof="0">
                <a:solidFill>
                  <a:srgbClr val="000000"/>
                </a:solidFill>
                <a:cs typeface="Times New Roman" panose="02020603050405020304" pitchFamily="18" charset="0"/>
              </a:rPr>
              <a:t>inflow </a:t>
            </a:r>
            <a:r>
              <a:rPr lang="en-US" sz="1800" noProof="0">
                <a:solidFill>
                  <a:srgbClr val="000000"/>
                </a:solidFill>
                <a:cs typeface="Times New Roman" panose="02020603050405020304" pitchFamily="18" charset="0"/>
              </a:rPr>
              <a:t>term (e.g. in PSR) </a:t>
            </a:r>
            <a:r>
              <a:rPr lang="en-US" sz="1800" b="1" noProof="0">
                <a:solidFill>
                  <a:srgbClr val="000000"/>
                </a:solidFill>
                <a:cs typeface="Times New Roman" panose="02020603050405020304" pitchFamily="18" charset="0"/>
              </a:rPr>
              <a:t>or</a:t>
            </a:r>
            <a:r>
              <a:rPr lang="en-US" sz="1800" noProof="0">
                <a:solidFill>
                  <a:srgbClr val="000000"/>
                </a:solidFill>
                <a:cs typeface="Times New Roman" panose="02020603050405020304" pitchFamily="18" charset="0"/>
              </a:rPr>
              <a:t> </a:t>
            </a:r>
            <a:br>
              <a:rPr lang="hu-HU" sz="1800" noProof="0">
                <a:solidFill>
                  <a:srgbClr val="000000"/>
                </a:solidFill>
                <a:cs typeface="Times New Roman" panose="02020603050405020304" pitchFamily="18" charset="0"/>
              </a:rPr>
            </a:br>
            <a:r>
              <a:rPr lang="hu-HU" sz="1800" noProof="0">
                <a:solidFill>
                  <a:srgbClr val="000000"/>
                </a:solidFill>
                <a:cs typeface="Times New Roman" panose="02020603050405020304" pitchFamily="18" charset="0"/>
              </a:rPr>
              <a:t>   </a:t>
            </a:r>
            <a:r>
              <a:rPr lang="en-US" sz="1800" b="1" noProof="0">
                <a:solidFill>
                  <a:srgbClr val="000000"/>
                </a:solidFill>
                <a:cs typeface="Times New Roman" panose="02020603050405020304" pitchFamily="18" charset="0"/>
              </a:rPr>
              <a:t>formation route </a:t>
            </a:r>
            <a:r>
              <a:rPr lang="en-US" sz="1800" noProof="0">
                <a:solidFill>
                  <a:srgbClr val="000000"/>
                </a:solidFill>
                <a:cs typeface="Times New Roman" panose="02020603050405020304" pitchFamily="18" charset="0"/>
              </a:rPr>
              <a:t>in the reduced mechanism from such species</a:t>
            </a:r>
            <a:br>
              <a:rPr lang="hu-HU" sz="1800" noProof="0">
                <a:solidFill>
                  <a:srgbClr val="000000"/>
                </a:solidFill>
                <a:cs typeface="Times New Roman" panose="02020603050405020304" pitchFamily="18" charset="0"/>
              </a:rPr>
            </a:br>
            <a:r>
              <a:rPr lang="hu-HU" sz="1800" noProof="0">
                <a:solidFill>
                  <a:srgbClr val="000000"/>
                </a:solidFill>
                <a:cs typeface="Times New Roman" panose="02020603050405020304" pitchFamily="18" charset="0"/>
              </a:rPr>
              <a:t>   </a:t>
            </a:r>
            <a:r>
              <a:rPr lang="hu-HU" sz="1800" b="1" noProof="0">
                <a:solidFill>
                  <a:srgbClr val="FF0000"/>
                </a:solidFill>
                <a:cs typeface="Times New Roman" panose="02020603050405020304" pitchFamily="18" charset="0"/>
              </a:rPr>
              <a:t>e.g. {B,C,D,E} should be </a:t>
            </a:r>
            <a:r>
              <a:rPr lang="hu-HU" sz="1800" b="1">
                <a:solidFill>
                  <a:srgbClr val="FF3300"/>
                </a:solidFill>
                <a:cs typeface="Times New Roman" panose="02020603050405020304" pitchFamily="18" charset="0"/>
              </a:rPr>
              <a:t>selected </a:t>
            </a:r>
            <a:r>
              <a:rPr lang="hu-HU" sz="1800" b="1" noProof="0">
                <a:solidFill>
                  <a:srgbClr val="FF0000"/>
                </a:solidFill>
                <a:cs typeface="Times New Roman" panose="02020603050405020304" pitchFamily="18" charset="0"/>
              </a:rPr>
              <a:t>together</a:t>
            </a:r>
            <a:endParaRPr lang="en-US" sz="1800" b="1" noProof="0">
              <a:solidFill>
                <a:srgbClr val="FF0000"/>
              </a:solidFill>
              <a:cs typeface="Times New Roman" panose="02020603050405020304" pitchFamily="18" charset="0"/>
            </a:endParaRPr>
          </a:p>
          <a:p>
            <a:pPr algn="l">
              <a:spcBef>
                <a:spcPts val="600"/>
              </a:spcBef>
            </a:pPr>
            <a:r>
              <a:rPr lang="hu-HU" b="1" noProof="0">
                <a:solidFill>
                  <a:srgbClr val="0000FF"/>
                </a:solidFill>
                <a:latin typeface="+mn-lt"/>
                <a:cs typeface="Times New Roman" panose="02020603050405020304" pitchFamily="18" charset="0"/>
              </a:rPr>
              <a:t>         </a:t>
            </a:r>
            <a:r>
              <a:rPr lang="en-US" sz="1800" b="1" u="sng" noProof="0">
                <a:solidFill>
                  <a:srgbClr val="0000FF"/>
                </a:solidFill>
                <a:latin typeface="+mn-lt"/>
                <a:cs typeface="Times New Roman" panose="02020603050405020304" pitchFamily="18" charset="0"/>
              </a:rPr>
              <a:t>living mechanism</a:t>
            </a:r>
            <a:r>
              <a:rPr lang="en-US" sz="1800" b="1" noProof="0">
                <a:solidFill>
                  <a:srgbClr val="0000FF"/>
                </a:solidFill>
                <a:latin typeface="+mn-lt"/>
                <a:cs typeface="Times New Roman" panose="02020603050405020304" pitchFamily="18" charset="0"/>
              </a:rPr>
              <a:t>:</a:t>
            </a:r>
            <a:r>
              <a:rPr lang="en-US" sz="1800" b="1" noProof="0">
                <a:solidFill>
                  <a:srgbClr val="FF0000"/>
                </a:solidFill>
                <a:latin typeface="+mn-lt"/>
                <a:cs typeface="Times New Roman" panose="02020603050405020304" pitchFamily="18" charset="0"/>
              </a:rPr>
              <a:t> </a:t>
            </a:r>
            <a:r>
              <a:rPr lang="en-US" noProof="0">
                <a:solidFill>
                  <a:srgbClr val="000000"/>
                </a:solidFill>
                <a:latin typeface="+mn-lt"/>
                <a:cs typeface="Times New Roman" panose="02020603050405020304" pitchFamily="18" charset="0"/>
              </a:rPr>
              <a:t>all of its species are living</a:t>
            </a:r>
            <a:br>
              <a:rPr lang="hu-HU">
                <a:solidFill>
                  <a:srgbClr val="000000"/>
                </a:solidFill>
                <a:latin typeface="+mn-lt"/>
                <a:cs typeface="Times New Roman" panose="02020603050405020304" pitchFamily="18" charset="0"/>
              </a:rPr>
            </a:br>
            <a:endParaRPr lang="hu-HU" sz="1100">
              <a:solidFill>
                <a:srgbClr val="000000"/>
              </a:solidFill>
              <a:latin typeface="+mn-lt"/>
              <a:cs typeface="Times New Roman" panose="02020603050405020304" pitchFamily="18" charset="0"/>
            </a:endParaRPr>
          </a:p>
          <a:p>
            <a:pPr algn="l">
              <a:spcBef>
                <a:spcPts val="600"/>
              </a:spcBef>
            </a:pPr>
            <a:r>
              <a:rPr lang="hu-HU" b="1">
                <a:solidFill>
                  <a:srgbClr val="FF0000"/>
                </a:solidFill>
                <a:latin typeface="+mn-lt"/>
                <a:cs typeface="Times New Roman" panose="02020603050405020304" pitchFamily="18" charset="0"/>
              </a:rPr>
              <a:t>These problems also occur in DRG, DRGEP and PFA methods.</a:t>
            </a:r>
            <a:endParaRPr lang="en-US" b="1" noProof="0">
              <a:solidFill>
                <a:srgbClr val="FF0000"/>
              </a:solidFill>
              <a:latin typeface="+mn-lt"/>
              <a:cs typeface="Times New Roman" panose="02020603050405020304" pitchFamily="18" charset="0"/>
            </a:endParaRPr>
          </a:p>
        </p:txBody>
      </p:sp>
      <p:sp>
        <p:nvSpPr>
          <p:cNvPr id="10"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6</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902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03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603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603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603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603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603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603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603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603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603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603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6580" name="Text Box 4"/>
          <p:cNvSpPr txBox="1">
            <a:spLocks noChangeArrowheads="1"/>
          </p:cNvSpPr>
          <p:nvPr/>
        </p:nvSpPr>
        <p:spPr bwMode="auto">
          <a:xfrm>
            <a:off x="268615" y="975985"/>
            <a:ext cx="872298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mn-lt"/>
              </a:rPr>
              <a:t>1. </a:t>
            </a:r>
            <a:r>
              <a:rPr lang="hu-HU" b="1" noProof="0">
                <a:solidFill>
                  <a:srgbClr val="0000FF"/>
                </a:solidFill>
                <a:latin typeface="+mn-lt"/>
              </a:rPr>
              <a:t>Setting up the reduction</a:t>
            </a:r>
            <a:endParaRPr lang="en-US" b="1" noProof="0">
              <a:solidFill>
                <a:srgbClr val="0000FF"/>
              </a:solidFill>
              <a:latin typeface="+mn-lt"/>
            </a:endParaRPr>
          </a:p>
          <a:p>
            <a:pPr marL="342900" indent="-342900" algn="l">
              <a:spcBef>
                <a:spcPts val="1200"/>
              </a:spcBef>
              <a:buFont typeface="Arial" panose="020B0604020202020204" pitchFamily="34" charset="0"/>
              <a:buChar char="•"/>
            </a:pPr>
            <a:r>
              <a:rPr lang="hu-HU" sz="1800" b="1" noProof="0">
                <a:solidFill>
                  <a:srgbClr val="000000"/>
                </a:solidFill>
                <a:latin typeface="+mn-lt"/>
              </a:rPr>
              <a:t>Define reactors and conditions, </a:t>
            </a:r>
            <a:r>
              <a:rPr lang="en-US" sz="1800" noProof="0">
                <a:solidFill>
                  <a:srgbClr val="000000"/>
                </a:solidFill>
                <a:latin typeface="+mn-lt"/>
              </a:rPr>
              <a:t>and run </a:t>
            </a:r>
            <a:r>
              <a:rPr lang="en-US" sz="1800" b="1" noProof="0">
                <a:solidFill>
                  <a:srgbClr val="000000"/>
                </a:solidFill>
                <a:latin typeface="+mn-lt"/>
              </a:rPr>
              <a:t>simulations </a:t>
            </a:r>
            <a:r>
              <a:rPr lang="en-US" sz="1800" noProof="0">
                <a:solidFill>
                  <a:srgbClr val="000000"/>
                </a:solidFill>
                <a:latin typeface="+mn-lt"/>
              </a:rPr>
              <a:t>with the </a:t>
            </a:r>
            <a:r>
              <a:rPr lang="en-US" sz="1800" b="1" noProof="0">
                <a:solidFill>
                  <a:srgbClr val="000000"/>
                </a:solidFill>
                <a:latin typeface="+mn-lt"/>
              </a:rPr>
              <a:t>full </a:t>
            </a:r>
            <a:r>
              <a:rPr lang="hu-HU" sz="1800" b="1" noProof="0">
                <a:solidFill>
                  <a:srgbClr val="000000"/>
                </a:solidFill>
                <a:latin typeface="+mn-lt"/>
              </a:rPr>
              <a:t>model.</a:t>
            </a:r>
            <a:endParaRPr lang="en-US" sz="1800" b="1" noProof="0">
              <a:solidFill>
                <a:srgbClr val="000000"/>
              </a:solidFill>
              <a:latin typeface="+mn-lt"/>
            </a:endParaRPr>
          </a:p>
          <a:p>
            <a:pPr marL="342900" indent="-342900" algn="l">
              <a:spcBef>
                <a:spcPts val="1200"/>
              </a:spcBef>
              <a:buFont typeface="Arial" panose="020B0604020202020204" pitchFamily="34" charset="0"/>
              <a:buChar char="•"/>
            </a:pPr>
            <a:r>
              <a:rPr lang="hu-HU" sz="1800" noProof="0">
                <a:solidFill>
                  <a:srgbClr val="000000"/>
                </a:solidFill>
                <a:latin typeface="+mn-lt"/>
              </a:rPr>
              <a:t>S</a:t>
            </a:r>
            <a:r>
              <a:rPr lang="en-US" sz="1800" noProof="0">
                <a:solidFill>
                  <a:srgbClr val="000000"/>
                </a:solidFill>
                <a:latin typeface="+mn-lt"/>
              </a:rPr>
              <a:t>elect </a:t>
            </a:r>
            <a:r>
              <a:rPr lang="en-US" sz="1800" b="1" noProof="0">
                <a:solidFill>
                  <a:srgbClr val="000000"/>
                </a:solidFill>
                <a:latin typeface="+mn-lt"/>
              </a:rPr>
              <a:t>representative </a:t>
            </a:r>
            <a:r>
              <a:rPr lang="hu-HU" sz="1800" b="1" noProof="0">
                <a:solidFill>
                  <a:srgbClr val="000000"/>
                </a:solidFill>
                <a:latin typeface="+mn-lt"/>
              </a:rPr>
              <a:t>states </a:t>
            </a:r>
            <a:r>
              <a:rPr lang="hu-HU" sz="1800" b="1">
                <a:solidFill>
                  <a:srgbClr val="000000"/>
                </a:solidFill>
              </a:rPr>
              <a:t>(</a:t>
            </a:r>
            <a:r>
              <a:rPr lang="hu-HU" sz="1800" i="1">
                <a:solidFill>
                  <a:srgbClr val="000000"/>
                </a:solidFill>
              </a:rPr>
              <a:t>p</a:t>
            </a:r>
            <a:r>
              <a:rPr lang="hu-HU" sz="1800" b="1">
                <a:solidFill>
                  <a:srgbClr val="000000"/>
                </a:solidFill>
              </a:rPr>
              <a:t>, </a:t>
            </a:r>
            <a:r>
              <a:rPr lang="hu-HU" sz="1800" i="1">
                <a:solidFill>
                  <a:srgbClr val="000000"/>
                </a:solidFill>
              </a:rPr>
              <a:t>T, </a:t>
            </a:r>
            <a:r>
              <a:rPr lang="hu-HU" sz="1800" b="1">
                <a:solidFill>
                  <a:srgbClr val="000000"/>
                </a:solidFill>
              </a:rPr>
              <a:t>x)</a:t>
            </a:r>
            <a:r>
              <a:rPr lang="hu-HU" sz="1800" b="1" noProof="0">
                <a:solidFill>
                  <a:srgbClr val="000000"/>
                </a:solidFill>
                <a:latin typeface="+mn-lt"/>
              </a:rPr>
              <a:t> from the solutions </a:t>
            </a:r>
          </a:p>
          <a:p>
            <a:pPr marL="342900" indent="-342900" algn="l">
              <a:spcBef>
                <a:spcPts val="1200"/>
              </a:spcBef>
              <a:buFont typeface="Arial" panose="020B0604020202020204" pitchFamily="34" charset="0"/>
              <a:buChar char="•"/>
            </a:pPr>
            <a:r>
              <a:rPr lang="hu-HU" sz="1800" b="1" noProof="0">
                <a:solidFill>
                  <a:srgbClr val="000000"/>
                </a:solidFill>
                <a:latin typeface="+mn-lt"/>
              </a:rPr>
              <a:t>Calculate</a:t>
            </a:r>
            <a:r>
              <a:rPr lang="en-US" sz="1800" noProof="0">
                <a:solidFill>
                  <a:srgbClr val="000000"/>
                </a:solidFill>
                <a:latin typeface="+mn-lt"/>
              </a:rPr>
              <a:t> log</a:t>
            </a:r>
            <a:r>
              <a:rPr lang="hu-HU" sz="1800" noProof="0">
                <a:solidFill>
                  <a:srgbClr val="000000"/>
                </a:solidFill>
                <a:latin typeface="+mn-lt"/>
              </a:rPr>
              <a:t>-</a:t>
            </a:r>
            <a:r>
              <a:rPr lang="en-US" sz="1800" noProof="0">
                <a:solidFill>
                  <a:srgbClr val="000000"/>
                </a:solidFill>
                <a:latin typeface="+mn-lt"/>
              </a:rPr>
              <a:t>normed </a:t>
            </a:r>
            <a:r>
              <a:rPr lang="en-US" sz="1800" b="1" noProof="0">
                <a:solidFill>
                  <a:srgbClr val="000000"/>
                </a:solidFill>
                <a:latin typeface="+mn-lt"/>
              </a:rPr>
              <a:t>Jacobians </a:t>
            </a:r>
            <a:r>
              <a:rPr lang="en-US" sz="1800" noProof="0">
                <a:solidFill>
                  <a:srgbClr val="000000"/>
                </a:solidFill>
                <a:latin typeface="+mn-lt"/>
              </a:rPr>
              <a:t>at these </a:t>
            </a:r>
            <a:r>
              <a:rPr lang="hu-HU" sz="1800" noProof="0">
                <a:solidFill>
                  <a:srgbClr val="000000"/>
                </a:solidFill>
                <a:latin typeface="+mn-lt"/>
              </a:rPr>
              <a:t>states.</a:t>
            </a:r>
            <a:endParaRPr lang="en-US" sz="1800" noProof="0">
              <a:solidFill>
                <a:srgbClr val="000000"/>
              </a:solidFill>
              <a:latin typeface="+mn-lt"/>
            </a:endParaRPr>
          </a:p>
          <a:p>
            <a:pPr marL="342900" indent="-342900" algn="l">
              <a:spcBef>
                <a:spcPts val="1200"/>
              </a:spcBef>
              <a:buFont typeface="Arial" panose="020B0604020202020204" pitchFamily="34" charset="0"/>
              <a:buChar char="•"/>
            </a:pPr>
            <a:r>
              <a:rPr lang="hu-HU" sz="1800" b="1">
                <a:solidFill>
                  <a:srgbClr val="000000"/>
                </a:solidFill>
                <a:latin typeface="+mn-lt"/>
              </a:rPr>
              <a:t>Define </a:t>
            </a:r>
            <a:r>
              <a:rPr lang="en-US" sz="1800" b="1" noProof="0">
                <a:solidFill>
                  <a:srgbClr val="000000"/>
                </a:solidFill>
              </a:rPr>
              <a:t>important </a:t>
            </a:r>
            <a:r>
              <a:rPr lang="en-US" sz="1800" b="1" noProof="0">
                <a:solidFill>
                  <a:srgbClr val="000000"/>
                </a:solidFill>
                <a:latin typeface="+mn-lt"/>
              </a:rPr>
              <a:t>species</a:t>
            </a:r>
            <a:r>
              <a:rPr lang="hu-HU" sz="1800" b="1" noProof="0">
                <a:solidFill>
                  <a:srgbClr val="000000"/>
                </a:solidFill>
                <a:latin typeface="+mn-lt"/>
              </a:rPr>
              <a:t> to start model building.</a:t>
            </a:r>
          </a:p>
          <a:p>
            <a:pPr marL="342900" indent="-342900" algn="l">
              <a:spcBef>
                <a:spcPts val="1200"/>
              </a:spcBef>
              <a:buFont typeface="Arial" panose="020B0604020202020204" pitchFamily="34" charset="0"/>
              <a:buChar char="•"/>
            </a:pPr>
            <a:r>
              <a:rPr lang="hu-HU" sz="1800" b="1">
                <a:solidFill>
                  <a:srgbClr val="000000"/>
                </a:solidFill>
                <a:latin typeface="+mn-lt"/>
              </a:rPr>
              <a:t>Define </a:t>
            </a:r>
            <a:r>
              <a:rPr lang="hu-HU" sz="1800" b="1" noProof="0">
                <a:solidFill>
                  <a:srgbClr val="000000"/>
                </a:solidFill>
                <a:latin typeface="+mn-lt"/>
              </a:rPr>
              <a:t>targets </a:t>
            </a:r>
            <a:r>
              <a:rPr lang="en-US" sz="1800" noProof="0">
                <a:solidFill>
                  <a:srgbClr val="000000"/>
                </a:solidFill>
                <a:latin typeface="+mn-lt"/>
              </a:rPr>
              <a:t>the reduced </a:t>
            </a:r>
            <a:r>
              <a:rPr lang="hu-HU" sz="1800" noProof="0">
                <a:solidFill>
                  <a:srgbClr val="000000"/>
                </a:solidFill>
                <a:latin typeface="+mn-lt"/>
              </a:rPr>
              <a:t>model must match within the </a:t>
            </a:r>
            <a:r>
              <a:rPr lang="hu-HU" sz="1800" b="1" noProof="0">
                <a:solidFill>
                  <a:srgbClr val="000000"/>
                </a:solidFill>
                <a:latin typeface="+mn-lt"/>
              </a:rPr>
              <a:t>required accuracy</a:t>
            </a:r>
            <a:r>
              <a:rPr lang="en-US" sz="1800" noProof="0">
                <a:solidFill>
                  <a:srgbClr val="000000"/>
                </a:solidFill>
                <a:latin typeface="+mn-lt"/>
              </a:rPr>
              <a:t>.</a:t>
            </a:r>
          </a:p>
        </p:txBody>
      </p:sp>
      <p:sp>
        <p:nvSpPr>
          <p:cNvPr id="536578" name="Text Box 2"/>
          <p:cNvSpPr txBox="1">
            <a:spLocks noChangeArrowheads="1"/>
          </p:cNvSpPr>
          <p:nvPr/>
        </p:nvSpPr>
        <p:spPr bwMode="auto">
          <a:xfrm>
            <a:off x="268617" y="76200"/>
            <a:ext cx="872298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noProof="0">
                <a:solidFill>
                  <a:srgbClr val="CC0000"/>
                </a:solidFill>
                <a:latin typeface="Arial" panose="020B0604020202020204" pitchFamily="34" charset="0"/>
                <a:cs typeface="Arial" panose="020B0604020202020204" pitchFamily="34" charset="0"/>
              </a:rPr>
              <a:t>Species Removal 5: Simulation error minimization connectivity method (SEM-CM)</a:t>
            </a:r>
          </a:p>
        </p:txBody>
      </p:sp>
      <p:sp>
        <p:nvSpPr>
          <p:cNvPr id="536587" name="Text Box 11"/>
          <p:cNvSpPr txBox="1">
            <a:spLocks noChangeArrowheads="1"/>
          </p:cNvSpPr>
          <p:nvPr/>
        </p:nvSpPr>
        <p:spPr bwMode="auto">
          <a:xfrm>
            <a:off x="228600" y="3581400"/>
            <a:ext cx="879918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rPr>
              <a:t>2. </a:t>
            </a:r>
            <a:r>
              <a:rPr lang="hu-HU" b="1" noProof="0">
                <a:solidFill>
                  <a:srgbClr val="0000FF"/>
                </a:solidFill>
              </a:rPr>
              <a:t>Creating and ranking c</a:t>
            </a:r>
            <a:r>
              <a:rPr lang="en-US" b="1" noProof="0">
                <a:solidFill>
                  <a:srgbClr val="0000FF"/>
                </a:solidFill>
              </a:rPr>
              <a:t>omplementary sets</a:t>
            </a:r>
          </a:p>
          <a:p>
            <a:pPr marL="342900" indent="-342900" algn="l">
              <a:spcBef>
                <a:spcPts val="1200"/>
              </a:spcBef>
              <a:buFont typeface="Arial" panose="020B0604020202020204" pitchFamily="34" charset="0"/>
              <a:buChar char="•"/>
            </a:pPr>
            <a:r>
              <a:rPr lang="hu-HU" sz="1800">
                <a:solidFill>
                  <a:srgbClr val="000000"/>
                </a:solidFill>
                <a:latin typeface="+mn-lt"/>
              </a:rPr>
              <a:t>Selected species are deleted from the species of each not yet selected reactions.</a:t>
            </a:r>
          </a:p>
          <a:p>
            <a:pPr marL="342900" indent="-342900" algn="l">
              <a:spcBef>
                <a:spcPts val="1200"/>
              </a:spcBef>
              <a:buFont typeface="Arial" panose="020B0604020202020204" pitchFamily="34" charset="0"/>
              <a:buChar char="•"/>
            </a:pPr>
            <a:r>
              <a:rPr lang="hu-HU" sz="1800" b="1">
                <a:solidFill>
                  <a:srgbClr val="000000"/>
                </a:solidFill>
                <a:cs typeface="Times New Roman" panose="02020603050405020304" pitchFamily="18" charset="0"/>
              </a:rPr>
              <a:t>Ranked a</a:t>
            </a:r>
            <a:r>
              <a:rPr lang="en-US" sz="1800" b="1">
                <a:solidFill>
                  <a:srgbClr val="000000"/>
                </a:solidFill>
                <a:cs typeface="Times New Roman" panose="02020603050405020304" pitchFamily="18" charset="0"/>
              </a:rPr>
              <a:t>ccording</a:t>
            </a:r>
            <a:r>
              <a:rPr lang="en-US" sz="1800">
                <a:solidFill>
                  <a:srgbClr val="000000"/>
                </a:solidFill>
                <a:cs typeface="Times New Roman" panose="02020603050405020304" pitchFamily="18" charset="0"/>
              </a:rPr>
              <a:t> to their </a:t>
            </a:r>
            <a:r>
              <a:rPr lang="en-US" sz="1800" b="1">
                <a:solidFill>
                  <a:srgbClr val="FF0000"/>
                </a:solidFill>
                <a:cs typeface="Times New Roman" panose="02020603050405020304" pitchFamily="18" charset="0"/>
              </a:rPr>
              <a:t>average strength of the direct link </a:t>
            </a:r>
            <a:r>
              <a:rPr lang="en-US" sz="1800">
                <a:solidFill>
                  <a:srgbClr val="000000"/>
                </a:solidFill>
                <a:cs typeface="Times New Roman" panose="02020603050405020304" pitchFamily="18" charset="0"/>
              </a:rPr>
              <a:t>to the group of selected species is, which is characterized by </a:t>
            </a:r>
            <a:r>
              <a:rPr lang="en-US" sz="1800" i="1">
                <a:solidFill>
                  <a:srgbClr val="000000"/>
                </a:solidFill>
                <a:cs typeface="Times New Roman" panose="02020603050405020304" pitchFamily="18" charset="0"/>
              </a:rPr>
              <a:t>C</a:t>
            </a:r>
            <a:r>
              <a:rPr lang="en-US" sz="1800" i="1" baseline="-25000">
                <a:solidFill>
                  <a:srgbClr val="000000"/>
                </a:solidFill>
                <a:cs typeface="Times New Roman" panose="02020603050405020304" pitchFamily="18" charset="0"/>
              </a:rPr>
              <a:t>k</a:t>
            </a:r>
            <a:r>
              <a:rPr lang="en-US" sz="1800">
                <a:solidFill>
                  <a:srgbClr val="000000"/>
                </a:solidFill>
                <a:cs typeface="Times New Roman" panose="02020603050405020304" pitchFamily="18" charset="0"/>
              </a:rPr>
              <a:t> for complementary set </a:t>
            </a:r>
            <a:r>
              <a:rPr lang="en-US" sz="1800" i="1">
                <a:solidFill>
                  <a:srgbClr val="000000"/>
                </a:solidFill>
                <a:cs typeface="Times New Roman" panose="02020603050405020304" pitchFamily="18" charset="0"/>
              </a:rPr>
              <a:t>k</a:t>
            </a:r>
            <a:r>
              <a:rPr lang="en-US" sz="1800">
                <a:solidFill>
                  <a:srgbClr val="000000"/>
                </a:solidFill>
                <a:cs typeface="Times New Roman" panose="02020603050405020304" pitchFamily="18" charset="0"/>
              </a:rPr>
              <a:t>:</a:t>
            </a:r>
            <a:endParaRPr lang="hu-HU" sz="1800">
              <a:solidFill>
                <a:srgbClr val="000000"/>
              </a:solidFill>
              <a:cs typeface="Times New Roman" panose="02020603050405020304" pitchFamily="18" charset="0"/>
            </a:endParaRPr>
          </a:p>
          <a:p>
            <a:pPr marL="342900" indent="-342900" algn="l">
              <a:spcBef>
                <a:spcPts val="1200"/>
              </a:spcBef>
              <a:buFont typeface="Arial" panose="020B0604020202020204" pitchFamily="34" charset="0"/>
              <a:buChar char="•"/>
            </a:pPr>
            <a:endParaRPr lang="hu-HU" sz="1800">
              <a:solidFill>
                <a:srgbClr val="000000"/>
              </a:solidFill>
              <a:cs typeface="Times New Roman" panose="02020603050405020304" pitchFamily="18" charset="0"/>
            </a:endParaRPr>
          </a:p>
          <a:p>
            <a:pPr marL="342900" indent="-342900" algn="l">
              <a:spcBef>
                <a:spcPts val="1200"/>
              </a:spcBef>
              <a:buFont typeface="Arial" panose="020B0604020202020204" pitchFamily="34" charset="0"/>
              <a:buChar char="•"/>
            </a:pPr>
            <a:endParaRPr lang="hu-HU" sz="1800">
              <a:solidFill>
                <a:srgbClr val="000000"/>
              </a:solidFill>
              <a:cs typeface="Times New Roman" panose="02020603050405020304" pitchFamily="18" charset="0"/>
            </a:endParaRPr>
          </a:p>
          <a:p>
            <a:pPr marL="342900" indent="-342900" algn="l">
              <a:spcBef>
                <a:spcPts val="1200"/>
              </a:spcBef>
              <a:buFont typeface="Arial" panose="020B0604020202020204" pitchFamily="34" charset="0"/>
              <a:buChar char="•"/>
            </a:pPr>
            <a:r>
              <a:rPr lang="hu-HU" sz="1800" noProof="0">
                <a:solidFill>
                  <a:srgbClr val="000000"/>
                </a:solidFill>
                <a:latin typeface="+mn-lt"/>
              </a:rPr>
              <a:t>SEM-CM allows </a:t>
            </a:r>
            <a:r>
              <a:rPr lang="hu-HU" sz="1800" b="1" noProof="0">
                <a:solidFill>
                  <a:srgbClr val="FF0000"/>
                </a:solidFill>
                <a:latin typeface="+mn-lt"/>
              </a:rPr>
              <a:t>arbitrary combinations of complementary sets </a:t>
            </a:r>
            <a:r>
              <a:rPr lang="hu-HU" sz="1800" noProof="0">
                <a:solidFill>
                  <a:srgbClr val="000000"/>
                </a:solidFill>
                <a:latin typeface="+mn-lt"/>
              </a:rPr>
              <a:t>as well </a:t>
            </a:r>
            <a:br>
              <a:rPr lang="hu-HU" sz="1800" noProof="0">
                <a:solidFill>
                  <a:srgbClr val="000000"/>
                </a:solidFill>
                <a:latin typeface="+mn-lt"/>
              </a:rPr>
            </a:br>
            <a:r>
              <a:rPr lang="hu-HU" sz="1800" noProof="0">
                <a:solidFill>
                  <a:srgbClr val="000000"/>
                </a:solidFill>
                <a:latin typeface="+mn-lt"/>
              </a:rPr>
              <a:t>(e.g. all 3 combinations of the top five highest ranked)</a:t>
            </a:r>
            <a:endParaRPr lang="en-US" sz="1800" noProof="0">
              <a:solidFill>
                <a:srgbClr val="000000"/>
              </a:solidFill>
              <a:latin typeface="+mn-lt"/>
            </a:endParaRPr>
          </a:p>
        </p:txBody>
      </p:sp>
      <p:sp>
        <p:nvSpPr>
          <p:cNvPr id="8"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7</a:t>
            </a:r>
            <a:endParaRPr lang="en-US" sz="1800" noProof="0">
              <a:latin typeface="Arial" panose="020B0604020202020204" pitchFamily="34" charset="0"/>
              <a:cs typeface="Arial" panose="020B0604020202020204" pitchFamily="34" charset="0"/>
            </a:endParaRPr>
          </a:p>
        </p:txBody>
      </p:sp>
      <p:graphicFrame>
        <p:nvGraphicFramePr>
          <p:cNvPr id="2" name="Object 8">
            <a:extLst>
              <a:ext uri="{FF2B5EF4-FFF2-40B4-BE49-F238E27FC236}">
                <a16:creationId xmlns:a16="http://schemas.microsoft.com/office/drawing/2014/main" id="{05B6A8DF-49DA-8F9A-1ACC-CE0E5DF1F086}"/>
              </a:ext>
            </a:extLst>
          </p:cNvPr>
          <p:cNvGraphicFramePr>
            <a:graphicFrameLocks noChangeAspect="1"/>
          </p:cNvGraphicFramePr>
          <p:nvPr>
            <p:extLst>
              <p:ext uri="{D42A27DB-BD31-4B8C-83A1-F6EECF244321}">
                <p14:modId xmlns:p14="http://schemas.microsoft.com/office/powerpoint/2010/main" val="667253258"/>
              </p:ext>
            </p:extLst>
          </p:nvPr>
        </p:nvGraphicFramePr>
        <p:xfrm>
          <a:off x="2590800" y="5105400"/>
          <a:ext cx="4038600" cy="866775"/>
        </p:xfrm>
        <a:graphic>
          <a:graphicData uri="http://schemas.openxmlformats.org/presentationml/2006/ole">
            <mc:AlternateContent xmlns:mc="http://schemas.openxmlformats.org/markup-compatibility/2006">
              <mc:Choice xmlns:v="urn:schemas-microsoft-com:vml" Requires="v">
                <p:oleObj name="Equation" r:id="rId2" imgW="2463480" imgH="533160" progId="Equation.3">
                  <p:embed/>
                </p:oleObj>
              </mc:Choice>
              <mc:Fallback>
                <p:oleObj name="Equation" r:id="rId2" imgW="2463480" imgH="533160" progId="Equation.3">
                  <p:embed/>
                  <p:pic>
                    <p:nvPicPr>
                      <p:cNvPr id="572424" name="Object 8"/>
                      <p:cNvPicPr>
                        <a:picLocks noChangeAspect="1" noChangeArrowheads="1"/>
                      </p:cNvPicPr>
                      <p:nvPr/>
                    </p:nvPicPr>
                    <p:blipFill>
                      <a:blip r:embed="rId3"/>
                      <a:srcRect/>
                      <a:stretch>
                        <a:fillRect/>
                      </a:stretch>
                    </p:blipFill>
                    <p:spPr bwMode="auto">
                      <a:xfrm>
                        <a:off x="2590800" y="5105400"/>
                        <a:ext cx="4038600" cy="866775"/>
                      </a:xfrm>
                      <a:prstGeom prst="rect">
                        <a:avLst/>
                      </a:prstGeom>
                      <a:solidFill>
                        <a:schemeClr val="bg1"/>
                      </a:solidFill>
                      <a:ln w="25400">
                        <a:solidFill>
                          <a:srgbClr val="FF0000"/>
                        </a:solidFill>
                      </a:ln>
                    </p:spPr>
                  </p:pic>
                </p:oleObj>
              </mc:Fallback>
            </mc:AlternateContent>
          </a:graphicData>
        </a:graphic>
      </p:graphicFrame>
    </p:spTree>
    <p:extLst>
      <p:ext uri="{BB962C8B-B14F-4D97-AF65-F5344CB8AC3E}">
        <p14:creationId xmlns:p14="http://schemas.microsoft.com/office/powerpoint/2010/main" val="216041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658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658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3658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658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658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6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2425"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sz="1800" noProof="0">
              <a:solidFill>
                <a:srgbClr val="000000"/>
              </a:solidFill>
              <a:latin typeface="Arial" panose="020B0604020202020204" pitchFamily="34" charset="0"/>
            </a:endParaRPr>
          </a:p>
        </p:txBody>
      </p:sp>
      <p:sp>
        <p:nvSpPr>
          <p:cNvPr id="572428" name="Text Box 12"/>
          <p:cNvSpPr txBox="1">
            <a:spLocks noChangeArrowheads="1"/>
          </p:cNvSpPr>
          <p:nvPr/>
        </p:nvSpPr>
        <p:spPr bwMode="auto">
          <a:xfrm>
            <a:off x="268616" y="516204"/>
            <a:ext cx="8722984"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0" hangingPunct="0"/>
            <a:r>
              <a:rPr lang="hu-HU" b="1">
                <a:solidFill>
                  <a:srgbClr val="0000FF"/>
                </a:solidFill>
                <a:cs typeface="Times New Roman" panose="02020603050405020304" pitchFamily="18" charset="0"/>
              </a:rPr>
              <a:t>3</a:t>
            </a:r>
            <a:r>
              <a:rPr lang="en-US" b="1" noProof="0">
                <a:solidFill>
                  <a:srgbClr val="0000FF"/>
                </a:solidFill>
                <a:cs typeface="Times New Roman" panose="02020603050405020304" pitchFamily="18" charset="0"/>
              </a:rPr>
              <a:t>. Generation of several extended sets</a:t>
            </a:r>
          </a:p>
          <a:p>
            <a:pPr marL="342900" indent="-342900" algn="l" eaLnBrk="0" hangingPunct="0">
              <a:spcBef>
                <a:spcPts val="600"/>
              </a:spcBef>
              <a:buFont typeface="Arial" panose="020B0604020202020204" pitchFamily="34" charset="0"/>
              <a:buChar char="•"/>
            </a:pPr>
            <a:r>
              <a:rPr lang="en-US" sz="1800" b="1" noProof="0">
                <a:solidFill>
                  <a:srgbClr val="FF0000"/>
                </a:solidFill>
              </a:rPr>
              <a:t>extended set:</a:t>
            </a:r>
            <a:r>
              <a:rPr lang="en-US" sz="1800" noProof="0">
                <a:solidFill>
                  <a:srgbClr val="FF0000"/>
                </a:solidFill>
              </a:rPr>
              <a:t> </a:t>
            </a:r>
            <a:r>
              <a:rPr lang="en-US" sz="1800">
                <a:solidFill>
                  <a:srgbClr val="000000"/>
                </a:solidFill>
              </a:rPr>
              <a:t>selected species </a:t>
            </a:r>
            <a:r>
              <a:rPr lang="hu-HU" sz="1800">
                <a:solidFill>
                  <a:srgbClr val="000000"/>
                </a:solidFill>
              </a:rPr>
              <a:t>+ </a:t>
            </a:r>
            <a:r>
              <a:rPr lang="en-US" sz="1800" noProof="0">
                <a:solidFill>
                  <a:srgbClr val="000000"/>
                </a:solidFill>
                <a:latin typeface="+mn-lt"/>
              </a:rPr>
              <a:t>complementary set</a:t>
            </a:r>
          </a:p>
          <a:p>
            <a:pPr marL="342900" indent="-342900" algn="l" eaLnBrk="0" hangingPunct="0">
              <a:spcBef>
                <a:spcPts val="600"/>
              </a:spcBef>
              <a:buFont typeface="Arial" panose="020B0604020202020204" pitchFamily="34" charset="0"/>
              <a:buChar char="•"/>
            </a:pPr>
            <a:r>
              <a:rPr lang="en-US" sz="1800" b="1" noProof="0">
                <a:solidFill>
                  <a:srgbClr val="000000"/>
                </a:solidFill>
                <a:latin typeface="+mn-lt"/>
              </a:rPr>
              <a:t>several </a:t>
            </a:r>
            <a:r>
              <a:rPr lang="en-US" sz="1800" noProof="0">
                <a:solidFill>
                  <a:srgbClr val="000000"/>
                </a:solidFill>
                <a:latin typeface="+mn-lt"/>
              </a:rPr>
              <a:t>complementary sets </a:t>
            </a:r>
            <a:r>
              <a:rPr lang="en-US" sz="1800" b="1" noProof="0">
                <a:solidFill>
                  <a:srgbClr val="000000"/>
                </a:solidFill>
                <a:latin typeface="+mn-lt"/>
              </a:rPr>
              <a:t>with similarly strong link </a:t>
            </a:r>
            <a:r>
              <a:rPr lang="en-US" sz="1800" noProof="0">
                <a:solidFill>
                  <a:srgbClr val="000000"/>
                </a:solidFill>
                <a:latin typeface="+mn-lt"/>
              </a:rPr>
              <a:t>(</a:t>
            </a:r>
            <a:r>
              <a:rPr lang="en-US" sz="1800" i="1" noProof="0">
                <a:solidFill>
                  <a:srgbClr val="000000"/>
                </a:solidFill>
                <a:latin typeface="+mn-lt"/>
              </a:rPr>
              <a:t>C</a:t>
            </a:r>
            <a:r>
              <a:rPr lang="en-US" sz="1800" i="1" baseline="-25000" noProof="0">
                <a:solidFill>
                  <a:srgbClr val="000000"/>
                </a:solidFill>
                <a:latin typeface="+mn-lt"/>
              </a:rPr>
              <a:t>k</a:t>
            </a:r>
            <a:r>
              <a:rPr lang="en-US" sz="1800" noProof="0">
                <a:solidFill>
                  <a:srgbClr val="000000"/>
                </a:solidFill>
                <a:latin typeface="+mn-lt"/>
              </a:rPr>
              <a:t>) exist</a:t>
            </a:r>
          </a:p>
          <a:p>
            <a:pPr marL="342900" indent="-342900" algn="l" eaLnBrk="0" hangingPunct="0">
              <a:spcBef>
                <a:spcPts val="600"/>
              </a:spcBef>
              <a:buFont typeface="Arial" panose="020B0604020202020204" pitchFamily="34" charset="0"/>
              <a:buChar char="•"/>
            </a:pPr>
            <a:r>
              <a:rPr lang="en-US" sz="1800" b="1" noProof="0">
                <a:solidFill>
                  <a:srgbClr val="FF0000"/>
                </a:solidFill>
                <a:latin typeface="+mn-lt"/>
              </a:rPr>
              <a:t>depth level </a:t>
            </a:r>
            <a:r>
              <a:rPr lang="en-US" sz="1800" b="1" i="1" noProof="0">
                <a:solidFill>
                  <a:srgbClr val="FF0000"/>
                </a:solidFill>
                <a:latin typeface="+mn-lt"/>
              </a:rPr>
              <a:t>m</a:t>
            </a:r>
            <a:r>
              <a:rPr lang="en-US" sz="1800" b="1" noProof="0">
                <a:solidFill>
                  <a:srgbClr val="FF0000"/>
                </a:solidFill>
                <a:latin typeface="+mn-lt"/>
              </a:rPr>
              <a:t>: </a:t>
            </a:r>
            <a:r>
              <a:rPr lang="en-US" sz="1800" b="1" noProof="0">
                <a:solidFill>
                  <a:srgbClr val="000000"/>
                </a:solidFill>
                <a:latin typeface="+mn-lt"/>
              </a:rPr>
              <a:t>each </a:t>
            </a:r>
            <a:r>
              <a:rPr lang="en-US" sz="1800" noProof="0">
                <a:solidFill>
                  <a:srgbClr val="000000"/>
                </a:solidFill>
                <a:latin typeface="+mn-lt"/>
              </a:rPr>
              <a:t>complementary sets </a:t>
            </a:r>
            <a:r>
              <a:rPr lang="en-US" sz="1800" b="1" noProof="0">
                <a:solidFill>
                  <a:srgbClr val="000000"/>
                </a:solidFill>
                <a:latin typeface="+mn-lt"/>
              </a:rPr>
              <a:t>down to the </a:t>
            </a:r>
            <a:r>
              <a:rPr lang="en-US" sz="1800" b="1" i="1" noProof="0">
                <a:solidFill>
                  <a:srgbClr val="000000"/>
                </a:solidFill>
                <a:latin typeface="+mn-lt"/>
              </a:rPr>
              <a:t>m</a:t>
            </a:r>
            <a:r>
              <a:rPr lang="en-US" sz="1800" b="1" baseline="30000" noProof="0">
                <a:solidFill>
                  <a:srgbClr val="000000"/>
                </a:solidFill>
                <a:latin typeface="+mn-lt"/>
              </a:rPr>
              <a:t>th</a:t>
            </a:r>
            <a:r>
              <a:rPr lang="en-US" sz="1800" b="1" noProof="0">
                <a:solidFill>
                  <a:srgbClr val="000000"/>
                </a:solidFill>
                <a:latin typeface="+mn-lt"/>
              </a:rPr>
              <a:t> in the rankings </a:t>
            </a:r>
            <a:r>
              <a:rPr lang="en-US" sz="1800" noProof="0">
                <a:solidFill>
                  <a:srgbClr val="000000"/>
                </a:solidFill>
                <a:latin typeface="+mn-lt"/>
              </a:rPr>
              <a:t>are </a:t>
            </a:r>
            <a:r>
              <a:rPr lang="hu-HU" sz="1800">
                <a:solidFill>
                  <a:srgbClr val="000000"/>
                </a:solidFill>
                <a:latin typeface="+mn-lt"/>
              </a:rPr>
              <a:t>added separately, </a:t>
            </a:r>
            <a:r>
              <a:rPr lang="en-US" sz="1800" noProof="0">
                <a:solidFill>
                  <a:srgbClr val="000000"/>
                </a:solidFill>
                <a:latin typeface="+mn-lt"/>
              </a:rPr>
              <a:t>resulting in </a:t>
            </a:r>
            <a:r>
              <a:rPr lang="en-US" sz="1800" b="1" i="1" noProof="0">
                <a:solidFill>
                  <a:srgbClr val="000000"/>
                </a:solidFill>
                <a:latin typeface="+mn-lt"/>
              </a:rPr>
              <a:t>m</a:t>
            </a:r>
            <a:r>
              <a:rPr lang="en-US" sz="1800" noProof="0">
                <a:solidFill>
                  <a:srgbClr val="000000"/>
                </a:solidFill>
                <a:latin typeface="+mn-lt"/>
              </a:rPr>
              <a:t> </a:t>
            </a:r>
            <a:r>
              <a:rPr lang="en-US" sz="1800" b="1" noProof="0">
                <a:solidFill>
                  <a:srgbClr val="000000"/>
                </a:solidFill>
                <a:latin typeface="+mn-lt"/>
              </a:rPr>
              <a:t>extended sets</a:t>
            </a:r>
            <a:r>
              <a:rPr lang="en-US" sz="1800" noProof="0">
                <a:solidFill>
                  <a:srgbClr val="000000"/>
                </a:solidFill>
                <a:latin typeface="+mn-lt"/>
              </a:rPr>
              <a:t>.</a:t>
            </a:r>
          </a:p>
        </p:txBody>
      </p:sp>
      <p:sp>
        <p:nvSpPr>
          <p:cNvPr id="12" name="Text Box 2"/>
          <p:cNvSpPr txBox="1">
            <a:spLocks noChangeArrowheads="1"/>
          </p:cNvSpPr>
          <p:nvPr/>
        </p:nvSpPr>
        <p:spPr bwMode="auto">
          <a:xfrm>
            <a:off x="268617" y="76200"/>
            <a:ext cx="8722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b="1" noProof="0">
                <a:solidFill>
                  <a:srgbClr val="CC0000"/>
                </a:solidFill>
                <a:latin typeface="Arial" panose="020B0604020202020204" pitchFamily="34" charset="0"/>
                <a:cs typeface="Arial" panose="020B0604020202020204" pitchFamily="34" charset="0"/>
              </a:rPr>
              <a:t>Species Removal 6: SEM-CM</a:t>
            </a:r>
          </a:p>
        </p:txBody>
      </p:sp>
      <p:sp>
        <p:nvSpPr>
          <p:cNvPr id="13"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2</a:t>
            </a:r>
            <a:r>
              <a:rPr lang="hu-HU" sz="1800" noProof="0">
                <a:latin typeface="Arial" panose="020B0604020202020204" pitchFamily="34" charset="0"/>
                <a:cs typeface="Arial" panose="020B0604020202020204" pitchFamily="34" charset="0"/>
              </a:rPr>
              <a:t>8</a:t>
            </a:r>
            <a:endParaRPr lang="en-US" sz="1800" noProof="0">
              <a:latin typeface="Arial" panose="020B0604020202020204" pitchFamily="34" charset="0"/>
              <a:cs typeface="Arial" panose="020B0604020202020204" pitchFamily="34" charset="0"/>
            </a:endParaRPr>
          </a:p>
        </p:txBody>
      </p:sp>
      <p:sp>
        <p:nvSpPr>
          <p:cNvPr id="2" name="Text Box 4">
            <a:extLst>
              <a:ext uri="{FF2B5EF4-FFF2-40B4-BE49-F238E27FC236}">
                <a16:creationId xmlns:a16="http://schemas.microsoft.com/office/drawing/2014/main" id="{7BD2061C-3875-92A5-3A85-4F466EB34F16}"/>
              </a:ext>
            </a:extLst>
          </p:cNvPr>
          <p:cNvSpPr txBox="1">
            <a:spLocks noChangeArrowheads="1"/>
          </p:cNvSpPr>
          <p:nvPr/>
        </p:nvSpPr>
        <p:spPr bwMode="auto">
          <a:xfrm>
            <a:off x="268616" y="2325596"/>
            <a:ext cx="8731249" cy="303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hu-HU" b="1" noProof="0">
                <a:solidFill>
                  <a:srgbClr val="0000FF"/>
                </a:solidFill>
              </a:rPr>
              <a:t>4</a:t>
            </a:r>
            <a:r>
              <a:rPr lang="en-US" b="1" noProof="0">
                <a:solidFill>
                  <a:srgbClr val="0000FF"/>
                </a:solidFill>
              </a:rPr>
              <a:t>. Generation of living reduced mechanisms</a:t>
            </a:r>
          </a:p>
          <a:p>
            <a:pPr marL="342900" indent="-342900" algn="l">
              <a:spcBef>
                <a:spcPts val="600"/>
              </a:spcBef>
              <a:buFont typeface="Arial" panose="020B0604020202020204" pitchFamily="34" charset="0"/>
              <a:buChar char="•"/>
            </a:pPr>
            <a:r>
              <a:rPr lang="hu-HU" sz="1800" noProof="0">
                <a:solidFill>
                  <a:srgbClr val="000000"/>
                </a:solidFill>
                <a:latin typeface="+mn-lt"/>
                <a:cs typeface="Times New Roman" panose="02020603050405020304" pitchFamily="18" charset="0"/>
              </a:rPr>
              <a:t>E</a:t>
            </a:r>
            <a:r>
              <a:rPr lang="en-US" sz="1800" noProof="0">
                <a:solidFill>
                  <a:srgbClr val="000000"/>
                </a:solidFill>
                <a:latin typeface="+mn-lt"/>
                <a:cs typeface="Times New Roman" panose="02020603050405020304" pitchFamily="18" charset="0"/>
              </a:rPr>
              <a:t>xtended sets </a:t>
            </a:r>
            <a:r>
              <a:rPr lang="en-US" sz="1800" b="1" noProof="0">
                <a:solidFill>
                  <a:srgbClr val="000000"/>
                </a:solidFill>
                <a:latin typeface="+mn-lt"/>
                <a:cs typeface="Times New Roman" panose="02020603050405020304" pitchFamily="18" charset="0"/>
              </a:rPr>
              <a:t>may contain </a:t>
            </a:r>
            <a:r>
              <a:rPr lang="hu-HU" sz="1800" b="1" noProof="0">
                <a:solidFill>
                  <a:srgbClr val="000000"/>
                </a:solidFill>
                <a:latin typeface="+mn-lt"/>
                <a:cs typeface="Times New Roman" panose="02020603050405020304" pitchFamily="18" charset="0"/>
              </a:rPr>
              <a:t>dead</a:t>
            </a:r>
            <a:r>
              <a:rPr lang="en-US" sz="1800" b="1" noProof="0">
                <a:solidFill>
                  <a:srgbClr val="000000"/>
                </a:solidFill>
                <a:latin typeface="+mn-lt"/>
                <a:cs typeface="Times New Roman" panose="02020603050405020304" pitchFamily="18" charset="0"/>
              </a:rPr>
              <a:t> species</a:t>
            </a:r>
            <a:r>
              <a:rPr lang="hu-HU" sz="1800" b="1" noProof="0">
                <a:solidFill>
                  <a:srgbClr val="000000"/>
                </a:solidFill>
                <a:latin typeface="+mn-lt"/>
                <a:cs typeface="Times New Roman" panose="02020603050405020304" pitchFamily="18" charset="0"/>
              </a:rPr>
              <a:t>.</a:t>
            </a:r>
            <a:endParaRPr lang="en-US" sz="1800" b="1" noProof="0">
              <a:solidFill>
                <a:srgbClr val="000000"/>
              </a:solidFill>
              <a:latin typeface="+mn-lt"/>
              <a:cs typeface="Times New Roman" panose="02020603050405020304" pitchFamily="18" charset="0"/>
            </a:endParaRPr>
          </a:p>
          <a:p>
            <a:pPr marL="342900" indent="-342900" algn="l">
              <a:spcBef>
                <a:spcPts val="600"/>
              </a:spcBef>
              <a:buFont typeface="Arial" panose="020B0604020202020204" pitchFamily="34" charset="0"/>
              <a:buChar char="•"/>
            </a:pPr>
            <a:r>
              <a:rPr lang="hu-HU" sz="1800" b="1" noProof="0">
                <a:solidFill>
                  <a:srgbClr val="000000"/>
                </a:solidFill>
                <a:latin typeface="+mn-lt"/>
              </a:rPr>
              <a:t>Find </a:t>
            </a:r>
            <a:r>
              <a:rPr lang="en-US" sz="1800" b="1" noProof="0">
                <a:solidFill>
                  <a:srgbClr val="000000"/>
                </a:solidFill>
                <a:latin typeface="+mn-lt"/>
              </a:rPr>
              <a:t>complementary sets of the forming reactions of </a:t>
            </a:r>
            <a:r>
              <a:rPr lang="hu-HU" sz="1800" b="1" noProof="0">
                <a:solidFill>
                  <a:srgbClr val="000000"/>
                </a:solidFill>
                <a:latin typeface="+mn-lt"/>
              </a:rPr>
              <a:t>dead</a:t>
            </a:r>
            <a:r>
              <a:rPr lang="en-US" sz="1800" b="1" noProof="0">
                <a:solidFill>
                  <a:srgbClr val="000000"/>
                </a:solidFill>
                <a:latin typeface="+mn-lt"/>
              </a:rPr>
              <a:t> species</a:t>
            </a:r>
            <a:r>
              <a:rPr lang="hu-HU" sz="1800" b="1" noProof="0">
                <a:solidFill>
                  <a:srgbClr val="000000"/>
                </a:solidFill>
                <a:latin typeface="+mn-lt"/>
              </a:rPr>
              <a:t>.</a:t>
            </a:r>
            <a:endParaRPr lang="en-US" sz="1800" noProof="0">
              <a:solidFill>
                <a:srgbClr val="000000"/>
              </a:solidFill>
              <a:latin typeface="+mn-lt"/>
            </a:endParaRPr>
          </a:p>
          <a:p>
            <a:pPr marL="342900" indent="-342900" algn="l">
              <a:spcBef>
                <a:spcPts val="600"/>
              </a:spcBef>
              <a:buFont typeface="Arial" panose="020B0604020202020204" pitchFamily="34" charset="0"/>
              <a:buChar char="•"/>
            </a:pPr>
            <a:r>
              <a:rPr lang="hu-HU" sz="1800" b="1" noProof="0">
                <a:solidFill>
                  <a:srgbClr val="000000"/>
                </a:solidFill>
                <a:latin typeface="+mn-lt"/>
              </a:rPr>
              <a:t>R</a:t>
            </a:r>
            <a:r>
              <a:rPr lang="en-US" sz="1800" b="1" noProof="0">
                <a:solidFill>
                  <a:srgbClr val="000000"/>
                </a:solidFill>
                <a:latin typeface="+mn-lt"/>
              </a:rPr>
              <a:t>ank </a:t>
            </a:r>
            <a:r>
              <a:rPr lang="en-US" sz="1800" noProof="0">
                <a:solidFill>
                  <a:srgbClr val="000000"/>
                </a:solidFill>
                <a:latin typeface="+mn-lt"/>
              </a:rPr>
              <a:t>these complementary sets: </a:t>
            </a:r>
          </a:p>
          <a:p>
            <a:pPr algn="l">
              <a:spcBef>
                <a:spcPts val="600"/>
              </a:spcBef>
            </a:pPr>
            <a:endParaRPr lang="hu-HU" sz="1800" noProof="0">
              <a:solidFill>
                <a:srgbClr val="000000"/>
              </a:solidFill>
              <a:latin typeface="+mn-lt"/>
            </a:endParaRPr>
          </a:p>
          <a:p>
            <a:pPr algn="l">
              <a:spcBef>
                <a:spcPts val="600"/>
              </a:spcBef>
            </a:pPr>
            <a:endParaRPr lang="en-US" sz="2800" noProof="0">
              <a:solidFill>
                <a:srgbClr val="000000"/>
              </a:solidFill>
              <a:latin typeface="+mn-lt"/>
            </a:endParaRPr>
          </a:p>
          <a:p>
            <a:pPr marL="342900" indent="-342900" algn="l">
              <a:spcBef>
                <a:spcPts val="600"/>
              </a:spcBef>
              <a:buFont typeface="Arial" panose="020B0604020202020204" pitchFamily="34" charset="0"/>
              <a:buChar char="•"/>
            </a:pPr>
            <a:r>
              <a:rPr lang="en-US" sz="1800" b="1" noProof="0">
                <a:solidFill>
                  <a:srgbClr val="000000"/>
                </a:solidFill>
              </a:rPr>
              <a:t>Highest ranked </a:t>
            </a:r>
            <a:r>
              <a:rPr lang="en-US" sz="1800" noProof="0">
                <a:solidFill>
                  <a:srgbClr val="000000"/>
                </a:solidFill>
              </a:rPr>
              <a:t>complementary sets are </a:t>
            </a:r>
            <a:r>
              <a:rPr lang="en-US" sz="1800" b="1" noProof="0">
                <a:solidFill>
                  <a:srgbClr val="000000"/>
                </a:solidFill>
              </a:rPr>
              <a:t>added</a:t>
            </a:r>
            <a:r>
              <a:rPr lang="hu-HU" sz="1800" noProof="0">
                <a:solidFill>
                  <a:srgbClr val="000000"/>
                </a:solidFill>
              </a:rPr>
              <a:t>.</a:t>
            </a:r>
          </a:p>
          <a:p>
            <a:pPr marL="342900" indent="-342900" algn="l">
              <a:spcBef>
                <a:spcPts val="600"/>
              </a:spcBef>
              <a:buFont typeface="Arial" panose="020B0604020202020204" pitchFamily="34" charset="0"/>
              <a:buChar char="•"/>
            </a:pPr>
            <a:r>
              <a:rPr lang="hu-HU" sz="1800" noProof="0">
                <a:solidFill>
                  <a:srgbClr val="000000"/>
                </a:solidFill>
              </a:rPr>
              <a:t>T</a:t>
            </a:r>
            <a:r>
              <a:rPr lang="en-US" sz="1800" noProof="0">
                <a:solidFill>
                  <a:srgbClr val="000000"/>
                </a:solidFill>
              </a:rPr>
              <a:t>he procedure is repeated </a:t>
            </a:r>
            <a:r>
              <a:rPr lang="en-US" sz="1800" b="1" noProof="0">
                <a:solidFill>
                  <a:srgbClr val="000000"/>
                </a:solidFill>
              </a:rPr>
              <a:t>until </a:t>
            </a:r>
            <a:r>
              <a:rPr lang="hu-HU" sz="1800" b="1" noProof="0">
                <a:solidFill>
                  <a:srgbClr val="000000"/>
                </a:solidFill>
              </a:rPr>
              <a:t>the mechanism </a:t>
            </a:r>
            <a:r>
              <a:rPr lang="en-US" sz="1800" noProof="0">
                <a:solidFill>
                  <a:srgbClr val="000000"/>
                </a:solidFill>
              </a:rPr>
              <a:t>become</a:t>
            </a:r>
            <a:r>
              <a:rPr lang="hu-HU" sz="1800" noProof="0">
                <a:solidFill>
                  <a:srgbClr val="000000"/>
                </a:solidFill>
              </a:rPr>
              <a:t>s</a:t>
            </a:r>
            <a:r>
              <a:rPr lang="en-US" sz="1800" noProof="0">
                <a:solidFill>
                  <a:srgbClr val="000000"/>
                </a:solidFill>
              </a:rPr>
              <a:t> </a:t>
            </a:r>
            <a:r>
              <a:rPr lang="en-US" sz="1800" b="1" noProof="0">
                <a:solidFill>
                  <a:srgbClr val="000000"/>
                </a:solidFill>
              </a:rPr>
              <a:t>living</a:t>
            </a:r>
            <a:r>
              <a:rPr lang="en-US" sz="1800" noProof="0">
                <a:solidFill>
                  <a:srgbClr val="000000"/>
                </a:solidFill>
              </a:rPr>
              <a:t>. </a:t>
            </a:r>
          </a:p>
        </p:txBody>
      </p:sp>
      <mc:AlternateContent xmlns:mc="http://schemas.openxmlformats.org/markup-compatibility/2006" xmlns:a14="http://schemas.microsoft.com/office/drawing/2010/main">
        <mc:Choice Requires="a14">
          <p:sp>
            <p:nvSpPr>
              <p:cNvPr id="3" name="Object 9">
                <a:extLst>
                  <a:ext uri="{FF2B5EF4-FFF2-40B4-BE49-F238E27FC236}">
                    <a16:creationId xmlns:a16="http://schemas.microsoft.com/office/drawing/2014/main" id="{5B978B02-33C0-02EA-00E8-5D7F8FAD6E96}"/>
                  </a:ext>
                </a:extLst>
              </p:cNvPr>
              <p:cNvSpPr txBox="1"/>
              <p:nvPr/>
            </p:nvSpPr>
            <p:spPr bwMode="auto">
              <a:xfrm>
                <a:off x="5795963" y="3852867"/>
                <a:ext cx="2662237" cy="566733"/>
              </a:xfrm>
              <a:prstGeom prst="rect">
                <a:avLst/>
              </a:prstGeom>
              <a:solidFill>
                <a:schemeClr val="bg1"/>
              </a:solidFill>
              <a:ln>
                <a:solidFill>
                  <a:schemeClr val="tx1"/>
                </a:solidFill>
              </a:ln>
            </p:spPr>
            <p:txBody>
              <a:bodyPr>
                <a:normAutofit fontScale="70000" lnSpcReduction="20000"/>
              </a:bodyPr>
              <a:lstStyle/>
              <a:p>
                <a:pPr/>
                <a14:m>
                  <m:oMathPara xmlns:m="http://schemas.openxmlformats.org/officeDocument/2006/math">
                    <m:oMathParaPr>
                      <m:jc m:val="left"/>
                    </m:oMathParaPr>
                    <m:oMath xmlns:m="http://schemas.openxmlformats.org/officeDocument/2006/math">
                      <m:sSubSup>
                        <m:sSubSupPr>
                          <m:ctrlPr>
                            <a:rPr lang="en-GB" sz="2400" i="1">
                              <a:solidFill>
                                <a:srgbClr val="000000"/>
                              </a:solidFill>
                              <a:latin typeface="Cambria Math" panose="02040503050406030204" pitchFamily="18" charset="0"/>
                            </a:rPr>
                          </m:ctrlPr>
                        </m:sSubSupPr>
                        <m:e>
                          <m:acc>
                            <m:accPr>
                              <m:chr m:val="̃"/>
                              <m:ctrlPr>
                                <a:rPr lang="en-GB" sz="2400" i="1">
                                  <a:solidFill>
                                    <a:srgbClr val="000000"/>
                                  </a:solidFill>
                                  <a:latin typeface="Cambria Math" panose="02040503050406030204" pitchFamily="18" charset="0"/>
                                </a:rPr>
                              </m:ctrlPr>
                            </m:accPr>
                            <m:e>
                              <m:r>
                                <a:rPr lang="en-GB" sz="2400" i="1">
                                  <a:solidFill>
                                    <a:srgbClr val="000000"/>
                                  </a:solidFill>
                                  <a:latin typeface="Cambria Math" panose="02040503050406030204" pitchFamily="18" charset="0"/>
                                </a:rPr>
                                <m:t>𝐽</m:t>
                              </m:r>
                            </m:e>
                          </m:acc>
                        </m:e>
                        <m:sub>
                          <m:func>
                            <m:funcPr>
                              <m:ctrlPr>
                                <a:rPr lang="en-GB" sz="2400" i="1">
                                  <a:solidFill>
                                    <a:srgbClr val="000000"/>
                                  </a:solidFill>
                                  <a:latin typeface="Cambria Math" panose="02040503050406030204" pitchFamily="18" charset="0"/>
                                </a:rPr>
                              </m:ctrlPr>
                            </m:funcPr>
                            <m:fName>
                              <m:r>
                                <m:rPr>
                                  <m:sty m:val="p"/>
                                </m:rPr>
                                <a:rPr lang="en-GB" sz="2400" i="0">
                                  <a:solidFill>
                                    <a:srgbClr val="000000"/>
                                  </a:solidFill>
                                  <a:latin typeface="Cambria Math" panose="02040503050406030204" pitchFamily="18" charset="0"/>
                                </a:rPr>
                                <m:t>max</m:t>
                              </m:r>
                              <m:r>
                                <a:rPr lang="en-GB" sz="2400" i="0">
                                  <a:solidFill>
                                    <a:srgbClr val="000000"/>
                                  </a:solidFill>
                                  <a:latin typeface="Cambria Math" panose="02040503050406030204" pitchFamily="18" charset="0"/>
                                </a:rPr>
                                <m:t>,</m:t>
                              </m:r>
                            </m:fName>
                            <m:e>
                              <m:r>
                                <a:rPr lang="en-GB" sz="2400" i="1">
                                  <a:solidFill>
                                    <a:srgbClr val="000000"/>
                                  </a:solidFill>
                                  <a:latin typeface="Cambria Math" panose="02040503050406030204" pitchFamily="18" charset="0"/>
                                </a:rPr>
                                <m:t>𝑖</m:t>
                              </m:r>
                            </m:e>
                          </m:func>
                          <m:r>
                            <a:rPr lang="en-GB" sz="2400" i="1">
                              <a:solidFill>
                                <a:srgbClr val="000000"/>
                              </a:solidFill>
                              <a:latin typeface="Cambria Math" panose="02040503050406030204" pitchFamily="18" charset="0"/>
                            </a:rPr>
                            <m:t>𝑗</m:t>
                          </m:r>
                        </m:sub>
                        <m:sup>
                          <m:r>
                            <a:rPr lang="en-GB" sz="2400" i="1">
                              <a:solidFill>
                                <a:srgbClr val="000000"/>
                              </a:solidFill>
                              <a:latin typeface="Cambria Math" panose="02040503050406030204" pitchFamily="18" charset="0"/>
                            </a:rPr>
                            <m:t>2</m:t>
                          </m:r>
                        </m:sup>
                      </m:sSubSup>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𝑡</m:t>
                          </m:r>
                        </m:e>
                        <m:sub>
                          <m:r>
                            <a:rPr lang="en-GB" sz="2400" i="1">
                              <a:solidFill>
                                <a:srgbClr val="000000"/>
                              </a:solidFill>
                              <a:latin typeface="Cambria Math" panose="02040503050406030204" pitchFamily="18" charset="0"/>
                            </a:rPr>
                            <m:t>𝑘</m:t>
                          </m:r>
                        </m:sub>
                      </m:sSub>
                      <m:r>
                        <a:rPr lang="en-GB" sz="2400" i="1">
                          <a:solidFill>
                            <a:srgbClr val="000000"/>
                          </a:solidFill>
                          <a:latin typeface="Cambria Math" panose="02040503050406030204" pitchFamily="18" charset="0"/>
                        </a:rPr>
                        <m:t>)=</m:t>
                      </m:r>
                      <m:limLow>
                        <m:limLowPr>
                          <m:ctrlPr>
                            <a:rPr lang="en-GB" sz="2400" i="1">
                              <a:solidFill>
                                <a:srgbClr val="000000"/>
                              </a:solidFill>
                              <a:latin typeface="Cambria Math" panose="02040503050406030204" pitchFamily="18" charset="0"/>
                            </a:rPr>
                          </m:ctrlPr>
                        </m:limLowPr>
                        <m:e>
                          <m:r>
                            <m:rPr>
                              <m:sty m:val="p"/>
                            </m:rPr>
                            <a:rPr lang="en-GB" sz="2400" i="0">
                              <a:solidFill>
                                <a:srgbClr val="000000"/>
                              </a:solidFill>
                              <a:latin typeface="Cambria Math" panose="02040503050406030204" pitchFamily="18" charset="0"/>
                            </a:rPr>
                            <m:t>max</m:t>
                          </m:r>
                        </m:e>
                        <m:lim>
                          <m:r>
                            <a:rPr lang="en-GB" sz="2400" i="1">
                              <a:solidFill>
                                <a:srgbClr val="000000"/>
                              </a:solidFill>
                              <a:latin typeface="Cambria Math" panose="02040503050406030204" pitchFamily="18" charset="0"/>
                            </a:rPr>
                            <m:t>𝑙</m:t>
                          </m:r>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𝑡</m:t>
                              </m:r>
                            </m:e>
                            <m:sub>
                              <m:r>
                                <a:rPr lang="en-GB" sz="2400" i="1">
                                  <a:solidFill>
                                    <a:srgbClr val="000000"/>
                                  </a:solidFill>
                                  <a:latin typeface="Cambria Math" panose="02040503050406030204" pitchFamily="18" charset="0"/>
                                </a:rPr>
                                <m:t>𝑙</m:t>
                              </m:r>
                            </m:sub>
                          </m:sSub>
                          <m:r>
                            <a:rPr lang="en-GB" sz="2400" i="1" smtClean="0">
                              <a:solidFill>
                                <a:srgbClr val="000000"/>
                              </a:solidFill>
                              <a:latin typeface="Cambria Math" panose="02040503050406030204" pitchFamily="18" charset="0"/>
                              <a:sym typeface="Symbol" panose="05050102010706020507" pitchFamily="18" charset="2"/>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𝑡</m:t>
                              </m:r>
                            </m:e>
                            <m:sub>
                              <m:r>
                                <a:rPr lang="en-GB" sz="2400" i="1">
                                  <a:solidFill>
                                    <a:srgbClr val="000000"/>
                                  </a:solidFill>
                                  <a:latin typeface="Cambria Math" panose="02040503050406030204" pitchFamily="18" charset="0"/>
                                </a:rPr>
                                <m:t>𝑘</m:t>
                              </m:r>
                            </m:sub>
                          </m:sSub>
                        </m:lim>
                      </m:limLow>
                      <m:sSubSup>
                        <m:sSubSupPr>
                          <m:ctrlPr>
                            <a:rPr lang="en-GB" sz="2400" i="1">
                              <a:solidFill>
                                <a:srgbClr val="000000"/>
                              </a:solidFill>
                              <a:latin typeface="Cambria Math" panose="02040503050406030204" pitchFamily="18" charset="0"/>
                            </a:rPr>
                          </m:ctrlPr>
                        </m:sSubSupPr>
                        <m:e>
                          <m:acc>
                            <m:accPr>
                              <m:chr m:val="̃"/>
                              <m:ctrlPr>
                                <a:rPr lang="en-GB" sz="2400" i="1">
                                  <a:solidFill>
                                    <a:srgbClr val="000000"/>
                                  </a:solidFill>
                                  <a:latin typeface="Cambria Math" panose="02040503050406030204" pitchFamily="18" charset="0"/>
                                </a:rPr>
                              </m:ctrlPr>
                            </m:accPr>
                            <m:e>
                              <m:r>
                                <a:rPr lang="en-GB" sz="2400" i="1">
                                  <a:solidFill>
                                    <a:srgbClr val="000000"/>
                                  </a:solidFill>
                                  <a:latin typeface="Cambria Math" panose="02040503050406030204" pitchFamily="18" charset="0"/>
                                </a:rPr>
                                <m:t>𝐽</m:t>
                              </m:r>
                            </m:e>
                          </m:acc>
                        </m:e>
                        <m:sub>
                          <m:r>
                            <a:rPr lang="en-GB" sz="2400" i="1">
                              <a:solidFill>
                                <a:srgbClr val="000000"/>
                              </a:solidFill>
                              <a:latin typeface="Cambria Math" panose="02040503050406030204" pitchFamily="18" charset="0"/>
                            </a:rPr>
                            <m:t>𝑖𝑗</m:t>
                          </m:r>
                        </m:sub>
                        <m:sup>
                          <m:r>
                            <a:rPr lang="en-GB" sz="2400" i="1">
                              <a:solidFill>
                                <a:srgbClr val="000000"/>
                              </a:solidFill>
                              <a:latin typeface="Cambria Math" panose="02040503050406030204" pitchFamily="18" charset="0"/>
                            </a:rPr>
                            <m:t>2</m:t>
                          </m:r>
                        </m:sup>
                      </m:sSubSup>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𝑡</m:t>
                          </m:r>
                        </m:e>
                        <m:sub>
                          <m:r>
                            <a:rPr lang="en-GB" sz="2400" i="1">
                              <a:solidFill>
                                <a:srgbClr val="000000"/>
                              </a:solidFill>
                              <a:latin typeface="Cambria Math" panose="02040503050406030204" pitchFamily="18" charset="0"/>
                            </a:rPr>
                            <m:t>𝑙</m:t>
                          </m:r>
                        </m:sub>
                      </m:sSub>
                      <m:r>
                        <a:rPr lang="en-GB" sz="2400" i="1">
                          <a:solidFill>
                            <a:srgbClr val="000000"/>
                          </a:solidFill>
                          <a:latin typeface="Cambria Math" panose="02040503050406030204" pitchFamily="18" charset="0"/>
                        </a:rPr>
                        <m:t>)</m:t>
                      </m:r>
                    </m:oMath>
                  </m:oMathPara>
                </a14:m>
                <a:endParaRPr lang="en-GB"/>
              </a:p>
            </p:txBody>
          </p:sp>
        </mc:Choice>
        <mc:Fallback xmlns="">
          <p:sp>
            <p:nvSpPr>
              <p:cNvPr id="3" name="Object 9">
                <a:extLst>
                  <a:ext uri="{FF2B5EF4-FFF2-40B4-BE49-F238E27FC236}">
                    <a16:creationId xmlns:a16="http://schemas.microsoft.com/office/drawing/2014/main" id="{5B978B02-33C0-02EA-00E8-5D7F8FAD6E96}"/>
                  </a:ext>
                </a:extLst>
              </p:cNvPr>
              <p:cNvSpPr txBox="1">
                <a:spLocks noRot="1" noChangeAspect="1" noMove="1" noResize="1" noEditPoints="1" noAdjustHandles="1" noChangeArrowheads="1" noChangeShapeType="1" noTextEdit="1"/>
              </p:cNvSpPr>
              <p:nvPr/>
            </p:nvSpPr>
            <p:spPr bwMode="auto">
              <a:xfrm>
                <a:off x="5795963" y="3852867"/>
                <a:ext cx="2662237" cy="566733"/>
              </a:xfrm>
              <a:prstGeom prst="rect">
                <a:avLst/>
              </a:prstGeom>
              <a:blipFill>
                <a:blip r:embed="rId2"/>
                <a:stretch>
                  <a:fillRect/>
                </a:stretch>
              </a:blipFill>
              <a:ln>
                <a:solidFill>
                  <a:schemeClr val="tx1"/>
                </a:solidFill>
              </a:ln>
            </p:spPr>
            <p:txBody>
              <a:bodyPr/>
              <a:lstStyle/>
              <a:p>
                <a:r>
                  <a:rPr lang="en-GB">
                    <a:noFill/>
                  </a:rPr>
                  <a:t> </a:t>
                </a:r>
              </a:p>
            </p:txBody>
          </p:sp>
        </mc:Fallback>
      </mc:AlternateContent>
      <p:graphicFrame>
        <p:nvGraphicFramePr>
          <p:cNvPr id="4" name="Object 11">
            <a:extLst>
              <a:ext uri="{FF2B5EF4-FFF2-40B4-BE49-F238E27FC236}">
                <a16:creationId xmlns:a16="http://schemas.microsoft.com/office/drawing/2014/main" id="{DDD82151-BDD9-33E7-A348-DFED26A5BEC1}"/>
              </a:ext>
            </a:extLst>
          </p:cNvPr>
          <p:cNvGraphicFramePr>
            <a:graphicFrameLocks noChangeAspect="1"/>
          </p:cNvGraphicFramePr>
          <p:nvPr>
            <p:extLst>
              <p:ext uri="{D42A27DB-BD31-4B8C-83A1-F6EECF244321}">
                <p14:modId xmlns:p14="http://schemas.microsoft.com/office/powerpoint/2010/main" val="2508015977"/>
              </p:ext>
            </p:extLst>
          </p:nvPr>
        </p:nvGraphicFramePr>
        <p:xfrm>
          <a:off x="761288" y="3748938"/>
          <a:ext cx="4583400" cy="850594"/>
        </p:xfrm>
        <a:graphic>
          <a:graphicData uri="http://schemas.openxmlformats.org/presentationml/2006/ole">
            <mc:AlternateContent xmlns:mc="http://schemas.openxmlformats.org/markup-compatibility/2006">
              <mc:Choice xmlns:v="urn:schemas-microsoft-com:vml" Requires="v">
                <p:oleObj name="Equation" r:id="rId3" imgW="2869920" imgH="533160" progId="Equation.3">
                  <p:embed/>
                </p:oleObj>
              </mc:Choice>
              <mc:Fallback>
                <p:oleObj name="Equation" r:id="rId3" imgW="2869920" imgH="533160" progId="Equation.3">
                  <p:embed/>
                  <p:pic>
                    <p:nvPicPr>
                      <p:cNvPr id="577547" name="Object 11"/>
                      <p:cNvPicPr>
                        <a:picLocks noChangeAspect="1" noChangeArrowheads="1"/>
                      </p:cNvPicPr>
                      <p:nvPr/>
                    </p:nvPicPr>
                    <p:blipFill>
                      <a:blip r:embed="rId4"/>
                      <a:srcRect/>
                      <a:stretch>
                        <a:fillRect/>
                      </a:stretch>
                    </p:blipFill>
                    <p:spPr bwMode="auto">
                      <a:xfrm>
                        <a:off x="761288" y="3748938"/>
                        <a:ext cx="4583400" cy="850594"/>
                      </a:xfrm>
                      <a:prstGeom prst="rect">
                        <a:avLst/>
                      </a:prstGeom>
                      <a:solidFill>
                        <a:schemeClr val="bg1"/>
                      </a:solidFill>
                      <a:ln>
                        <a:solidFill>
                          <a:schemeClr val="tx1"/>
                        </a:solidFill>
                      </a:ln>
                    </p:spPr>
                  </p:pic>
                </p:oleObj>
              </mc:Fallback>
            </mc:AlternateContent>
          </a:graphicData>
        </a:graphic>
      </p:graphicFrame>
      <p:sp>
        <p:nvSpPr>
          <p:cNvPr id="7" name="Text Box 14">
            <a:extLst>
              <a:ext uri="{FF2B5EF4-FFF2-40B4-BE49-F238E27FC236}">
                <a16:creationId xmlns:a16="http://schemas.microsoft.com/office/drawing/2014/main" id="{6A231745-BD6D-62BC-BBB8-18E3AB3E3DBC}"/>
              </a:ext>
            </a:extLst>
          </p:cNvPr>
          <p:cNvSpPr txBox="1">
            <a:spLocks noChangeArrowheads="1"/>
          </p:cNvSpPr>
          <p:nvPr/>
        </p:nvSpPr>
        <p:spPr bwMode="auto">
          <a:xfrm>
            <a:off x="268616" y="5473358"/>
            <a:ext cx="8578850"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hu-HU" b="1">
                <a:solidFill>
                  <a:srgbClr val="0000FF"/>
                </a:solidFill>
                <a:latin typeface="+mj-lt"/>
              </a:rPr>
              <a:t>5</a:t>
            </a:r>
            <a:r>
              <a:rPr lang="en-US" b="1" noProof="0">
                <a:solidFill>
                  <a:srgbClr val="0000FF"/>
                </a:solidFill>
                <a:latin typeface="+mj-lt"/>
              </a:rPr>
              <a:t>. Simulations and building a database</a:t>
            </a:r>
          </a:p>
          <a:p>
            <a:pPr marL="342900" indent="-342900" algn="l">
              <a:spcBef>
                <a:spcPts val="600"/>
              </a:spcBef>
              <a:buFont typeface="Arial" panose="020B0604020202020204" pitchFamily="34" charset="0"/>
              <a:buChar char="•"/>
            </a:pPr>
            <a:r>
              <a:rPr lang="hu-HU" sz="1800" b="1" noProof="0">
                <a:solidFill>
                  <a:srgbClr val="000000"/>
                </a:solidFill>
                <a:latin typeface="Arial" panose="020B0604020202020204" pitchFamily="34" charset="0"/>
                <a:cs typeface="Arial" panose="020B0604020202020204" pitchFamily="34" charset="0"/>
              </a:rPr>
              <a:t>All scenarios are simulated with the new </a:t>
            </a:r>
            <a:r>
              <a:rPr lang="en-US" sz="1800" b="1" noProof="0">
                <a:solidFill>
                  <a:srgbClr val="000000"/>
                </a:solidFill>
                <a:latin typeface="Arial" panose="020B0604020202020204" pitchFamily="34" charset="0"/>
                <a:cs typeface="Arial" panose="020B0604020202020204" pitchFamily="34" charset="0"/>
              </a:rPr>
              <a:t>reduced mechanism</a:t>
            </a:r>
            <a:r>
              <a:rPr lang="hu-HU" sz="1800" b="1" noProof="0">
                <a:solidFill>
                  <a:srgbClr val="000000"/>
                </a:solidFill>
                <a:latin typeface="Arial" panose="020B0604020202020204" pitchFamily="34" charset="0"/>
                <a:cs typeface="Arial" panose="020B0604020202020204" pitchFamily="34" charset="0"/>
              </a:rPr>
              <a:t>s</a:t>
            </a:r>
            <a:r>
              <a:rPr lang="en-US" sz="1800" noProof="0">
                <a:solidFill>
                  <a:srgbClr val="000000"/>
                </a:solidFill>
                <a:latin typeface="Arial" panose="020B0604020202020204" pitchFamily="34" charset="0"/>
                <a:cs typeface="Arial" panose="020B0604020202020204" pitchFamily="34" charset="0"/>
              </a:rPr>
              <a:t>.</a:t>
            </a:r>
          </a:p>
          <a:p>
            <a:pPr marL="342900" indent="-342900" algn="l">
              <a:spcBef>
                <a:spcPts val="900"/>
              </a:spcBef>
              <a:buFont typeface="Arial" panose="020B0604020202020204" pitchFamily="34" charset="0"/>
              <a:buChar char="•"/>
            </a:pPr>
            <a:r>
              <a:rPr lang="en-US" sz="1800" b="1" noProof="0">
                <a:solidFill>
                  <a:srgbClr val="000000"/>
                </a:solidFill>
                <a:latin typeface="Arial" panose="020B0604020202020204" pitchFamily="34" charset="0"/>
                <a:cs typeface="Arial" panose="020B0604020202020204" pitchFamily="34" charset="0"/>
              </a:rPr>
              <a:t>Species lists</a:t>
            </a:r>
            <a:r>
              <a:rPr lang="en-US" sz="1800" noProof="0">
                <a:solidFill>
                  <a:srgbClr val="000000"/>
                </a:solidFill>
                <a:latin typeface="Arial" panose="020B0604020202020204" pitchFamily="34" charset="0"/>
                <a:cs typeface="Arial" panose="020B0604020202020204" pitchFamily="34" charset="0"/>
              </a:rPr>
              <a:t> and </a:t>
            </a:r>
            <a:r>
              <a:rPr lang="en-US" sz="1800" b="1" noProof="0">
                <a:solidFill>
                  <a:srgbClr val="000000"/>
                </a:solidFill>
                <a:latin typeface="Arial" panose="020B0604020202020204" pitchFamily="34" charset="0"/>
                <a:cs typeface="Arial" panose="020B0604020202020204" pitchFamily="34" charset="0"/>
              </a:rPr>
              <a:t>simulation errors</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of each model </a:t>
            </a:r>
            <a:r>
              <a:rPr lang="en-US" sz="1800" noProof="0">
                <a:solidFill>
                  <a:srgbClr val="000000"/>
                </a:solidFill>
                <a:latin typeface="Arial" panose="020B0604020202020204" pitchFamily="34" charset="0"/>
                <a:cs typeface="Arial" panose="020B0604020202020204" pitchFamily="34" charset="0"/>
              </a:rPr>
              <a:t>are </a:t>
            </a:r>
            <a:r>
              <a:rPr lang="en-US" sz="1800" b="1" noProof="0">
                <a:solidFill>
                  <a:srgbClr val="000000"/>
                </a:solidFill>
                <a:latin typeface="Arial" panose="020B0604020202020204" pitchFamily="34" charset="0"/>
                <a:cs typeface="Arial" panose="020B0604020202020204" pitchFamily="34" charset="0"/>
              </a:rPr>
              <a:t>stored</a:t>
            </a:r>
            <a:r>
              <a:rPr lang="en-US" sz="1800" noProof="0">
                <a:solidFill>
                  <a:srgbClr val="000000"/>
                </a:solidFill>
                <a:latin typeface="Arial" panose="020B0604020202020204" pitchFamily="34" charset="0"/>
                <a:cs typeface="Arial" panose="020B0604020202020204" pitchFamily="34" charset="0"/>
              </a:rPr>
              <a:t> in a database.</a:t>
            </a:r>
          </a:p>
        </p:txBody>
      </p:sp>
    </p:spTree>
    <p:extLst>
      <p:ext uri="{BB962C8B-B14F-4D97-AF65-F5344CB8AC3E}">
        <p14:creationId xmlns:p14="http://schemas.microsoft.com/office/powerpoint/2010/main" val="130152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2428"/>
                                        </p:tgtEl>
                                        <p:attrNameLst>
                                          <p:attrName>style.visibility</p:attrName>
                                        </p:attrNameLst>
                                      </p:cBhvr>
                                      <p:to>
                                        <p:strVal val="visible"/>
                                      </p:to>
                                    </p:set>
                                    <p:animEffect transition="in" filter="fade">
                                      <p:cBhvr>
                                        <p:cTn id="7" dur="2000"/>
                                        <p:tgtEl>
                                          <p:spTgt spid="5724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7242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72428">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72428">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72428">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1" end="1"/>
                                            </p:txEl>
                                          </p:spTgt>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8"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4706" name="Text Box 2"/>
          <p:cNvSpPr txBox="1">
            <a:spLocks noChangeArrowheads="1"/>
          </p:cNvSpPr>
          <p:nvPr/>
        </p:nvSpPr>
        <p:spPr bwMode="auto">
          <a:xfrm>
            <a:off x="2619321" y="76200"/>
            <a:ext cx="4410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6: </a:t>
            </a:r>
            <a:r>
              <a:rPr lang="en-US" sz="2400" b="1" noProof="0">
                <a:solidFill>
                  <a:srgbClr val="CC0000"/>
                </a:solidFill>
              </a:rPr>
              <a:t>SEM-CM</a:t>
            </a:r>
            <a:endParaRPr lang="en-US" sz="2400" b="1" noProof="0">
              <a:solidFill>
                <a:srgbClr val="CC0000"/>
              </a:solidFill>
              <a:latin typeface="+mj-lt"/>
            </a:endParaRPr>
          </a:p>
        </p:txBody>
      </p:sp>
      <p:sp>
        <p:nvSpPr>
          <p:cNvPr id="584713" name="Text Box 9"/>
          <p:cNvSpPr txBox="1">
            <a:spLocks noChangeArrowheads="1"/>
          </p:cNvSpPr>
          <p:nvPr/>
        </p:nvSpPr>
        <p:spPr bwMode="auto">
          <a:xfrm>
            <a:off x="1934456" y="1091396"/>
            <a:ext cx="44645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noProof="0">
                <a:solidFill>
                  <a:srgbClr val="0000FF"/>
                </a:solidFill>
                <a:latin typeface="+mn-lt"/>
              </a:rPr>
              <a:t>1. </a:t>
            </a:r>
            <a:r>
              <a:rPr lang="hu-HU" b="1">
                <a:solidFill>
                  <a:srgbClr val="0000FF"/>
                </a:solidFill>
              </a:rPr>
              <a:t>Setting up the reduction problem</a:t>
            </a:r>
            <a:endParaRPr lang="en-US" b="1" noProof="0">
              <a:solidFill>
                <a:srgbClr val="0000FF"/>
              </a:solidFill>
              <a:latin typeface="+mn-lt"/>
            </a:endParaRPr>
          </a:p>
        </p:txBody>
      </p:sp>
      <p:sp>
        <p:nvSpPr>
          <p:cNvPr id="584715" name="Text Box 11"/>
          <p:cNvSpPr txBox="1">
            <a:spLocks noChangeArrowheads="1"/>
          </p:cNvSpPr>
          <p:nvPr/>
        </p:nvSpPr>
        <p:spPr bwMode="auto">
          <a:xfrm>
            <a:off x="1955518" y="1589857"/>
            <a:ext cx="5617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u-HU" b="1">
                <a:solidFill>
                  <a:srgbClr val="0000FF"/>
                </a:solidFill>
                <a:latin typeface="+mn-lt"/>
              </a:rPr>
              <a:t>2</a:t>
            </a:r>
            <a:r>
              <a:rPr lang="en-US" b="1" noProof="0">
                <a:solidFill>
                  <a:srgbClr val="0000FF"/>
                </a:solidFill>
                <a:latin typeface="+mn-lt"/>
              </a:rPr>
              <a:t>. </a:t>
            </a:r>
            <a:r>
              <a:rPr lang="hu-HU" b="1" noProof="0">
                <a:solidFill>
                  <a:srgbClr val="0000FF"/>
                </a:solidFill>
                <a:latin typeface="+mn-lt"/>
              </a:rPr>
              <a:t>Creating and </a:t>
            </a:r>
            <a:r>
              <a:rPr lang="en-US" b="1" noProof="0">
                <a:solidFill>
                  <a:srgbClr val="0000FF"/>
                </a:solidFill>
                <a:latin typeface="+mn-lt"/>
              </a:rPr>
              <a:t>ranking complementary sets</a:t>
            </a:r>
          </a:p>
        </p:txBody>
      </p:sp>
      <p:sp>
        <p:nvSpPr>
          <p:cNvPr id="584716" name="Text Box 12"/>
          <p:cNvSpPr txBox="1">
            <a:spLocks noChangeArrowheads="1"/>
          </p:cNvSpPr>
          <p:nvPr/>
        </p:nvSpPr>
        <p:spPr bwMode="auto">
          <a:xfrm>
            <a:off x="1934456" y="2718126"/>
            <a:ext cx="55659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b="1" noProof="0">
                <a:solidFill>
                  <a:srgbClr val="0000FF"/>
                </a:solidFill>
                <a:latin typeface="+mn-lt"/>
              </a:rPr>
              <a:t>4</a:t>
            </a:r>
            <a:r>
              <a:rPr lang="en-US" b="1" noProof="0">
                <a:solidFill>
                  <a:srgbClr val="0000FF"/>
                </a:solidFill>
                <a:latin typeface="+mn-lt"/>
              </a:rPr>
              <a:t>. </a:t>
            </a:r>
            <a:r>
              <a:rPr lang="hu-HU" b="1" noProof="0">
                <a:solidFill>
                  <a:srgbClr val="0000FF"/>
                </a:solidFill>
                <a:latin typeface="+mn-lt"/>
              </a:rPr>
              <a:t>G</a:t>
            </a:r>
            <a:r>
              <a:rPr lang="en-US" b="1" noProof="0">
                <a:solidFill>
                  <a:srgbClr val="0000FF"/>
                </a:solidFill>
                <a:latin typeface="+mn-lt"/>
              </a:rPr>
              <a:t>eneration of living reduced mechanisms</a:t>
            </a:r>
          </a:p>
        </p:txBody>
      </p:sp>
      <p:sp>
        <p:nvSpPr>
          <p:cNvPr id="584717" name="Text Box 13"/>
          <p:cNvSpPr txBox="1">
            <a:spLocks noChangeArrowheads="1"/>
          </p:cNvSpPr>
          <p:nvPr/>
        </p:nvSpPr>
        <p:spPr bwMode="auto">
          <a:xfrm>
            <a:off x="1980040" y="2155893"/>
            <a:ext cx="482696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b="1" noProof="0">
                <a:solidFill>
                  <a:srgbClr val="0000FF"/>
                </a:solidFill>
                <a:latin typeface="+mn-lt"/>
              </a:rPr>
              <a:t>3</a:t>
            </a:r>
            <a:r>
              <a:rPr lang="en-US" b="1" noProof="0">
                <a:solidFill>
                  <a:srgbClr val="0000FF"/>
                </a:solidFill>
                <a:latin typeface="+mn-lt"/>
              </a:rPr>
              <a:t>. </a:t>
            </a:r>
            <a:r>
              <a:rPr lang="hu-HU" b="1" noProof="0">
                <a:solidFill>
                  <a:srgbClr val="0000FF"/>
                </a:solidFill>
                <a:latin typeface="+mn-lt"/>
              </a:rPr>
              <a:t>G</a:t>
            </a:r>
            <a:r>
              <a:rPr lang="en-US" b="1" noProof="0">
                <a:solidFill>
                  <a:srgbClr val="0000FF"/>
                </a:solidFill>
                <a:latin typeface="+mn-lt"/>
              </a:rPr>
              <a:t>eneration of several extended sets</a:t>
            </a:r>
          </a:p>
        </p:txBody>
      </p:sp>
      <p:sp>
        <p:nvSpPr>
          <p:cNvPr id="584718" name="Text Box 14"/>
          <p:cNvSpPr txBox="1">
            <a:spLocks noChangeArrowheads="1"/>
          </p:cNvSpPr>
          <p:nvPr/>
        </p:nvSpPr>
        <p:spPr bwMode="auto">
          <a:xfrm>
            <a:off x="1981200" y="3276600"/>
            <a:ext cx="4911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hu-HU" b="1" noProof="0">
                <a:solidFill>
                  <a:srgbClr val="0000FF"/>
                </a:solidFill>
                <a:latin typeface="+mn-lt"/>
              </a:rPr>
              <a:t>5</a:t>
            </a:r>
            <a:r>
              <a:rPr lang="en-US" b="1" noProof="0">
                <a:solidFill>
                  <a:srgbClr val="0000FF"/>
                </a:solidFill>
                <a:latin typeface="+mn-lt"/>
              </a:rPr>
              <a:t>. </a:t>
            </a:r>
            <a:r>
              <a:rPr lang="hu-HU" b="1" noProof="0">
                <a:solidFill>
                  <a:srgbClr val="0000FF"/>
                </a:solidFill>
                <a:latin typeface="+mn-lt"/>
              </a:rPr>
              <a:t>S</a:t>
            </a:r>
            <a:r>
              <a:rPr lang="en-US" b="1" noProof="0">
                <a:solidFill>
                  <a:srgbClr val="0000FF"/>
                </a:solidFill>
                <a:latin typeface="+mn-lt"/>
              </a:rPr>
              <a:t>imulations and building a database</a:t>
            </a:r>
          </a:p>
        </p:txBody>
      </p:sp>
      <p:sp>
        <p:nvSpPr>
          <p:cNvPr id="584722" name="Text Box 18"/>
          <p:cNvSpPr txBox="1">
            <a:spLocks noChangeArrowheads="1"/>
          </p:cNvSpPr>
          <p:nvPr/>
        </p:nvSpPr>
        <p:spPr bwMode="auto">
          <a:xfrm>
            <a:off x="3657600" y="4648200"/>
            <a:ext cx="2368550" cy="646331"/>
          </a:xfrm>
          <a:prstGeom prst="rect">
            <a:avLst/>
          </a:prstGeom>
          <a:solidFill>
            <a:srgbClr val="CCECFF"/>
          </a:solidFill>
          <a:ln>
            <a:solidFill>
              <a:schemeClr val="tx1"/>
            </a:solidFill>
          </a:ln>
          <a:effectLst/>
        </p:spPr>
        <p:txBody>
          <a:bodyPr wrap="square">
            <a:spAutoFit/>
          </a:bodyPr>
          <a:lstStyle/>
          <a:p>
            <a:pPr algn="l"/>
            <a:r>
              <a:rPr lang="en-US" sz="1800" noProof="0">
                <a:solidFill>
                  <a:srgbClr val="000000"/>
                </a:solidFill>
                <a:latin typeface="+mn-lt"/>
                <a:cs typeface="Times New Roman" panose="02020603050405020304" pitchFamily="18" charset="0"/>
              </a:rPr>
              <a:t>Is its error below the  required threshold?</a:t>
            </a:r>
            <a:endParaRPr lang="en-US" sz="1800" b="1" noProof="0">
              <a:solidFill>
                <a:srgbClr val="000000"/>
              </a:solidFill>
              <a:latin typeface="+mn-lt"/>
              <a:cs typeface="Times New Roman" panose="02020603050405020304" pitchFamily="18" charset="0"/>
            </a:endParaRPr>
          </a:p>
        </p:txBody>
      </p:sp>
      <p:sp>
        <p:nvSpPr>
          <p:cNvPr id="584723" name="AutoShape 19"/>
          <p:cNvSpPr>
            <a:spLocks noChangeArrowheads="1"/>
          </p:cNvSpPr>
          <p:nvPr/>
        </p:nvSpPr>
        <p:spPr bwMode="auto">
          <a:xfrm>
            <a:off x="4102100" y="6096000"/>
            <a:ext cx="1447800" cy="609600"/>
          </a:xfrm>
          <a:prstGeom prst="flowChartTerminator">
            <a:avLst/>
          </a:prstGeom>
          <a:solidFill>
            <a:srgbClr val="FFFFCC"/>
          </a:solidFill>
          <a:ln w="25400">
            <a:solidFill>
              <a:schemeClr val="tx1"/>
            </a:solidFill>
            <a:miter lim="800000"/>
            <a:headEnd/>
            <a:tailEnd/>
          </a:ln>
          <a:effectLst/>
        </p:spPr>
        <p:txBody>
          <a:bodyPr wrap="none" anchor="ctr"/>
          <a:lstStyle/>
          <a:p>
            <a:pPr algn="l" eaLnBrk="0" hangingPunct="0"/>
            <a:endParaRPr lang="en-US" sz="1800" noProof="0">
              <a:solidFill>
                <a:srgbClr val="008000"/>
              </a:solidFill>
              <a:latin typeface="Arial" panose="020B0604020202020204" pitchFamily="34" charset="0"/>
            </a:endParaRPr>
          </a:p>
        </p:txBody>
      </p:sp>
      <p:sp>
        <p:nvSpPr>
          <p:cNvPr id="584724" name="Text Box 20"/>
          <p:cNvSpPr txBox="1">
            <a:spLocks noChangeArrowheads="1"/>
          </p:cNvSpPr>
          <p:nvPr/>
        </p:nvSpPr>
        <p:spPr bwMode="auto">
          <a:xfrm>
            <a:off x="4425950" y="6210300"/>
            <a:ext cx="914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1800" b="1" noProof="0">
                <a:solidFill>
                  <a:srgbClr val="008000"/>
                </a:solidFill>
                <a:latin typeface="+mn-lt"/>
                <a:cs typeface="Times New Roman" panose="02020603050405020304" pitchFamily="18" charset="0"/>
              </a:rPr>
              <a:t>Finish</a:t>
            </a:r>
          </a:p>
        </p:txBody>
      </p:sp>
      <p:sp>
        <p:nvSpPr>
          <p:cNvPr id="584725" name="AutoShape 21"/>
          <p:cNvSpPr>
            <a:spLocks noChangeArrowheads="1"/>
          </p:cNvSpPr>
          <p:nvPr/>
        </p:nvSpPr>
        <p:spPr bwMode="auto">
          <a:xfrm rot="5400000">
            <a:off x="4471357" y="5453693"/>
            <a:ext cx="685800" cy="484514"/>
          </a:xfrm>
          <a:prstGeom prst="rightArrow">
            <a:avLst>
              <a:gd name="adj1" fmla="val 30840"/>
              <a:gd name="adj2" fmla="val 60704"/>
            </a:avLst>
          </a:prstGeom>
          <a:solidFill>
            <a:srgbClr val="00FF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0" hangingPunct="0"/>
            <a:endParaRPr lang="en-US" sz="1800" noProof="0">
              <a:solidFill>
                <a:srgbClr val="000000"/>
              </a:solidFill>
              <a:latin typeface="Arial" panose="020B0604020202020204" pitchFamily="34" charset="0"/>
            </a:endParaRPr>
          </a:p>
        </p:txBody>
      </p:sp>
      <p:sp>
        <p:nvSpPr>
          <p:cNvPr id="584726" name="Text Box 22"/>
          <p:cNvSpPr txBox="1">
            <a:spLocks noChangeArrowheads="1"/>
          </p:cNvSpPr>
          <p:nvPr/>
        </p:nvSpPr>
        <p:spPr bwMode="auto">
          <a:xfrm>
            <a:off x="5029200" y="5410200"/>
            <a:ext cx="582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1" noProof="0">
                <a:solidFill>
                  <a:srgbClr val="009900"/>
                </a:solidFill>
                <a:latin typeface="+mn-lt"/>
                <a:cs typeface="Times New Roman" panose="02020603050405020304" pitchFamily="18" charset="0"/>
              </a:rPr>
              <a:t>Yes</a:t>
            </a:r>
          </a:p>
        </p:txBody>
      </p:sp>
      <p:sp>
        <p:nvSpPr>
          <p:cNvPr id="584732" name="AutoShape 28"/>
          <p:cNvSpPr>
            <a:spLocks noChangeArrowheads="1"/>
          </p:cNvSpPr>
          <p:nvPr/>
        </p:nvSpPr>
        <p:spPr bwMode="auto">
          <a:xfrm flipH="1">
            <a:off x="1333690" y="4876800"/>
            <a:ext cx="2019110" cy="228600"/>
          </a:xfrm>
          <a:prstGeom prst="flowChartProcess">
            <a:avLst/>
          </a:prstGeom>
          <a:solidFill>
            <a:srgbClr val="1DC4FF"/>
          </a:solidFill>
          <a:ln w="25400">
            <a:solidFill>
              <a:srgbClr val="1DC4FF"/>
            </a:solidFill>
            <a:miter lim="800000"/>
            <a:headEnd/>
            <a:tailEnd/>
          </a:ln>
          <a:effectLst/>
        </p:spPr>
        <p:txBody>
          <a:bodyPr wrap="none" anchor="ctr"/>
          <a:lstStyle/>
          <a:p>
            <a:pPr algn="l" eaLnBrk="0" hangingPunct="0"/>
            <a:endParaRPr lang="en-US" sz="1800" noProof="0">
              <a:solidFill>
                <a:srgbClr val="000000"/>
              </a:solidFill>
              <a:latin typeface="Arial" panose="020B0604020202020204" pitchFamily="34" charset="0"/>
            </a:endParaRPr>
          </a:p>
        </p:txBody>
      </p:sp>
      <p:sp>
        <p:nvSpPr>
          <p:cNvPr id="584733" name="Text Box 29"/>
          <p:cNvSpPr txBox="1">
            <a:spLocks noChangeArrowheads="1"/>
          </p:cNvSpPr>
          <p:nvPr/>
        </p:nvSpPr>
        <p:spPr bwMode="auto">
          <a:xfrm>
            <a:off x="2133600" y="5105400"/>
            <a:ext cx="4905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800" b="1" noProof="0">
                <a:solidFill>
                  <a:srgbClr val="FF0000"/>
                </a:solidFill>
                <a:latin typeface="+mn-lt"/>
                <a:cs typeface="Times New Roman" panose="02020603050405020304" pitchFamily="18" charset="0"/>
              </a:rPr>
              <a:t>No</a:t>
            </a:r>
          </a:p>
        </p:txBody>
      </p:sp>
      <p:sp>
        <p:nvSpPr>
          <p:cNvPr id="27" name="Dia számának helye 2"/>
          <p:cNvSpPr>
            <a:spLocks noGrp="1"/>
          </p:cNvSpPr>
          <p:nvPr>
            <p:ph type="sldNum" sz="quarter" idx="12"/>
          </p:nvPr>
        </p:nvSpPr>
        <p:spPr>
          <a:xfrm>
            <a:off x="8382000" y="6400800"/>
            <a:ext cx="762000" cy="373676"/>
          </a:xfrm>
        </p:spPr>
        <p:txBody>
          <a:bodyPr/>
          <a:lstStyle/>
          <a:p>
            <a:pPr>
              <a:defRPr/>
            </a:pPr>
            <a:r>
              <a:rPr lang="hu-HU" sz="1800" noProof="0">
                <a:latin typeface="Arial" panose="020B0604020202020204" pitchFamily="34" charset="0"/>
                <a:cs typeface="Arial" panose="020B0604020202020204" pitchFamily="34" charset="0"/>
              </a:rPr>
              <a:t>29</a:t>
            </a:r>
            <a:endParaRPr lang="en-US" sz="1800" noProof="0">
              <a:latin typeface="Arial" panose="020B0604020202020204" pitchFamily="34" charset="0"/>
              <a:cs typeface="Arial" panose="020B0604020202020204" pitchFamily="34" charset="0"/>
            </a:endParaRPr>
          </a:p>
        </p:txBody>
      </p:sp>
      <p:sp>
        <p:nvSpPr>
          <p:cNvPr id="28" name="Text Box 14"/>
          <p:cNvSpPr txBox="1">
            <a:spLocks noChangeArrowheads="1"/>
          </p:cNvSpPr>
          <p:nvPr/>
        </p:nvSpPr>
        <p:spPr bwMode="auto">
          <a:xfrm>
            <a:off x="1967717" y="3834596"/>
            <a:ext cx="694768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hu-HU" b="1">
                <a:solidFill>
                  <a:srgbClr val="FF0000"/>
                </a:solidFill>
                <a:latin typeface="+mn-lt"/>
              </a:rPr>
              <a:t>6</a:t>
            </a:r>
            <a:r>
              <a:rPr lang="en-US" b="1" noProof="0">
                <a:solidFill>
                  <a:srgbClr val="FF0000"/>
                </a:solidFill>
                <a:latin typeface="+mn-lt"/>
              </a:rPr>
              <a:t>. </a:t>
            </a:r>
            <a:r>
              <a:rPr lang="hu-HU" b="1" noProof="0">
                <a:solidFill>
                  <a:srgbClr val="FF0000"/>
                </a:solidFill>
                <a:latin typeface="+mn-lt"/>
              </a:rPr>
              <a:t>T</a:t>
            </a:r>
            <a:r>
              <a:rPr lang="en-US" b="1" noProof="0">
                <a:solidFill>
                  <a:srgbClr val="FF0000"/>
                </a:solidFill>
                <a:latin typeface="+mn-lt"/>
              </a:rPr>
              <a:t>ake the next</a:t>
            </a:r>
            <a:r>
              <a:rPr lang="hu-HU" b="1" noProof="0">
                <a:solidFill>
                  <a:srgbClr val="FF0000"/>
                </a:solidFill>
                <a:latin typeface="+mn-lt"/>
              </a:rPr>
              <a:t>-</a:t>
            </a:r>
            <a:r>
              <a:rPr lang="en-US" b="1" noProof="0">
                <a:solidFill>
                  <a:srgbClr val="FF0000"/>
                </a:solidFill>
                <a:latin typeface="+mn-lt"/>
              </a:rPr>
              <a:t>largest mechanism</a:t>
            </a:r>
            <a:r>
              <a:rPr lang="hu-HU" b="1" noProof="0">
                <a:solidFill>
                  <a:srgbClr val="FF0000"/>
                </a:solidFill>
                <a:latin typeface="+mn-lt"/>
              </a:rPr>
              <a:t> (i.e., with one more</a:t>
            </a:r>
            <a:br>
              <a:rPr lang="hu-HU" b="1" noProof="0">
                <a:solidFill>
                  <a:srgbClr val="FF0000"/>
                </a:solidFill>
                <a:latin typeface="+mn-lt"/>
              </a:rPr>
            </a:br>
            <a:r>
              <a:rPr lang="hu-HU" b="1" noProof="0">
                <a:solidFill>
                  <a:srgbClr val="FF0000"/>
                </a:solidFill>
                <a:latin typeface="+mn-lt"/>
              </a:rPr>
              <a:t>    species)</a:t>
            </a:r>
            <a:r>
              <a:rPr lang="en-US" b="1" noProof="0">
                <a:solidFill>
                  <a:srgbClr val="FF0000"/>
                </a:solidFill>
                <a:latin typeface="+mn-lt"/>
              </a:rPr>
              <a:t> with </a:t>
            </a:r>
            <a:r>
              <a:rPr lang="hu-HU" b="1" noProof="0">
                <a:solidFill>
                  <a:srgbClr val="FF0000"/>
                </a:solidFill>
                <a:latin typeface="+mn-lt"/>
              </a:rPr>
              <a:t>the </a:t>
            </a:r>
            <a:r>
              <a:rPr lang="en-US" b="1" noProof="0">
                <a:solidFill>
                  <a:srgbClr val="FF0000"/>
                </a:solidFill>
                <a:latin typeface="+mn-lt"/>
              </a:rPr>
              <a:t>smallest error from </a:t>
            </a:r>
            <a:r>
              <a:rPr lang="hu-HU" b="1" noProof="0">
                <a:solidFill>
                  <a:srgbClr val="FF0000"/>
                </a:solidFill>
                <a:latin typeface="+mn-lt"/>
              </a:rPr>
              <a:t>database.</a:t>
            </a:r>
            <a:endParaRPr lang="en-US" b="1" noProof="0">
              <a:solidFill>
                <a:srgbClr val="FF0000"/>
              </a:solidFill>
              <a:latin typeface="+mn-lt"/>
            </a:endParaRPr>
          </a:p>
        </p:txBody>
      </p:sp>
      <p:sp>
        <p:nvSpPr>
          <p:cNvPr id="2" name="Arrow: Bent-Up 1">
            <a:extLst>
              <a:ext uri="{FF2B5EF4-FFF2-40B4-BE49-F238E27FC236}">
                <a16:creationId xmlns:a16="http://schemas.microsoft.com/office/drawing/2014/main" id="{662E353D-5014-CEBC-6B89-06D814839DA9}"/>
              </a:ext>
            </a:extLst>
          </p:cNvPr>
          <p:cNvSpPr/>
          <p:nvPr/>
        </p:nvSpPr>
        <p:spPr bwMode="auto">
          <a:xfrm rot="5400000" flipH="1">
            <a:off x="8323" y="2975045"/>
            <a:ext cx="3325018" cy="680086"/>
          </a:xfrm>
          <a:prstGeom prst="bentUpArrow">
            <a:avLst/>
          </a:prstGeom>
          <a:solidFill>
            <a:srgbClr val="1DC4FF"/>
          </a:solidFill>
          <a:ln w="25400" cap="flat" cmpd="sng" algn="ctr">
            <a:solidFill>
              <a:srgbClr val="1DC4FF"/>
            </a:solidFill>
            <a:prstDash val="solid"/>
            <a:round/>
            <a:headEnd type="none" w="med" len="med"/>
            <a:tailEnd type="stealth"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5601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4715"/>
                                        </p:tgtEl>
                                        <p:attrNameLst>
                                          <p:attrName>style.visibility</p:attrName>
                                        </p:attrNameLst>
                                      </p:cBhvr>
                                      <p:to>
                                        <p:strVal val="visible"/>
                                      </p:to>
                                    </p:set>
                                    <p:animEffect transition="in" filter="fade">
                                      <p:cBhvr>
                                        <p:cTn id="7" dur="500"/>
                                        <p:tgtEl>
                                          <p:spTgt spid="584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4717"/>
                                        </p:tgtEl>
                                        <p:attrNameLst>
                                          <p:attrName>style.visibility</p:attrName>
                                        </p:attrNameLst>
                                      </p:cBhvr>
                                      <p:to>
                                        <p:strVal val="visible"/>
                                      </p:to>
                                    </p:set>
                                    <p:animEffect transition="in" filter="fade">
                                      <p:cBhvr>
                                        <p:cTn id="12" dur="500"/>
                                        <p:tgtEl>
                                          <p:spTgt spid="5847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4716"/>
                                        </p:tgtEl>
                                        <p:attrNameLst>
                                          <p:attrName>style.visibility</p:attrName>
                                        </p:attrNameLst>
                                      </p:cBhvr>
                                      <p:to>
                                        <p:strVal val="visible"/>
                                      </p:to>
                                    </p:set>
                                    <p:animEffect transition="in" filter="fade">
                                      <p:cBhvr>
                                        <p:cTn id="17" dur="500"/>
                                        <p:tgtEl>
                                          <p:spTgt spid="5847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4718"/>
                                        </p:tgtEl>
                                        <p:attrNameLst>
                                          <p:attrName>style.visibility</p:attrName>
                                        </p:attrNameLst>
                                      </p:cBhvr>
                                      <p:to>
                                        <p:strVal val="visible"/>
                                      </p:to>
                                    </p:set>
                                    <p:animEffect transition="in" filter="fade">
                                      <p:cBhvr>
                                        <p:cTn id="22" dur="500"/>
                                        <p:tgtEl>
                                          <p:spTgt spid="5847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84722"/>
                                        </p:tgtEl>
                                        <p:attrNameLst>
                                          <p:attrName>style.visibility</p:attrName>
                                        </p:attrNameLst>
                                      </p:cBhvr>
                                      <p:to>
                                        <p:strVal val="visible"/>
                                      </p:to>
                                    </p:set>
                                    <p:animEffect transition="in" filter="fade">
                                      <p:cBhvr>
                                        <p:cTn id="30" dur="500"/>
                                        <p:tgtEl>
                                          <p:spTgt spid="5847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84733"/>
                                        </p:tgtEl>
                                        <p:attrNameLst>
                                          <p:attrName>style.visibility</p:attrName>
                                        </p:attrNameLst>
                                      </p:cBhvr>
                                      <p:to>
                                        <p:strVal val="visible"/>
                                      </p:to>
                                    </p:set>
                                    <p:animEffect transition="in" filter="fade">
                                      <p:cBhvr>
                                        <p:cTn id="35" dur="500"/>
                                        <p:tgtEl>
                                          <p:spTgt spid="58473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58473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84725"/>
                                        </p:tgtEl>
                                        <p:attrNameLst>
                                          <p:attrName>style.visibility</p:attrName>
                                        </p:attrNameLst>
                                      </p:cBhvr>
                                      <p:to>
                                        <p:strVal val="visible"/>
                                      </p:to>
                                    </p:set>
                                    <p:animEffect transition="in" filter="fade">
                                      <p:cBhvr>
                                        <p:cTn id="44" dur="500"/>
                                        <p:tgtEl>
                                          <p:spTgt spid="58472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4726"/>
                                        </p:tgtEl>
                                        <p:attrNameLst>
                                          <p:attrName>style.visibility</p:attrName>
                                        </p:attrNameLst>
                                      </p:cBhvr>
                                      <p:to>
                                        <p:strVal val="visible"/>
                                      </p:to>
                                    </p:set>
                                    <p:animEffect transition="in" filter="fade">
                                      <p:cBhvr>
                                        <p:cTn id="47" dur="500"/>
                                        <p:tgtEl>
                                          <p:spTgt spid="584726"/>
                                        </p:tgtEl>
                                      </p:cBhvr>
                                    </p:animEffect>
                                  </p:childTnLst>
                                </p:cTn>
                              </p:par>
                            </p:childTnLst>
                          </p:cTn>
                        </p:par>
                        <p:par>
                          <p:cTn id="48" fill="hold" nodeType="afterGroup">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584724"/>
                                        </p:tgtEl>
                                        <p:attrNameLst>
                                          <p:attrName>style.visibility</p:attrName>
                                        </p:attrNameLst>
                                      </p:cBhvr>
                                      <p:to>
                                        <p:strVal val="visible"/>
                                      </p:to>
                                    </p:set>
                                    <p:animEffect transition="in" filter="fade">
                                      <p:cBhvr>
                                        <p:cTn id="51" dur="500"/>
                                        <p:tgtEl>
                                          <p:spTgt spid="58472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4723"/>
                                        </p:tgtEl>
                                        <p:attrNameLst>
                                          <p:attrName>style.visibility</p:attrName>
                                        </p:attrNameLst>
                                      </p:cBhvr>
                                      <p:to>
                                        <p:strVal val="visible"/>
                                      </p:to>
                                    </p:set>
                                    <p:animEffect transition="in" filter="fade">
                                      <p:cBhvr>
                                        <p:cTn id="54" dur="500"/>
                                        <p:tgtEl>
                                          <p:spTgt spid="584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5" grpId="0"/>
      <p:bldP spid="584716" grpId="0"/>
      <p:bldP spid="584717" grpId="0"/>
      <p:bldP spid="584718" grpId="0"/>
      <p:bldP spid="584722" grpId="0" animBg="1"/>
      <p:bldP spid="584723" grpId="0" animBg="1"/>
      <p:bldP spid="584724" grpId="0"/>
      <p:bldP spid="584725" grpId="0" animBg="1"/>
      <p:bldP spid="584726" grpId="0"/>
      <p:bldP spid="584732" grpId="0" animBg="1"/>
      <p:bldP spid="584733" grpId="0"/>
      <p:bldP spid="28"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31531"/>
            <a:ext cx="9144000" cy="647330"/>
          </a:xfrm>
        </p:spPr>
        <p:txBody>
          <a:bodyPr>
            <a:normAutofit/>
          </a:bodyPr>
          <a:lstStyle/>
          <a:p>
            <a:pPr algn="ctr" eaLnBrk="1" hangingPunct="1">
              <a:defRPr/>
            </a:pPr>
            <a:r>
              <a:rPr lang="en-US" sz="2400" b="1" kern="1200" noProof="0">
                <a:solidFill>
                  <a:srgbClr val="C00000"/>
                </a:solidFill>
                <a:latin typeface="+mn-lt"/>
                <a:ea typeface="+mn-ea"/>
                <a:cs typeface="Arial" charset="0"/>
              </a:rPr>
              <a:t>Reaction mechanisms are getting larger</a:t>
            </a:r>
          </a:p>
        </p:txBody>
      </p:sp>
      <p:pic>
        <p:nvPicPr>
          <p:cNvPr id="31748" name="Image 3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66" y="912730"/>
            <a:ext cx="5520823" cy="463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1749" name="Rectangle 3"/>
          <p:cNvSpPr>
            <a:spLocks noChangeArrowheads="1"/>
          </p:cNvSpPr>
          <p:nvPr/>
        </p:nvSpPr>
        <p:spPr bwMode="auto">
          <a:xfrm>
            <a:off x="1143000" y="6060101"/>
            <a:ext cx="6934200" cy="714375"/>
          </a:xfrm>
          <a:prstGeom prst="rect">
            <a:avLst/>
          </a:prstGeom>
          <a:solidFill>
            <a:schemeClr val="bg1"/>
          </a:solidFill>
          <a:ln w="25400">
            <a:solidFill>
              <a:srgbClr val="0000FF"/>
            </a:solidFill>
          </a:ln>
        </p:spPr>
        <p:txBody>
          <a:bodyPr anchor="ctr"/>
          <a:lstStyle>
            <a:lvl1pPr marL="457200" indent="-4572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u="sng">
                <a:solidFill>
                  <a:schemeClr val="tx1"/>
                </a:solidFill>
                <a:latin typeface="Arial" panose="020B0604020202020204" pitchFamily="34" charset="0"/>
              </a:defRPr>
            </a:lvl2pPr>
            <a:lvl3pPr marL="1143000" indent="-228600" eaLnBrk="0" hangingPunct="0">
              <a:spcBef>
                <a:spcPct val="20000"/>
              </a:spcBef>
              <a:buChar char="•"/>
              <a:defRPr sz="2400" u="sng">
                <a:solidFill>
                  <a:schemeClr val="tx1"/>
                </a:solidFill>
                <a:latin typeface="Tahoma" panose="020B0604030504040204" pitchFamily="34" charset="0"/>
              </a:defRPr>
            </a:lvl3pPr>
            <a:lvl4pPr marL="1600200" indent="-228600" eaLnBrk="0" hangingPunct="0">
              <a:spcBef>
                <a:spcPct val="20000"/>
              </a:spcBef>
              <a:buChar char="–"/>
              <a:defRPr sz="2000" u="sng">
                <a:solidFill>
                  <a:schemeClr val="tx1"/>
                </a:solidFill>
                <a:latin typeface="Tahoma" panose="020B060403050404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l" eaLnBrk="1" hangingPunct="1">
              <a:buFontTx/>
              <a:buNone/>
            </a:pPr>
            <a:r>
              <a:rPr lang="en-US" sz="1600" noProof="0">
                <a:solidFill>
                  <a:srgbClr val="000000"/>
                </a:solidFill>
                <a:latin typeface="+mj-lt"/>
              </a:rPr>
              <a:t>T. Lu, C. K. Law: Toward accommodating realistic fuel chemistry in large-scale</a:t>
            </a:r>
          </a:p>
          <a:p>
            <a:pPr algn="l" eaLnBrk="1" hangingPunct="1">
              <a:buFontTx/>
              <a:buNone/>
            </a:pPr>
            <a:r>
              <a:rPr lang="en-US" sz="1600" noProof="0">
                <a:solidFill>
                  <a:srgbClr val="000000"/>
                </a:solidFill>
                <a:latin typeface="+mj-lt"/>
              </a:rPr>
              <a:t>computations. </a:t>
            </a:r>
            <a:r>
              <a:rPr lang="en-US" sz="1600" i="1" noProof="0">
                <a:solidFill>
                  <a:srgbClr val="000000"/>
                </a:solidFill>
                <a:latin typeface="+mj-lt"/>
              </a:rPr>
              <a:t>Prog. Energ. Combust. Sci.</a:t>
            </a:r>
            <a:r>
              <a:rPr lang="en-US" sz="1600" noProof="0">
                <a:solidFill>
                  <a:srgbClr val="000000"/>
                </a:solidFill>
                <a:latin typeface="+mj-lt"/>
              </a:rPr>
              <a:t>, </a:t>
            </a:r>
            <a:r>
              <a:rPr lang="en-US" sz="1600" b="1" noProof="0">
                <a:solidFill>
                  <a:srgbClr val="000000"/>
                </a:solidFill>
                <a:latin typeface="+mj-lt"/>
              </a:rPr>
              <a:t>35</a:t>
            </a:r>
            <a:r>
              <a:rPr lang="en-US" sz="1600" noProof="0">
                <a:solidFill>
                  <a:srgbClr val="000000"/>
                </a:solidFill>
                <a:latin typeface="+mj-lt"/>
              </a:rPr>
              <a:t>,192-215 (2009) </a:t>
            </a:r>
            <a:endParaRPr lang="en-US" sz="1600" noProof="0">
              <a:solidFill>
                <a:srgbClr val="000000"/>
              </a:solidFill>
              <a:latin typeface="+mj-lt"/>
              <a:cs typeface="Arial" panose="020B0604020202020204" pitchFamily="34" charset="0"/>
              <a:sym typeface="Symbol" panose="05050102010706020507" pitchFamily="18" charset="2"/>
            </a:endParaRPr>
          </a:p>
        </p:txBody>
      </p:sp>
      <p:sp>
        <p:nvSpPr>
          <p:cNvPr id="3" name="Szövegdoboz 2"/>
          <p:cNvSpPr txBox="1"/>
          <p:nvPr/>
        </p:nvSpPr>
        <p:spPr>
          <a:xfrm>
            <a:off x="5688989" y="1066800"/>
            <a:ext cx="3378811" cy="4844916"/>
          </a:xfrm>
          <a:prstGeom prst="rect">
            <a:avLst/>
          </a:prstGeom>
          <a:noFill/>
        </p:spPr>
        <p:txBody>
          <a:bodyPr wrap="square" rtlCol="0">
            <a:spAutoFit/>
          </a:bodyPr>
          <a:lstStyle/>
          <a:p>
            <a:pPr marL="180975" indent="-180975" algn="l" eaLnBrk="1" hangingPunct="1">
              <a:lnSpc>
                <a:spcPts val="2200"/>
              </a:lnSpc>
              <a:spcBef>
                <a:spcPts val="0"/>
              </a:spcBef>
              <a:buFont typeface="Arial" panose="020B0604020202020204" pitchFamily="34" charset="0"/>
              <a:buChar char="•"/>
            </a:pPr>
            <a:r>
              <a:rPr lang="en-US" noProof="0">
                <a:solidFill>
                  <a:srgbClr val="0000FF"/>
                </a:solidFill>
                <a:cs typeface="Arial" panose="020B0604020202020204" pitchFamily="34" charset="0"/>
                <a:sym typeface="Symbol" panose="05050102010706020507" pitchFamily="18" charset="2"/>
              </a:rPr>
              <a:t>Increasing mechanistic and kinetic knowledge </a:t>
            </a:r>
          </a:p>
          <a:p>
            <a:pPr marL="180975" indent="-180975" algn="l">
              <a:lnSpc>
                <a:spcPts val="2200"/>
              </a:lnSpc>
              <a:spcBef>
                <a:spcPts val="1200"/>
              </a:spcBef>
              <a:buFont typeface="Arial" panose="020B0604020202020204" pitchFamily="34" charset="0"/>
              <a:buChar char="•"/>
            </a:pPr>
            <a:r>
              <a:rPr lang="en-US" noProof="0">
                <a:solidFill>
                  <a:srgbClr val="0000FF"/>
                </a:solidFill>
                <a:cs typeface="Arial" panose="020B0604020202020204" pitchFamily="34" charset="0"/>
                <a:sym typeface="Symbol" panose="05050102010706020507" pitchFamily="18" charset="2"/>
              </a:rPr>
              <a:t>New systems explored    </a:t>
            </a:r>
            <a:r>
              <a:rPr lang="en-US" sz="1800" noProof="0">
                <a:solidFill>
                  <a:srgbClr val="000000"/>
                </a:solidFill>
                <a:cs typeface="Arial" panose="020B0604020202020204" pitchFamily="34" charset="0"/>
                <a:sym typeface="Symbol" panose="05050102010706020507" pitchFamily="18" charset="2"/>
              </a:rPr>
              <a:t>biofuels, synthetic fuels and blends</a:t>
            </a:r>
            <a:r>
              <a:rPr lang="hu-HU" sz="1800" noProof="0">
                <a:solidFill>
                  <a:srgbClr val="000000"/>
                </a:solidFill>
                <a:cs typeface="Arial" panose="020B0604020202020204" pitchFamily="34" charset="0"/>
                <a:sym typeface="Symbol" panose="05050102010706020507" pitchFamily="18" charset="2"/>
              </a:rPr>
              <a:t>, N/S/P/metals</a:t>
            </a:r>
            <a:endParaRPr lang="en-US" sz="1800" noProof="0">
              <a:solidFill>
                <a:srgbClr val="000000"/>
              </a:solidFill>
              <a:cs typeface="Arial" panose="020B0604020202020204" pitchFamily="34" charset="0"/>
              <a:sym typeface="Symbol" panose="05050102010706020507" pitchFamily="18" charset="2"/>
            </a:endParaRPr>
          </a:p>
          <a:p>
            <a:pPr marL="180975" indent="-180975" algn="l">
              <a:lnSpc>
                <a:spcPts val="2200"/>
              </a:lnSpc>
              <a:spcBef>
                <a:spcPts val="1200"/>
              </a:spcBef>
              <a:buFont typeface="Arial" panose="020B0604020202020204" pitchFamily="34" charset="0"/>
              <a:buChar char="•"/>
            </a:pPr>
            <a:r>
              <a:rPr lang="en-US" noProof="0">
                <a:solidFill>
                  <a:srgbClr val="0000FF"/>
                </a:solidFill>
                <a:cs typeface="Arial" panose="020B0604020202020204" pitchFamily="34" charset="0"/>
                <a:sym typeface="Symbol" panose="05050102010706020507" pitchFamily="18" charset="2"/>
              </a:rPr>
              <a:t>Rate rules </a:t>
            </a:r>
            <a:br>
              <a:rPr lang="en-US" noProof="0">
                <a:solidFill>
                  <a:srgbClr val="0000FF"/>
                </a:solidFill>
                <a:cs typeface="Arial" panose="020B0604020202020204" pitchFamily="34" charset="0"/>
                <a:sym typeface="Symbol" panose="05050102010706020507" pitchFamily="18" charset="2"/>
              </a:rPr>
            </a:br>
            <a:r>
              <a:rPr lang="en-US" sz="1800" noProof="0">
                <a:solidFill>
                  <a:srgbClr val="000000"/>
                </a:solidFill>
                <a:cs typeface="Arial" panose="020B0604020202020204" pitchFamily="34" charset="0"/>
                <a:sym typeface="Symbol" panose="05050102010706020507" pitchFamily="18" charset="2"/>
              </a:rPr>
              <a:t>automatic construction</a:t>
            </a:r>
            <a:br>
              <a:rPr lang="en-US" sz="1800" noProof="0">
                <a:solidFill>
                  <a:srgbClr val="000000"/>
                </a:solidFill>
                <a:cs typeface="Arial" panose="020B0604020202020204" pitchFamily="34" charset="0"/>
                <a:sym typeface="Symbol" panose="05050102010706020507" pitchFamily="18" charset="2"/>
              </a:rPr>
            </a:br>
            <a:r>
              <a:rPr lang="en-US" sz="1800" noProof="0">
                <a:solidFill>
                  <a:srgbClr val="000000"/>
                </a:solidFill>
                <a:cs typeface="Arial" panose="020B0604020202020204" pitchFamily="34" charset="0"/>
                <a:sym typeface="Symbol" panose="05050102010706020507" pitchFamily="18" charset="2"/>
              </a:rPr>
              <a:t>(RMG, MAMOX++)</a:t>
            </a:r>
            <a:endParaRPr lang="en-US" noProof="0">
              <a:solidFill>
                <a:srgbClr val="000000"/>
              </a:solidFill>
              <a:cs typeface="Arial" panose="020B0604020202020204" pitchFamily="34" charset="0"/>
              <a:sym typeface="Symbol" panose="05050102010706020507" pitchFamily="18" charset="2"/>
            </a:endParaRPr>
          </a:p>
          <a:p>
            <a:pPr marL="180975" indent="-180975" algn="l" eaLnBrk="1" hangingPunct="1">
              <a:lnSpc>
                <a:spcPts val="2200"/>
              </a:lnSpc>
              <a:spcBef>
                <a:spcPts val="1200"/>
              </a:spcBef>
              <a:buFont typeface="Arial" panose="020B0604020202020204" pitchFamily="34" charset="0"/>
              <a:buChar char="•"/>
            </a:pPr>
            <a:r>
              <a:rPr lang="en-US" noProof="0">
                <a:solidFill>
                  <a:srgbClr val="0000FF"/>
                </a:solidFill>
                <a:cs typeface="Arial" panose="020B0604020202020204" pitchFamily="34" charset="0"/>
                <a:sym typeface="Symbol" panose="05050102010706020507" pitchFamily="18" charset="2"/>
              </a:rPr>
              <a:t>Huge models</a:t>
            </a:r>
            <a:endParaRPr lang="en-US" sz="1800" noProof="0">
              <a:solidFill>
                <a:srgbClr val="000000"/>
              </a:solidFill>
              <a:cs typeface="Arial" panose="020B0604020202020204" pitchFamily="34" charset="0"/>
              <a:sym typeface="Symbol" panose="05050102010706020507" pitchFamily="18" charset="2"/>
            </a:endParaRPr>
          </a:p>
          <a:p>
            <a:pPr marL="638175" lvl="2" indent="-180975" algn="l">
              <a:lnSpc>
                <a:spcPts val="2200"/>
              </a:lnSpc>
              <a:spcBef>
                <a:spcPts val="0"/>
              </a:spcBef>
              <a:buFont typeface="Arial" panose="020B0604020202020204" pitchFamily="34" charset="0"/>
              <a:buChar char="•"/>
            </a:pPr>
            <a:r>
              <a:rPr lang="hu-HU" sz="1800" noProof="0">
                <a:solidFill>
                  <a:srgbClr val="000000"/>
                </a:solidFill>
                <a:cs typeface="Arial" panose="020B0604020202020204" pitchFamily="34" charset="0"/>
                <a:sym typeface="Symbol" panose="05050102010706020507" pitchFamily="18" charset="2"/>
              </a:rPr>
              <a:t>Gasoline fuels</a:t>
            </a:r>
          </a:p>
          <a:p>
            <a:pPr marL="638175" lvl="2" indent="-180975" algn="l">
              <a:lnSpc>
                <a:spcPts val="2200"/>
              </a:lnSpc>
              <a:spcBef>
                <a:spcPts val="0"/>
              </a:spcBef>
              <a:buFont typeface="Arial" panose="020B0604020202020204" pitchFamily="34" charset="0"/>
              <a:buChar char="•"/>
            </a:pPr>
            <a:r>
              <a:rPr lang="en-US" sz="1800" noProof="0">
                <a:solidFill>
                  <a:srgbClr val="000000"/>
                </a:solidFill>
                <a:cs typeface="Arial" panose="020B0604020202020204" pitchFamily="34" charset="0"/>
                <a:sym typeface="Symbol" panose="05050102010706020507" pitchFamily="18" charset="2"/>
              </a:rPr>
              <a:t>(bio)diesel combustion</a:t>
            </a:r>
          </a:p>
          <a:p>
            <a:pPr marL="638175" lvl="2" indent="-180975" algn="l">
              <a:lnSpc>
                <a:spcPts val="2200"/>
              </a:lnSpc>
              <a:spcBef>
                <a:spcPts val="0"/>
              </a:spcBef>
              <a:buFont typeface="Arial" panose="020B0604020202020204" pitchFamily="34" charset="0"/>
              <a:buChar char="•"/>
            </a:pPr>
            <a:r>
              <a:rPr lang="en-US" sz="1800" noProof="0">
                <a:solidFill>
                  <a:srgbClr val="000000"/>
                </a:solidFill>
                <a:cs typeface="Arial" panose="020B0604020202020204" pitchFamily="34" charset="0"/>
                <a:sym typeface="Symbol" panose="05050102010706020507" pitchFamily="18" charset="2"/>
              </a:rPr>
              <a:t>PAH</a:t>
            </a:r>
            <a:r>
              <a:rPr lang="hu-HU" sz="1800" noProof="0">
                <a:solidFill>
                  <a:srgbClr val="000000"/>
                </a:solidFill>
                <a:cs typeface="Arial" panose="020B0604020202020204" pitchFamily="34" charset="0"/>
                <a:sym typeface="Symbol" panose="05050102010706020507" pitchFamily="18" charset="2"/>
              </a:rPr>
              <a:t>, soot</a:t>
            </a:r>
            <a:r>
              <a:rPr lang="en-US" sz="1800" noProof="0">
                <a:solidFill>
                  <a:srgbClr val="000000"/>
                </a:solidFill>
                <a:cs typeface="Arial" panose="020B0604020202020204" pitchFamily="34" charset="0"/>
                <a:sym typeface="Symbol" panose="05050102010706020507" pitchFamily="18" charset="2"/>
              </a:rPr>
              <a:t> formation</a:t>
            </a:r>
          </a:p>
          <a:p>
            <a:pPr marL="180975" indent="-180975" algn="l" eaLnBrk="1" hangingPunct="1">
              <a:lnSpc>
                <a:spcPts val="2200"/>
              </a:lnSpc>
              <a:spcBef>
                <a:spcPts val="600"/>
              </a:spcBef>
              <a:buFont typeface="Arial" panose="020B0604020202020204" pitchFamily="34" charset="0"/>
              <a:buChar char="•"/>
            </a:pPr>
            <a:r>
              <a:rPr lang="en-US" noProof="0">
                <a:solidFill>
                  <a:srgbClr val="0000FF"/>
                </a:solidFill>
                <a:cs typeface="Arial" panose="020B0604020202020204" pitchFamily="34" charset="0"/>
                <a:sym typeface="Symbol" panose="05050102010706020507" pitchFamily="18" charset="2"/>
              </a:rPr>
              <a:t>Faster algorithms and computers    </a:t>
            </a:r>
            <a:br>
              <a:rPr lang="en-US" noProof="0">
                <a:solidFill>
                  <a:srgbClr val="0000FF"/>
                </a:solidFill>
                <a:cs typeface="Arial" panose="020B0604020202020204" pitchFamily="34" charset="0"/>
                <a:sym typeface="Symbol" panose="05050102010706020507" pitchFamily="18" charset="2"/>
              </a:rPr>
            </a:br>
            <a:r>
              <a:rPr lang="en-US" sz="1800" noProof="0">
                <a:solidFill>
                  <a:srgbClr val="000000"/>
                </a:solidFill>
                <a:cs typeface="Arial" panose="020B0604020202020204" pitchFamily="34" charset="0"/>
                <a:sym typeface="Symbol" panose="05050102010706020507" pitchFamily="18" charset="2"/>
              </a:rPr>
              <a:t>Still not fast enough for CFD</a:t>
            </a:r>
          </a:p>
        </p:txBody>
      </p:sp>
      <p:sp>
        <p:nvSpPr>
          <p:cNvPr id="11" name="Dia számának helye 2"/>
          <p:cNvSpPr>
            <a:spLocks noGrp="1"/>
          </p:cNvSpPr>
          <p:nvPr>
            <p:ph type="sldNum" sz="quarter" idx="12"/>
          </p:nvPr>
        </p:nvSpPr>
        <p:spPr>
          <a:xfrm>
            <a:off x="8382000" y="6400800"/>
            <a:ext cx="762000" cy="373676"/>
          </a:xfrm>
        </p:spPr>
        <p:txBody>
          <a:bodyPr/>
          <a:lstStyle/>
          <a:p>
            <a:pPr>
              <a:defRPr/>
            </a:pPr>
            <a:r>
              <a:rPr lang="en-US" sz="1800" noProof="0"/>
              <a:t>3</a:t>
            </a:r>
          </a:p>
        </p:txBody>
      </p:sp>
    </p:spTree>
    <p:extLst>
      <p:ext uri="{BB962C8B-B14F-4D97-AF65-F5344CB8AC3E}">
        <p14:creationId xmlns:p14="http://schemas.microsoft.com/office/powerpoint/2010/main" val="62557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228601" y="1219200"/>
            <a:ext cx="8763000" cy="47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indent="-342900" eaLnBrk="1" hangingPunct="1">
              <a:spcBef>
                <a:spcPts val="300"/>
              </a:spcBef>
            </a:pPr>
            <a:r>
              <a:rPr lang="en-US" sz="1800" b="1" noProof="0">
                <a:solidFill>
                  <a:srgbClr val="000000"/>
                </a:solidFill>
                <a:latin typeface="Arial" panose="020B0604020202020204" pitchFamily="34" charset="0"/>
                <a:cs typeface="Arial" panose="020B0604020202020204" pitchFamily="34" charset="0"/>
              </a:rPr>
              <a:t>Dean et al. mechanism: </a:t>
            </a:r>
            <a:r>
              <a:rPr lang="en-US" sz="1800" noProof="0">
                <a:solidFill>
                  <a:srgbClr val="000000"/>
                </a:solidFill>
                <a:latin typeface="Arial" panose="020B0604020202020204" pitchFamily="34" charset="0"/>
                <a:cs typeface="Arial" panose="020B0604020202020204" pitchFamily="34" charset="0"/>
              </a:rPr>
              <a:t>345 species and 6874 irreversible reactions.</a:t>
            </a:r>
          </a:p>
          <a:p>
            <a:pPr eaLnBrk="1" hangingPunct="1">
              <a:spcBef>
                <a:spcPts val="1200"/>
              </a:spcBef>
              <a:buNone/>
            </a:pPr>
            <a:r>
              <a:rPr lang="hu-HU" sz="1800" noProof="0">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Reduction is needed </a:t>
            </a:r>
            <a:r>
              <a:rPr lang="en-US" sz="1800" b="1" noProof="0">
                <a:solidFill>
                  <a:srgbClr val="000000"/>
                </a:solidFill>
                <a:latin typeface="Arial" panose="020B0604020202020204" pitchFamily="34" charset="0"/>
                <a:cs typeface="Arial" panose="020B0604020202020204" pitchFamily="34" charset="0"/>
              </a:rPr>
              <a:t>for computer optimization of fuel cell geometry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and operating conditions.</a:t>
            </a:r>
            <a:r>
              <a:rPr lang="en-US" sz="1800" noProof="0">
                <a:solidFill>
                  <a:srgbClr val="000000"/>
                </a:solidFill>
                <a:latin typeface="Arial" panose="020B0604020202020204" pitchFamily="34" charset="0"/>
                <a:cs typeface="Arial" panose="020B0604020202020204" pitchFamily="34" charset="0"/>
              </a:rPr>
              <a:t> </a:t>
            </a:r>
          </a:p>
          <a:p>
            <a:pPr marL="342900" indent="-342900" eaLnBrk="1" hangingPunct="1">
              <a:spcBef>
                <a:spcPts val="1200"/>
              </a:spcBef>
            </a:pPr>
            <a:r>
              <a:rPr lang="en-US" sz="1800">
                <a:solidFill>
                  <a:srgbClr val="000000"/>
                </a:solidFill>
                <a:latin typeface="Arial" panose="020B0604020202020204" pitchFamily="34" charset="0"/>
                <a:cs typeface="Arial" panose="020B0604020202020204" pitchFamily="34" charset="0"/>
              </a:rPr>
              <a:t>30 / 70 vol%  </a:t>
            </a:r>
            <a:r>
              <a:rPr lang="en-US" sz="1800" b="1">
                <a:solidFill>
                  <a:srgbClr val="000000"/>
                </a:solidFill>
                <a:latin typeface="Arial" panose="020B0604020202020204" pitchFamily="34" charset="0"/>
                <a:cs typeface="Arial" panose="020B0604020202020204" pitchFamily="34" charset="0"/>
              </a:rPr>
              <a:t>methane / air</a:t>
            </a:r>
            <a:r>
              <a:rPr lang="hu-HU" sz="1800" b="1">
                <a:solidFill>
                  <a:srgbClr val="000000"/>
                </a:solidFill>
                <a:latin typeface="Arial" panose="020B0604020202020204" pitchFamily="34" charset="0"/>
                <a:cs typeface="Arial" panose="020B0604020202020204" pitchFamily="34" charset="0"/>
              </a:rPr>
              <a:t>, </a:t>
            </a:r>
            <a:r>
              <a:rPr lang="hu-HU" sz="1800">
                <a:solidFill>
                  <a:srgbClr val="000000"/>
                </a:solidFill>
                <a:latin typeface="Arial" panose="020B0604020202020204" pitchFamily="34" charset="0"/>
                <a:cs typeface="Arial" panose="020B0604020202020204" pitchFamily="34" charset="0"/>
              </a:rPr>
              <a:t>at </a:t>
            </a:r>
            <a:r>
              <a:rPr lang="en-US" sz="1800" i="1" noProof="0">
                <a:solidFill>
                  <a:srgbClr val="000000"/>
                </a:solidFill>
                <a:latin typeface="Arial" panose="020B0604020202020204" pitchFamily="34" charset="0"/>
                <a:cs typeface="Arial" panose="020B0604020202020204" pitchFamily="34" charset="0"/>
              </a:rPr>
              <a:t>T </a:t>
            </a:r>
            <a:r>
              <a:rPr lang="en-US" sz="1800" noProof="0">
                <a:solidFill>
                  <a:srgbClr val="000000"/>
                </a:solidFill>
                <a:latin typeface="Arial" panose="020B0604020202020204" pitchFamily="34" charset="0"/>
                <a:cs typeface="Arial" panose="020B0604020202020204" pitchFamily="34" charset="0"/>
              </a:rPr>
              <a:t>= 900</a:t>
            </a:r>
            <a:r>
              <a:rPr lang="en-US" sz="1800" baseline="30000" noProof="0">
                <a:solidFill>
                  <a:srgbClr val="000000"/>
                </a:solidFill>
                <a:latin typeface="Arial" panose="020B0604020202020204" pitchFamily="34" charset="0"/>
                <a:cs typeface="Arial" panose="020B0604020202020204" pitchFamily="34" charset="0"/>
              </a:rPr>
              <a:t>°</a:t>
            </a:r>
            <a:r>
              <a:rPr lang="en-US" sz="1800" noProof="0">
                <a:solidFill>
                  <a:srgbClr val="000000"/>
                </a:solidFill>
                <a:latin typeface="Arial" panose="020B0604020202020204" pitchFamily="34" charset="0"/>
                <a:cs typeface="Arial" panose="020B0604020202020204" pitchFamily="34" charset="0"/>
              </a:rPr>
              <a:t>C, </a:t>
            </a:r>
            <a:r>
              <a:rPr lang="en-US" sz="1800" i="1" noProof="0">
                <a:solidFill>
                  <a:srgbClr val="000000"/>
                </a:solidFill>
                <a:latin typeface="Arial" panose="020B0604020202020204" pitchFamily="34" charset="0"/>
                <a:cs typeface="Arial" panose="020B0604020202020204" pitchFamily="34" charset="0"/>
              </a:rPr>
              <a:t>p </a:t>
            </a:r>
            <a:r>
              <a:rPr lang="en-US" sz="1800" noProof="0">
                <a:solidFill>
                  <a:srgbClr val="000000"/>
                </a:solidFill>
                <a:latin typeface="Arial" panose="020B0604020202020204" pitchFamily="34" charset="0"/>
                <a:cs typeface="Arial" panose="020B0604020202020204" pitchFamily="34" charset="0"/>
              </a:rPr>
              <a:t>=1 atm, isothermal and isobaric</a:t>
            </a:r>
          </a:p>
          <a:p>
            <a:pPr marL="342900" indent="-342900" eaLnBrk="1" hangingPunct="1">
              <a:spcBef>
                <a:spcPts val="300"/>
              </a:spcBef>
            </a:pPr>
            <a:r>
              <a:rPr lang="en-US" sz="1800" b="1" noProof="0">
                <a:solidFill>
                  <a:srgbClr val="000000"/>
                </a:solidFill>
                <a:latin typeface="Arial" panose="020B0604020202020204" pitchFamily="34" charset="0"/>
                <a:cs typeface="Arial" panose="020B0604020202020204" pitchFamily="34" charset="0"/>
              </a:rPr>
              <a:t>12 important species</a:t>
            </a:r>
            <a:r>
              <a:rPr lang="en-US" sz="1800" noProof="0">
                <a:solidFill>
                  <a:srgbClr val="000000"/>
                </a:solidFill>
                <a:latin typeface="Arial" panose="020B0604020202020204" pitchFamily="34" charset="0"/>
                <a:cs typeface="Arial" panose="020B0604020202020204" pitchFamily="34" charset="0"/>
              </a:rPr>
              <a:t>: CH</a:t>
            </a:r>
            <a:r>
              <a:rPr lang="en-US" sz="1800" baseline="-25000" noProof="0">
                <a:solidFill>
                  <a:srgbClr val="000000"/>
                </a:solidFill>
                <a:latin typeface="Arial" panose="020B0604020202020204" pitchFamily="34" charset="0"/>
                <a:cs typeface="Arial" panose="020B0604020202020204" pitchFamily="34" charset="0"/>
              </a:rPr>
              <a:t>4</a:t>
            </a:r>
            <a:r>
              <a:rPr lang="en-US" sz="1800" noProof="0">
                <a:solidFill>
                  <a:srgbClr val="000000"/>
                </a:solidFill>
                <a:latin typeface="Arial" panose="020B0604020202020204" pitchFamily="34" charset="0"/>
                <a:cs typeface="Arial" panose="020B0604020202020204" pitchFamily="34" charset="0"/>
              </a:rPr>
              <a:t>, N</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 O</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 H</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 H</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O, CH</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O, CO, CO</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 </a:t>
            </a:r>
          </a:p>
          <a:p>
            <a:pPr eaLnBrk="1" hangingPunct="1">
              <a:spcBef>
                <a:spcPts val="300"/>
              </a:spcBef>
              <a:buNone/>
            </a:pPr>
            <a:r>
              <a:rPr lang="en-US" sz="1800" noProof="0">
                <a:solidFill>
                  <a:srgbClr val="000000"/>
                </a:solidFill>
                <a:latin typeface="Arial" panose="020B0604020202020204" pitchFamily="34" charset="0"/>
                <a:cs typeface="Arial" panose="020B0604020202020204" pitchFamily="34" charset="0"/>
              </a:rPr>
              <a:t>                                           C</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H</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 C</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H</a:t>
            </a:r>
            <a:r>
              <a:rPr lang="en-US" sz="1800" baseline="-25000" noProof="0">
                <a:solidFill>
                  <a:srgbClr val="000000"/>
                </a:solidFill>
                <a:latin typeface="Arial" panose="020B0604020202020204" pitchFamily="34" charset="0"/>
                <a:cs typeface="Arial" panose="020B0604020202020204" pitchFamily="34" charset="0"/>
              </a:rPr>
              <a:t>4</a:t>
            </a:r>
            <a:r>
              <a:rPr lang="en-US" sz="1800" noProof="0">
                <a:solidFill>
                  <a:srgbClr val="000000"/>
                </a:solidFill>
                <a:latin typeface="Arial" panose="020B0604020202020204" pitchFamily="34" charset="0"/>
                <a:cs typeface="Arial" panose="020B0604020202020204" pitchFamily="34" charset="0"/>
              </a:rPr>
              <a:t>, C</a:t>
            </a:r>
            <a:r>
              <a:rPr lang="en-US" sz="1800" baseline="-25000" noProof="0">
                <a:solidFill>
                  <a:srgbClr val="000000"/>
                </a:solidFill>
                <a:latin typeface="Arial" panose="020B0604020202020204" pitchFamily="34" charset="0"/>
                <a:cs typeface="Arial" panose="020B0604020202020204" pitchFamily="34" charset="0"/>
              </a:rPr>
              <a:t>2</a:t>
            </a:r>
            <a:r>
              <a:rPr lang="en-US" sz="1800" noProof="0">
                <a:solidFill>
                  <a:srgbClr val="000000"/>
                </a:solidFill>
                <a:latin typeface="Arial" panose="020B0604020202020204" pitchFamily="34" charset="0"/>
                <a:cs typeface="Arial" panose="020B0604020202020204" pitchFamily="34" charset="0"/>
              </a:rPr>
              <a:t>H</a:t>
            </a:r>
            <a:r>
              <a:rPr lang="en-US" sz="1800" baseline="-25000" noProof="0">
                <a:solidFill>
                  <a:srgbClr val="000000"/>
                </a:solidFill>
                <a:latin typeface="Arial" panose="020B0604020202020204" pitchFamily="34" charset="0"/>
                <a:cs typeface="Arial" panose="020B0604020202020204" pitchFamily="34" charset="0"/>
              </a:rPr>
              <a:t>6</a:t>
            </a:r>
            <a:r>
              <a:rPr lang="en-US" sz="1800" noProof="0">
                <a:solidFill>
                  <a:srgbClr val="000000"/>
                </a:solidFill>
                <a:latin typeface="Arial" panose="020B0604020202020204" pitchFamily="34" charset="0"/>
                <a:cs typeface="Arial" panose="020B0604020202020204" pitchFamily="34" charset="0"/>
              </a:rPr>
              <a:t>, C</a:t>
            </a:r>
            <a:r>
              <a:rPr lang="en-US" sz="1800" baseline="-25000" noProof="0">
                <a:solidFill>
                  <a:srgbClr val="000000"/>
                </a:solidFill>
                <a:latin typeface="Arial" panose="020B0604020202020204" pitchFamily="34" charset="0"/>
                <a:cs typeface="Arial" panose="020B0604020202020204" pitchFamily="34" charset="0"/>
              </a:rPr>
              <a:t>6</a:t>
            </a:r>
            <a:r>
              <a:rPr lang="en-US" sz="1800" noProof="0">
                <a:solidFill>
                  <a:srgbClr val="000000"/>
                </a:solidFill>
                <a:latin typeface="Arial" panose="020B0604020202020204" pitchFamily="34" charset="0"/>
                <a:cs typeface="Arial" panose="020B0604020202020204" pitchFamily="34" charset="0"/>
              </a:rPr>
              <a:t>H</a:t>
            </a:r>
            <a:r>
              <a:rPr lang="en-US" sz="1800" baseline="-25000" noProof="0">
                <a:solidFill>
                  <a:srgbClr val="000000"/>
                </a:solidFill>
                <a:latin typeface="Arial" panose="020B0604020202020204" pitchFamily="34" charset="0"/>
                <a:cs typeface="Arial" panose="020B0604020202020204" pitchFamily="34" charset="0"/>
              </a:rPr>
              <a:t>6</a:t>
            </a:r>
            <a:r>
              <a:rPr lang="en-US" sz="1800" noProof="0">
                <a:solidFill>
                  <a:srgbClr val="000000"/>
                </a:solidFill>
                <a:latin typeface="Arial" panose="020B0604020202020204" pitchFamily="34" charset="0"/>
                <a:cs typeface="Arial" panose="020B0604020202020204" pitchFamily="34" charset="0"/>
              </a:rPr>
              <a:t>.  (</a:t>
            </a:r>
            <a:r>
              <a:rPr lang="en-US" sz="1800" i="1" noProof="0">
                <a:solidFill>
                  <a:srgbClr val="000000"/>
                </a:solidFill>
                <a:latin typeface="Arial" panose="020B0604020202020204" pitchFamily="34" charset="0"/>
                <a:cs typeface="Arial" panose="020B0604020202020204" pitchFamily="34" charset="0"/>
              </a:rPr>
              <a:t>x</a:t>
            </a:r>
            <a:r>
              <a:rPr lang="en-US" sz="1800" baseline="-25000" noProof="0">
                <a:solidFill>
                  <a:srgbClr val="000000"/>
                </a:solidFill>
                <a:latin typeface="Arial" panose="020B0604020202020204" pitchFamily="34" charset="0"/>
                <a:cs typeface="Arial" panose="020B0604020202020204" pitchFamily="34" charset="0"/>
              </a:rPr>
              <a:t>max</a:t>
            </a:r>
            <a:r>
              <a:rPr lang="en-US" sz="1800" noProof="0">
                <a:solidFill>
                  <a:srgbClr val="000000"/>
                </a:solidFill>
                <a:latin typeface="Arial" panose="020B0604020202020204" pitchFamily="34" charset="0"/>
                <a:cs typeface="Arial" panose="020B0604020202020204" pitchFamily="34" charset="0"/>
              </a:rPr>
              <a:t>&gt; 0.001) </a:t>
            </a:r>
          </a:p>
          <a:p>
            <a:pPr marL="342900" indent="-342900" eaLnBrk="1" hangingPunct="1">
              <a:spcBef>
                <a:spcPts val="300"/>
              </a:spcBef>
            </a:pPr>
            <a:r>
              <a:rPr lang="en-US" sz="1800" noProof="0">
                <a:solidFill>
                  <a:srgbClr val="000000"/>
                </a:solidFill>
                <a:latin typeface="Arial" panose="020B0604020202020204" pitchFamily="34" charset="0"/>
                <a:cs typeface="Arial" panose="020B0604020202020204" pitchFamily="34" charset="0"/>
              </a:rPr>
              <a:t>Aim: </a:t>
            </a:r>
            <a:r>
              <a:rPr lang="en-US" sz="1800" b="1" noProof="0">
                <a:solidFill>
                  <a:srgbClr val="000000"/>
                </a:solidFill>
                <a:latin typeface="Arial" panose="020B0604020202020204" pitchFamily="34" charset="0"/>
                <a:cs typeface="Arial" panose="020B0604020202020204" pitchFamily="34" charset="0"/>
              </a:rPr>
              <a:t>concentration error &lt; 5% for 1000s</a:t>
            </a:r>
            <a:r>
              <a:rPr lang="en-US" sz="1800" noProof="0">
                <a:solidFill>
                  <a:srgbClr val="000000"/>
                </a:solidFill>
                <a:latin typeface="Arial" panose="020B0604020202020204" pitchFamily="34" charset="0"/>
                <a:cs typeface="Arial" panose="020B0604020202020204" pitchFamily="34" charset="0"/>
              </a:rPr>
              <a:t> simulation time</a:t>
            </a:r>
          </a:p>
          <a:p>
            <a:pPr marL="342900" indent="-342900" eaLnBrk="1" hangingPunct="1">
              <a:spcBef>
                <a:spcPts val="300"/>
              </a:spcBef>
            </a:pPr>
            <a:r>
              <a:rPr lang="en-US" sz="1800" b="1" noProof="0">
                <a:solidFill>
                  <a:srgbClr val="000000"/>
                </a:solidFill>
                <a:latin typeface="Arial" panose="020B0604020202020204" pitchFamily="34" charset="0"/>
                <a:cs typeface="Arial" panose="020B0604020202020204" pitchFamily="34" charset="0"/>
              </a:rPr>
              <a:t>Mixed error </a:t>
            </a:r>
            <a:r>
              <a:rPr lang="en-US" sz="1800" noProof="0">
                <a:solidFill>
                  <a:srgbClr val="000000"/>
                </a:solidFill>
                <a:latin typeface="Arial" panose="020B0604020202020204" pitchFamily="34" charset="0"/>
                <a:cs typeface="Arial" panose="020B0604020202020204" pitchFamily="34" charset="0"/>
              </a:rPr>
              <a:t>of species </a:t>
            </a:r>
            <a:r>
              <a:rPr lang="en-US" sz="1800" i="1" noProof="0">
                <a:solidFill>
                  <a:srgbClr val="000000"/>
                </a:solidFill>
                <a:latin typeface="Arial" panose="020B0604020202020204" pitchFamily="34" charset="0"/>
                <a:cs typeface="Arial" panose="020B0604020202020204" pitchFamily="34" charset="0"/>
              </a:rPr>
              <a:t>i</a:t>
            </a:r>
            <a:r>
              <a:rPr lang="en-US" sz="1800" noProof="0">
                <a:solidFill>
                  <a:srgbClr val="000000"/>
                </a:solidFill>
                <a:latin typeface="Arial" panose="020B0604020202020204" pitchFamily="34" charset="0"/>
                <a:cs typeface="Arial" panose="020B0604020202020204" pitchFamily="34" charset="0"/>
              </a:rPr>
              <a:t> at time </a:t>
            </a:r>
            <a:r>
              <a:rPr lang="en-US" sz="1800" i="1" noProof="0">
                <a:solidFill>
                  <a:srgbClr val="000000"/>
                </a:solidFill>
                <a:latin typeface="Arial" panose="020B0604020202020204" pitchFamily="34" charset="0"/>
                <a:cs typeface="Arial" panose="020B0604020202020204" pitchFamily="34" charset="0"/>
              </a:rPr>
              <a:t>t</a:t>
            </a:r>
            <a:r>
              <a:rPr lang="en-US" sz="1800" i="1" baseline="-25000" noProof="0">
                <a:solidFill>
                  <a:srgbClr val="000000"/>
                </a:solidFill>
                <a:latin typeface="Arial" panose="020B0604020202020204" pitchFamily="34" charset="0"/>
                <a:cs typeface="Arial" panose="020B0604020202020204" pitchFamily="34" charset="0"/>
              </a:rPr>
              <a:t>j</a:t>
            </a:r>
            <a:r>
              <a:rPr lang="hu-HU" sz="1800" i="1" baseline="-250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a:t>
            </a:r>
            <a:endParaRPr lang="en-US" sz="18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2000" i="1" baseline="-25000" noProof="0">
              <a:solidFill>
                <a:srgbClr val="000000"/>
              </a:solidFill>
              <a:latin typeface="Arial" panose="020B0604020202020204" pitchFamily="34" charset="0"/>
              <a:cs typeface="Arial" panose="020B0604020202020204" pitchFamily="34" charset="0"/>
            </a:endParaRPr>
          </a:p>
          <a:p>
            <a:pPr eaLnBrk="1" hangingPunct="1">
              <a:spcBef>
                <a:spcPct val="0"/>
              </a:spcBef>
              <a:buNone/>
            </a:pPr>
            <a:endParaRPr lang="en-US" sz="20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ct val="0"/>
              </a:spcBef>
            </a:pPr>
            <a:endParaRPr lang="en-US" sz="1400" i="1" baseline="-25000" noProof="0">
              <a:solidFill>
                <a:srgbClr val="000000"/>
              </a:solidFill>
              <a:latin typeface="Arial" panose="020B0604020202020204" pitchFamily="34" charset="0"/>
              <a:cs typeface="Arial" panose="020B0604020202020204" pitchFamily="34" charset="0"/>
            </a:endParaRPr>
          </a:p>
          <a:p>
            <a:pPr marL="342900" indent="-342900" eaLnBrk="1" hangingPunct="1">
              <a:spcBef>
                <a:spcPts val="600"/>
              </a:spcBef>
            </a:pPr>
            <a:r>
              <a:rPr lang="en-US" sz="1800" b="1" noProof="0">
                <a:solidFill>
                  <a:srgbClr val="000000"/>
                </a:solidFill>
                <a:latin typeface="Arial" panose="020B0604020202020204" pitchFamily="34" charset="0"/>
                <a:cs typeface="Arial" panose="020B0604020202020204" pitchFamily="34" charset="0"/>
              </a:rPr>
              <a:t>Worst case error </a:t>
            </a:r>
            <a:r>
              <a:rPr lang="en-US" sz="1800" noProof="0">
                <a:solidFill>
                  <a:srgbClr val="000000"/>
                </a:solidFill>
                <a:latin typeface="Arial" panose="020B0604020202020204" pitchFamily="34" charset="0"/>
                <a:cs typeface="Arial" panose="020B0604020202020204" pitchFamily="34" charset="0"/>
              </a:rPr>
              <a:t>considering all times and species</a:t>
            </a:r>
            <a:r>
              <a:rPr lang="hu-HU" sz="1800" noProof="0">
                <a:solidFill>
                  <a:srgbClr val="000000"/>
                </a:solidFill>
                <a:latin typeface="Arial" panose="020B0604020202020204" pitchFamily="34" charset="0"/>
                <a:cs typeface="Arial" panose="020B0604020202020204" pitchFamily="34" charset="0"/>
              </a:rPr>
              <a:t>:</a:t>
            </a:r>
            <a:endParaRPr lang="en-US" sz="1800" noProof="0">
              <a:solidFill>
                <a:srgbClr val="0000FF"/>
              </a:solidFill>
              <a:latin typeface="Arial" panose="020B0604020202020204" pitchFamily="34" charset="0"/>
              <a:cs typeface="Arial" panose="020B0604020202020204" pitchFamily="34" charset="0"/>
            </a:endParaRPr>
          </a:p>
        </p:txBody>
      </p:sp>
      <p:sp>
        <p:nvSpPr>
          <p:cNvPr id="62466" name="Text Box 2"/>
          <p:cNvSpPr txBox="1">
            <a:spLocks noChangeArrowheads="1"/>
          </p:cNvSpPr>
          <p:nvPr/>
        </p:nvSpPr>
        <p:spPr bwMode="auto">
          <a:xfrm>
            <a:off x="0" y="34925"/>
            <a:ext cx="9114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1" noProof="0">
                <a:solidFill>
                  <a:srgbClr val="C00000"/>
                </a:solidFill>
                <a:latin typeface="Arial" panose="020B0604020202020204" pitchFamily="34" charset="0"/>
                <a:cs typeface="Arial" panose="020B0604020202020204" pitchFamily="34" charset="0"/>
              </a:rPr>
              <a:t>SEM case study 1: gas-phase chemistry in solid-oxide fuel cells (SOFC): partial oxidation of methane</a:t>
            </a:r>
          </a:p>
        </p:txBody>
      </p:sp>
      <p:sp>
        <p:nvSpPr>
          <p:cNvPr id="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3</a:t>
            </a:r>
            <a:r>
              <a:rPr lang="hu-HU" sz="1800" noProof="0">
                <a:latin typeface="Arial" panose="020B0604020202020204" pitchFamily="34" charset="0"/>
                <a:cs typeface="Arial" panose="020B0604020202020204" pitchFamily="34" charset="0"/>
              </a:rPr>
              <a:t>0</a:t>
            </a:r>
            <a:endParaRPr lang="en-US" sz="1800" noProof="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Object 9"/>
              <p:cNvSpPr txBox="1"/>
              <p:nvPr/>
            </p:nvSpPr>
            <p:spPr bwMode="auto">
              <a:xfrm>
                <a:off x="304800" y="3984489"/>
                <a:ext cx="5714999" cy="1371600"/>
              </a:xfrm>
              <a:prstGeom prst="rect">
                <a:avLst/>
              </a:prstGeom>
              <a:solidFill>
                <a:schemeClr val="bg1"/>
              </a:solidFill>
              <a:ln>
                <a:solidFill>
                  <a:schemeClr val="tx1"/>
                </a:solidFill>
              </a:ln>
            </p:spPr>
            <p:txBody>
              <a:bodyPr>
                <a:normAutofit fontScale="62500" lnSpcReduction="20000"/>
              </a:bodyPr>
              <a:lstStyle/>
              <a:p>
                <a:pPr/>
                <a14:m>
                  <m:oMathPara xmlns:m="http://schemas.openxmlformats.org/officeDocument/2006/math">
                    <m:oMathParaPr>
                      <m:jc m:val="left"/>
                    </m:oMathParaPr>
                    <m:oMath xmlns:m="http://schemas.openxmlformats.org/officeDocument/2006/math">
                      <m:sSub>
                        <m:sSubPr>
                          <m:ctrlPr>
                            <a:rPr lang="en-GB" i="1" smtClean="0">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𝛿</m:t>
                          </m:r>
                        </m:e>
                        <m:sub>
                          <m:r>
                            <m:rPr>
                              <m:sty m:val="p"/>
                            </m:rPr>
                            <a:rPr lang="en-GB" i="0">
                              <a:solidFill>
                                <a:srgbClr val="000000"/>
                              </a:solidFill>
                              <a:latin typeface="Cambria Math" panose="02040503050406030204" pitchFamily="18" charset="0"/>
                            </a:rPr>
                            <m:t>i</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)=2</m:t>
                      </m:r>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red</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num>
                        <m:den>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nor/>
                                </m:rPr>
                                <a:rPr lang="en-GB" i="0">
                                  <a:solidFill>
                                    <a:srgbClr val="000000"/>
                                  </a:solidFill>
                                  <a:latin typeface="Cambria Math" panose="02040503050406030204" pitchFamily="18" charset="0"/>
                                </a:rPr>
                                <m:t>i</m:t>
                              </m:r>
                              <m:r>
                                <m:rPr>
                                  <m:nor/>
                                </m:rPr>
                                <a:rPr lang="en-GB" i="0">
                                  <a:solidFill>
                                    <a:srgbClr val="000000"/>
                                  </a:solidFill>
                                  <a:latin typeface="Cambria Math" panose="02040503050406030204" pitchFamily="18" charset="0"/>
                                </a:rPr>
                                <m:t>,</m:t>
                              </m:r>
                              <m:r>
                                <m:rPr>
                                  <m:nor/>
                                </m:rPr>
                                <a:rPr lang="en-GB" i="0">
                                  <a:solidFill>
                                    <a:srgbClr val="000000"/>
                                  </a:solidFill>
                                  <a:latin typeface="Cambria Math" panose="02040503050406030204" pitchFamily="18" charset="0"/>
                                </a:rPr>
                                <m:t>MAX</m:t>
                              </m:r>
                            </m:sub>
                            <m:sup>
                              <m:r>
                                <m:rPr>
                                  <m:nor/>
                                </m:rPr>
                                <a:rPr lang="en-GB" i="0">
                                  <a:solidFill>
                                    <a:srgbClr val="000000"/>
                                  </a:solidFill>
                                  <a:latin typeface="Cambria Math" panose="02040503050406030204" pitchFamily="18" charset="0"/>
                                </a:rPr>
                                <m:t>full</m:t>
                              </m:r>
                            </m:sup>
                          </m:sSubSup>
                        </m:den>
                      </m:f>
                      <m:r>
                        <a:rPr lang="en-GB" i="1">
                          <a:solidFill>
                            <a:srgbClr val="000000"/>
                          </a:solidFill>
                          <a:latin typeface="Cambria Math" panose="02040503050406030204" pitchFamily="18" charset="0"/>
                        </a:rPr>
                        <m:t>≈</m:t>
                      </m:r>
                      <m:d>
                        <m:dPr>
                          <m:begChr m:val="{"/>
                          <m:endChr m:val=""/>
                          <m:ctrlPr>
                            <a:rPr lang="en-GB" i="1">
                              <a:solidFill>
                                <a:srgbClr val="000000"/>
                              </a:solidFill>
                              <a:latin typeface="Cambria Math" panose="02040503050406030204" pitchFamily="18" charset="0"/>
                            </a:rPr>
                          </m:ctrlPr>
                        </m:dPr>
                        <m:e>
                          <m:m>
                            <m:mPr>
                              <m:plcHide m:val="on"/>
                              <m:mcs>
                                <m:mc>
                                  <m:mcPr>
                                    <m:count m:val="2"/>
                                    <m:mcJc m:val="center"/>
                                  </m:mcPr>
                                </m:mc>
                              </m:mcs>
                              <m:ctrlPr>
                                <a:rPr lang="en-GB" i="1">
                                  <a:solidFill>
                                    <a:srgbClr val="000000"/>
                                  </a:solidFill>
                                  <a:latin typeface="Cambria Math" panose="02040503050406030204" pitchFamily="18" charset="0"/>
                                </a:rPr>
                              </m:ctrlPr>
                            </m:mPr>
                            <m:mr>
                              <m:e>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red</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num>
                                  <m:den>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den>
                                </m:f>
                              </m:e>
                              <m:e>
                                <m:r>
                                  <m:rPr>
                                    <m:nor/>
                                  </m:rPr>
                                  <a:rPr lang="en-GB" i="0">
                                    <a:solidFill>
                                      <a:srgbClr val="000000"/>
                                    </a:solidFill>
                                    <a:latin typeface="Cambria Math" panose="02040503050406030204" pitchFamily="18" charset="0"/>
                                  </a:rPr>
                                  <m:t>if</m:t>
                                </m:r>
                                <m:r>
                                  <m:rPr>
                                    <m:nor/>
                                  </m:rPr>
                                  <a:rPr lang="en-GB" i="0">
                                    <a:solidFill>
                                      <a:srgbClr val="000000"/>
                                    </a:solidFill>
                                    <a:latin typeface="Cambria Math" panose="02040503050406030204" pitchFamily="18" charset="0"/>
                                  </a:rPr>
                                  <m:t> </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nor/>
                                      </m:rPr>
                                      <a:rPr lang="en-GB" i="0">
                                        <a:solidFill>
                                          <a:srgbClr val="000000"/>
                                        </a:solidFill>
                                        <a:latin typeface="Cambria Math" panose="02040503050406030204" pitchFamily="18" charset="0"/>
                                      </a:rPr>
                                      <m:t>i</m:t>
                                    </m:r>
                                    <m:r>
                                      <m:rPr>
                                        <m:nor/>
                                      </m:rPr>
                                      <a:rPr lang="en-GB" i="0">
                                        <a:solidFill>
                                          <a:srgbClr val="000000"/>
                                        </a:solidFill>
                                        <a:latin typeface="Cambria Math" panose="02040503050406030204" pitchFamily="18" charset="0"/>
                                      </a:rPr>
                                      <m:t>,</m:t>
                                    </m:r>
                                    <m:r>
                                      <m:rPr>
                                        <m:nor/>
                                      </m:rPr>
                                      <a:rPr lang="en-GB" i="0" smtClean="0">
                                        <a:solidFill>
                                          <a:srgbClr val="000000"/>
                                        </a:solidFill>
                                        <a:latin typeface="Cambria Math" panose="02040503050406030204" pitchFamily="18" charset="0"/>
                                      </a:rPr>
                                      <m:t>MAX</m:t>
                                    </m:r>
                                  </m:sub>
                                  <m:sup>
                                    <m:r>
                                      <m:rPr>
                                        <m:nor/>
                                      </m:rPr>
                                      <a:rPr lang="en-GB" i="0">
                                        <a:solidFill>
                                          <a:srgbClr val="000000"/>
                                        </a:solidFill>
                                        <a:latin typeface="Cambria Math" panose="02040503050406030204" pitchFamily="18" charset="0"/>
                                      </a:rPr>
                                      <m:t>full</m:t>
                                    </m:r>
                                  </m:sup>
                                </m:sSubSup>
                              </m:e>
                            </m:mr>
                            <m:mr>
                              <m:e>
                                <m:f>
                                  <m:fPr>
                                    <m:ctrlPr>
                                      <a:rPr lang="en-GB" i="1">
                                        <a:solidFill>
                                          <a:srgbClr val="000000"/>
                                        </a:solidFill>
                                        <a:latin typeface="Cambria Math" panose="02040503050406030204" pitchFamily="18" charset="0"/>
                                      </a:rPr>
                                    </m:ctrlPr>
                                  </m:fPr>
                                  <m:num>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red</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m:t>
                                    </m:r>
                                  </m:num>
                                  <m:den>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nor/>
                                          </m:rPr>
                                          <a:rPr lang="en-GB" i="0">
                                            <a:solidFill>
                                              <a:srgbClr val="000000"/>
                                            </a:solidFill>
                                            <a:latin typeface="Cambria Math" panose="02040503050406030204" pitchFamily="18" charset="0"/>
                                          </a:rPr>
                                          <m:t>i</m:t>
                                        </m:r>
                                        <m:r>
                                          <m:rPr>
                                            <m:nor/>
                                          </m:rPr>
                                          <a:rPr lang="en-GB" i="0">
                                            <a:solidFill>
                                              <a:srgbClr val="000000"/>
                                            </a:solidFill>
                                            <a:latin typeface="Cambria Math" panose="02040503050406030204" pitchFamily="18" charset="0"/>
                                          </a:rPr>
                                          <m:t>,</m:t>
                                        </m:r>
                                        <m:r>
                                          <m:rPr>
                                            <m:nor/>
                                          </m:rPr>
                                          <a:rPr lang="hu-HU" b="0" i="0" smtClean="0">
                                            <a:solidFill>
                                              <a:srgbClr val="000000"/>
                                            </a:solidFill>
                                            <a:latin typeface="Cambria Math" panose="02040503050406030204" pitchFamily="18" charset="0"/>
                                          </a:rPr>
                                          <m:t>max</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/2</m:t>
                                    </m:r>
                                  </m:den>
                                </m:f>
                              </m:e>
                              <m:e>
                                <m:r>
                                  <m:rPr>
                                    <m:nor/>
                                  </m:rPr>
                                  <a:rPr lang="en-GB" i="0">
                                    <a:solidFill>
                                      <a:srgbClr val="000000"/>
                                    </a:solidFill>
                                    <a:latin typeface="Cambria Math" panose="02040503050406030204" pitchFamily="18" charset="0"/>
                                  </a:rPr>
                                  <m:t>if</m:t>
                                </m:r>
                                <m:r>
                                  <m:rPr>
                                    <m:nor/>
                                  </m:rPr>
                                  <a:rPr lang="en-GB" i="0">
                                    <a:solidFill>
                                      <a:srgbClr val="000000"/>
                                    </a:solidFill>
                                    <a:latin typeface="Cambria Math" panose="02040503050406030204" pitchFamily="18" charset="0"/>
                                  </a:rPr>
                                  <m:t> </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sty m:val="p"/>
                                      </m:rPr>
                                      <a:rPr lang="en-GB" i="0">
                                        <a:solidFill>
                                          <a:srgbClr val="000000"/>
                                        </a:solidFill>
                                        <a:latin typeface="Cambria Math" panose="02040503050406030204" pitchFamily="18" charset="0"/>
                                      </a:rPr>
                                      <m:t>i</m:t>
                                    </m:r>
                                  </m:sub>
                                  <m:sup>
                                    <m:r>
                                      <m:rPr>
                                        <m:nor/>
                                      </m:rPr>
                                      <a:rPr lang="en-GB" i="0">
                                        <a:solidFill>
                                          <a:srgbClr val="000000"/>
                                        </a:solidFill>
                                        <a:latin typeface="Cambria Math" panose="02040503050406030204" pitchFamily="18" charset="0"/>
                                      </a:rPr>
                                      <m:t>full</m:t>
                                    </m:r>
                                  </m:sup>
                                </m:sSubSup>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𝑡</m:t>
                                    </m:r>
                                  </m:e>
                                  <m:sub>
                                    <m:r>
                                      <m:rPr>
                                        <m:sty m:val="p"/>
                                      </m:rPr>
                                      <a:rPr lang="en-GB" i="0">
                                        <a:solidFill>
                                          <a:srgbClr val="000000"/>
                                        </a:solidFill>
                                        <a:latin typeface="Cambria Math" panose="02040503050406030204" pitchFamily="18" charset="0"/>
                                      </a:rPr>
                                      <m:t>j</m:t>
                                    </m:r>
                                  </m:sub>
                                </m:sSub>
                                <m:r>
                                  <a:rPr lang="en-GB" i="1">
                                    <a:solidFill>
                                      <a:srgbClr val="000000"/>
                                    </a:solidFill>
                                    <a:latin typeface="Cambria Math" panose="02040503050406030204" pitchFamily="18" charset="0"/>
                                  </a:rPr>
                                  <m:t>)&lt;&lt;</m:t>
                                </m:r>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𝑐</m:t>
                                    </m:r>
                                  </m:e>
                                  <m:sub>
                                    <m:r>
                                      <m:rPr>
                                        <m:nor/>
                                      </m:rPr>
                                      <a:rPr lang="en-GB" i="0">
                                        <a:solidFill>
                                          <a:srgbClr val="000000"/>
                                        </a:solidFill>
                                        <a:latin typeface="Cambria Math" panose="02040503050406030204" pitchFamily="18" charset="0"/>
                                      </a:rPr>
                                      <m:t>i</m:t>
                                    </m:r>
                                    <m:r>
                                      <m:rPr>
                                        <m:nor/>
                                      </m:rPr>
                                      <a:rPr lang="en-GB" i="0">
                                        <a:solidFill>
                                          <a:srgbClr val="000000"/>
                                        </a:solidFill>
                                        <a:latin typeface="Cambria Math" panose="02040503050406030204" pitchFamily="18" charset="0"/>
                                      </a:rPr>
                                      <m:t>,</m:t>
                                    </m:r>
                                    <m:r>
                                      <m:rPr>
                                        <m:nor/>
                                      </m:rPr>
                                      <a:rPr lang="en-GB" i="0">
                                        <a:solidFill>
                                          <a:srgbClr val="000000"/>
                                        </a:solidFill>
                                        <a:latin typeface="Cambria Math" panose="02040503050406030204" pitchFamily="18" charset="0"/>
                                      </a:rPr>
                                      <m:t>MAX</m:t>
                                    </m:r>
                                  </m:sub>
                                  <m:sup>
                                    <m:r>
                                      <m:rPr>
                                        <m:nor/>
                                      </m:rPr>
                                      <a:rPr lang="en-GB" i="0">
                                        <a:solidFill>
                                          <a:srgbClr val="000000"/>
                                        </a:solidFill>
                                        <a:latin typeface="Cambria Math" panose="02040503050406030204" pitchFamily="18" charset="0"/>
                                      </a:rPr>
                                      <m:t>full</m:t>
                                    </m:r>
                                  </m:sup>
                                </m:sSubSup>
                              </m:e>
                            </m:mr>
                          </m:m>
                          <m:r>
                            <a:rPr lang="en-GB" i="0">
                              <a:solidFill>
                                <a:srgbClr val="000000"/>
                              </a:solidFill>
                              <a:latin typeface="Cambria Math" panose="02040503050406030204" pitchFamily="18" charset="0"/>
                            </a:rPr>
                            <m:t> </m:t>
                          </m:r>
                        </m:e>
                      </m:d>
                    </m:oMath>
                  </m:oMathPara>
                </a14:m>
                <a:endParaRPr lang="en-GB"/>
              </a:p>
            </p:txBody>
          </p:sp>
        </mc:Choice>
        <mc:Fallback xmlns="">
          <p:sp>
            <p:nvSpPr>
              <p:cNvPr id="7" name="Object 9"/>
              <p:cNvSpPr txBox="1">
                <a:spLocks noRot="1" noChangeAspect="1" noMove="1" noResize="1" noEditPoints="1" noAdjustHandles="1" noChangeArrowheads="1" noChangeShapeType="1" noTextEdit="1"/>
              </p:cNvSpPr>
              <p:nvPr/>
            </p:nvSpPr>
            <p:spPr bwMode="auto">
              <a:xfrm>
                <a:off x="304800" y="3984489"/>
                <a:ext cx="5714999" cy="1371600"/>
              </a:xfrm>
              <a:prstGeom prst="rect">
                <a:avLst/>
              </a:prstGeom>
              <a:blipFill>
                <a:blip r:embed="rId2"/>
                <a:stretch>
                  <a:fillRect/>
                </a:stretch>
              </a:blipFill>
              <a:ln>
                <a:solidFill>
                  <a:schemeClr val="tx1"/>
                </a:solidFill>
              </a:ln>
            </p:spPr>
            <p:txBody>
              <a:bodyPr/>
              <a:lstStyle/>
              <a:p>
                <a:r>
                  <a:rPr lang="en-GB">
                    <a:noFill/>
                  </a:rPr>
                  <a:t> </a:t>
                </a:r>
              </a:p>
            </p:txBody>
          </p:sp>
        </mc:Fallback>
      </mc:AlternateContent>
      <p:graphicFrame>
        <p:nvGraphicFramePr>
          <p:cNvPr id="10" name="Object 21"/>
          <p:cNvGraphicFramePr>
            <a:graphicFrameLocks noChangeAspect="1"/>
          </p:cNvGraphicFramePr>
          <p:nvPr>
            <p:extLst>
              <p:ext uri="{D42A27DB-BD31-4B8C-83A1-F6EECF244321}">
                <p14:modId xmlns:p14="http://schemas.microsoft.com/office/powerpoint/2010/main" val="3615332671"/>
              </p:ext>
            </p:extLst>
          </p:nvPr>
        </p:nvGraphicFramePr>
        <p:xfrm>
          <a:off x="3352800" y="5987929"/>
          <a:ext cx="2209800" cy="412871"/>
        </p:xfrm>
        <a:graphic>
          <a:graphicData uri="http://schemas.openxmlformats.org/presentationml/2006/ole">
            <mc:AlternateContent xmlns:mc="http://schemas.openxmlformats.org/markup-compatibility/2006">
              <mc:Choice xmlns:v="urn:schemas-microsoft-com:vml" Requires="v">
                <p:oleObj name="Equation" r:id="rId3" imgW="1473120" imgH="279360" progId="Equation.3">
                  <p:embed/>
                </p:oleObj>
              </mc:Choice>
              <mc:Fallback>
                <p:oleObj name="Equation" r:id="rId3" imgW="1473120" imgH="279360" progId="Equation.3">
                  <p:embed/>
                  <p:pic>
                    <p:nvPicPr>
                      <p:cNvPr id="0" name=""/>
                      <p:cNvPicPr>
                        <a:picLocks noChangeAspect="1" noChangeArrowheads="1"/>
                      </p:cNvPicPr>
                      <p:nvPr/>
                    </p:nvPicPr>
                    <p:blipFill>
                      <a:blip r:embed="rId4"/>
                      <a:srcRect/>
                      <a:stretch>
                        <a:fillRect/>
                      </a:stretch>
                    </p:blipFill>
                    <p:spPr bwMode="auto">
                      <a:xfrm>
                        <a:off x="3352800" y="5987929"/>
                        <a:ext cx="2209800" cy="412871"/>
                      </a:xfrm>
                      <a:prstGeom prst="rect">
                        <a:avLst/>
                      </a:prstGeom>
                      <a:solidFill>
                        <a:schemeClr val="bg1"/>
                      </a:solidFill>
                      <a:ln>
                        <a:solidFill>
                          <a:schemeClr val="tx1"/>
                        </a:solidFill>
                      </a:ln>
                    </p:spPr>
                  </p:pic>
                </p:oleObj>
              </mc:Fallback>
            </mc:AlternateContent>
          </a:graphicData>
        </a:graphic>
      </p:graphicFrame>
      <p:sp>
        <p:nvSpPr>
          <p:cNvPr id="11" name="Text Box 23"/>
          <p:cNvSpPr txBox="1">
            <a:spLocks noChangeArrowheads="1"/>
          </p:cNvSpPr>
          <p:nvPr/>
        </p:nvSpPr>
        <p:spPr bwMode="auto">
          <a:xfrm>
            <a:off x="6229244" y="4095690"/>
            <a:ext cx="18341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noProof="0">
                <a:solidFill>
                  <a:srgbClr val="000000"/>
                </a:solidFill>
                <a:latin typeface="+mn-lt"/>
                <a:cs typeface="Times New Roman" panose="02020603050405020304" pitchFamily="18" charset="0"/>
                <a:sym typeface="Symbol" panose="05050102010706020507" pitchFamily="18" charset="2"/>
              </a:rPr>
              <a:t> relative error</a:t>
            </a:r>
            <a:endParaRPr lang="en-US" noProof="0">
              <a:solidFill>
                <a:srgbClr val="000000"/>
              </a:solidFill>
              <a:latin typeface="+mn-lt"/>
            </a:endParaRPr>
          </a:p>
        </p:txBody>
      </p:sp>
      <p:sp>
        <p:nvSpPr>
          <p:cNvPr id="12" name="Text Box 24"/>
          <p:cNvSpPr txBox="1">
            <a:spLocks noChangeArrowheads="1"/>
          </p:cNvSpPr>
          <p:nvPr/>
        </p:nvSpPr>
        <p:spPr bwMode="auto">
          <a:xfrm>
            <a:off x="6230576" y="4675735"/>
            <a:ext cx="27895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noProof="0">
                <a:solidFill>
                  <a:srgbClr val="000000"/>
                </a:solidFill>
                <a:latin typeface="+mn-lt"/>
                <a:cs typeface="Times New Roman" panose="02020603050405020304" pitchFamily="18" charset="0"/>
                <a:sym typeface="Symbol" panose="05050102010706020507" pitchFamily="18" charset="2"/>
              </a:rPr>
              <a:t> scaled absolute error</a:t>
            </a:r>
            <a:endParaRPr lang="en-US" noProof="0">
              <a:solidFill>
                <a:srgbClr val="000000"/>
              </a:solidFill>
              <a:latin typeface="+mn-lt"/>
            </a:endParaRPr>
          </a:p>
        </p:txBody>
      </p:sp>
      <p:pic>
        <p:nvPicPr>
          <p:cNvPr id="9" name="Kép 8"/>
          <p:cNvPicPr>
            <a:picLocks noChangeAspect="1"/>
          </p:cNvPicPr>
          <p:nvPr/>
        </p:nvPicPr>
        <p:blipFill>
          <a:blip r:embed="rId5"/>
          <a:srcRect l="3662" t="3934" r="1108" b="5588"/>
          <a:stretch>
            <a:fillRect/>
          </a:stretch>
        </p:blipFill>
        <p:spPr>
          <a:xfrm>
            <a:off x="6200668" y="3623070"/>
            <a:ext cx="2867131" cy="1939530"/>
          </a:xfrm>
          <a:prstGeom prst="rect">
            <a:avLst/>
          </a:prstGeom>
          <a:ln>
            <a:solidFill>
              <a:schemeClr val="tx1"/>
            </a:solidFill>
          </a:ln>
        </p:spPr>
      </p:pic>
    </p:spTree>
    <p:extLst>
      <p:ext uri="{BB962C8B-B14F-4D97-AF65-F5344CB8AC3E}">
        <p14:creationId xmlns:p14="http://schemas.microsoft.com/office/powerpoint/2010/main" val="159885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4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46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246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30" name="Rectangle 10"/>
          <p:cNvSpPr>
            <a:spLocks noChangeArrowheads="1"/>
          </p:cNvSpPr>
          <p:nvPr/>
        </p:nvSpPr>
        <p:spPr bwMode="auto">
          <a:xfrm>
            <a:off x="0" y="1547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sz="1800" noProof="0">
              <a:solidFill>
                <a:srgbClr val="000000"/>
              </a:solidFill>
              <a:latin typeface="Arial" panose="020B0604020202020204" pitchFamily="34" charset="0"/>
            </a:endParaRPr>
          </a:p>
        </p:txBody>
      </p:sp>
      <p:sp>
        <p:nvSpPr>
          <p:cNvPr id="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3</a:t>
            </a:r>
            <a:r>
              <a:rPr lang="hu-HU" sz="1800" noProof="0">
                <a:latin typeface="Arial" panose="020B0604020202020204" pitchFamily="34" charset="0"/>
                <a:cs typeface="Arial" panose="020B0604020202020204" pitchFamily="34" charset="0"/>
              </a:rPr>
              <a:t>1</a:t>
            </a:r>
            <a:endParaRPr lang="en-US" sz="1800" noProof="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2"/>
          <a:stretch>
            <a:fillRect/>
          </a:stretch>
        </p:blipFill>
        <p:spPr>
          <a:xfrm>
            <a:off x="990600" y="1230679"/>
            <a:ext cx="6553200" cy="4800673"/>
          </a:xfrm>
          <a:prstGeom prst="rect">
            <a:avLst/>
          </a:prstGeom>
        </p:spPr>
      </p:pic>
      <p:sp>
        <p:nvSpPr>
          <p:cNvPr id="4" name="Szövegdoboz 3"/>
          <p:cNvSpPr txBox="1"/>
          <p:nvPr/>
        </p:nvSpPr>
        <p:spPr>
          <a:xfrm>
            <a:off x="457200" y="6040175"/>
            <a:ext cx="8305800" cy="707886"/>
          </a:xfrm>
          <a:prstGeom prst="rect">
            <a:avLst/>
          </a:prstGeom>
          <a:noFill/>
        </p:spPr>
        <p:txBody>
          <a:bodyPr wrap="square" rtlCol="0">
            <a:spAutoFit/>
          </a:bodyPr>
          <a:lstStyle/>
          <a:p>
            <a:pPr algn="l"/>
            <a:r>
              <a:rPr lang="en-US" b="1" noProof="0"/>
              <a:t>Repeated </a:t>
            </a:r>
            <a:r>
              <a:rPr lang="hu-HU" b="1" noProof="0"/>
              <a:t>application </a:t>
            </a:r>
            <a:r>
              <a:rPr lang="en-US" b="1" noProof="0"/>
              <a:t>with increasing depth level</a:t>
            </a:r>
            <a:r>
              <a:rPr lang="hu-HU" b="1" noProof="0"/>
              <a:t>s</a:t>
            </a:r>
            <a:r>
              <a:rPr lang="en-US" b="1" noProof="0"/>
              <a:t> of 1,4,16,</a:t>
            </a:r>
            <a:r>
              <a:rPr lang="hu-HU" b="1" noProof="0"/>
              <a:t> </a:t>
            </a:r>
            <a:r>
              <a:rPr lang="en-US" b="1" noProof="0"/>
              <a:t>64, 256 </a:t>
            </a:r>
            <a:r>
              <a:rPr lang="en-US" noProof="0"/>
              <a:t>using previously stored databases </a:t>
            </a:r>
            <a:r>
              <a:rPr lang="en-US" noProof="0">
                <a:sym typeface="Symbol" panose="05050102010706020507" pitchFamily="18" charset="2"/>
              </a:rPr>
              <a:t> </a:t>
            </a:r>
            <a:r>
              <a:rPr lang="en-US" b="1" noProof="0">
                <a:sym typeface="Symbol" panose="05050102010706020507" pitchFamily="18" charset="2"/>
              </a:rPr>
              <a:t>cannot worsen</a:t>
            </a:r>
            <a:r>
              <a:rPr lang="en-US" noProof="0">
                <a:sym typeface="Symbol" panose="05050102010706020507" pitchFamily="18" charset="2"/>
              </a:rPr>
              <a:t>!</a:t>
            </a:r>
            <a:endParaRPr lang="en-US" noProof="0"/>
          </a:p>
        </p:txBody>
      </p:sp>
      <p:sp>
        <p:nvSpPr>
          <p:cNvPr id="2" name="Téglalap 1"/>
          <p:cNvSpPr/>
          <p:nvPr/>
        </p:nvSpPr>
        <p:spPr>
          <a:xfrm>
            <a:off x="5229726" y="1538990"/>
            <a:ext cx="2057400" cy="707886"/>
          </a:xfrm>
          <a:prstGeom prst="rect">
            <a:avLst/>
          </a:prstGeom>
          <a:solidFill>
            <a:srgbClr val="FFFFFF"/>
          </a:solidFill>
          <a:ln>
            <a:solidFill>
              <a:schemeClr val="tx1"/>
            </a:solidFill>
          </a:ln>
        </p:spPr>
        <p:txBody>
          <a:bodyPr wrap="square">
            <a:spAutoFit/>
          </a:bodyPr>
          <a:lstStyle/>
          <a:p>
            <a:r>
              <a:rPr lang="en-US" noProof="0">
                <a:solidFill>
                  <a:srgbClr val="0000FF"/>
                </a:solidFill>
                <a:latin typeface="Arial" panose="020B0604020202020204" pitchFamily="34" charset="0"/>
                <a:cs typeface="Arial" panose="020B0604020202020204" pitchFamily="34" charset="0"/>
              </a:rPr>
              <a:t>Full mechanism:</a:t>
            </a:r>
          </a:p>
          <a:p>
            <a:r>
              <a:rPr lang="en-US" noProof="0">
                <a:solidFill>
                  <a:srgbClr val="FF3300"/>
                </a:solidFill>
                <a:latin typeface="Arial" panose="020B0604020202020204" pitchFamily="34" charset="0"/>
                <a:cs typeface="Arial" panose="020B0604020202020204" pitchFamily="34" charset="0"/>
              </a:rPr>
              <a:t>345 species</a:t>
            </a:r>
            <a:r>
              <a:rPr lang="en-US" noProof="0">
                <a:solidFill>
                  <a:srgbClr val="000000"/>
                </a:solidFill>
                <a:latin typeface="Arial" panose="020B0604020202020204" pitchFamily="34" charset="0"/>
                <a:cs typeface="Arial" panose="020B0604020202020204" pitchFamily="34" charset="0"/>
              </a:rPr>
              <a:t> </a:t>
            </a:r>
            <a:endParaRPr lang="en-US" noProof="0"/>
          </a:p>
        </p:txBody>
      </p:sp>
      <p:sp>
        <p:nvSpPr>
          <p:cNvPr id="8" name="Text Box 2"/>
          <p:cNvSpPr txBox="1">
            <a:spLocks noChangeArrowheads="1"/>
          </p:cNvSpPr>
          <p:nvPr/>
        </p:nvSpPr>
        <p:spPr bwMode="auto">
          <a:xfrm>
            <a:off x="0" y="34925"/>
            <a:ext cx="9114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1" noProof="0">
                <a:solidFill>
                  <a:srgbClr val="C00000"/>
                </a:solidFill>
                <a:latin typeface="Arial" panose="020B0604020202020204" pitchFamily="34" charset="0"/>
                <a:cs typeface="Arial" panose="020B0604020202020204" pitchFamily="34" charset="0"/>
              </a:rPr>
              <a:t>SEM case study 1: gas-phase chemistry in solid-oxide fuel cells (SOFC): partial oxidation of methane</a:t>
            </a:r>
          </a:p>
        </p:txBody>
      </p:sp>
    </p:spTree>
    <p:extLst>
      <p:ext uri="{BB962C8B-B14F-4D97-AF65-F5344CB8AC3E}">
        <p14:creationId xmlns:p14="http://schemas.microsoft.com/office/powerpoint/2010/main" val="111658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9348" name="Rectangle 4"/>
          <p:cNvSpPr>
            <a:spLocks noChangeArrowheads="1"/>
          </p:cNvSpPr>
          <p:nvPr/>
        </p:nvSpPr>
        <p:spPr bwMode="auto">
          <a:xfrm>
            <a:off x="0" y="15382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0" hangingPunct="0"/>
            <a:endParaRPr lang="en-US" sz="1800" noProof="0">
              <a:solidFill>
                <a:srgbClr val="000000"/>
              </a:solidFill>
              <a:latin typeface="Arial" panose="020B0604020202020204" pitchFamily="34" charset="0"/>
            </a:endParaRPr>
          </a:p>
        </p:txBody>
      </p:sp>
      <p:sp>
        <p:nvSpPr>
          <p:cNvPr id="7"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3</a:t>
            </a:r>
            <a:r>
              <a:rPr lang="hu-HU" sz="1800" noProof="0">
                <a:latin typeface="Arial" panose="020B0604020202020204" pitchFamily="34" charset="0"/>
                <a:cs typeface="Arial" panose="020B0604020202020204" pitchFamily="34" charset="0"/>
              </a:rPr>
              <a:t>2</a:t>
            </a:r>
            <a:endParaRPr lang="en-US" sz="1800" noProof="0">
              <a:latin typeface="Arial" panose="020B0604020202020204" pitchFamily="34" charset="0"/>
              <a:cs typeface="Arial" panose="020B0604020202020204" pitchFamily="34" charset="0"/>
            </a:endParaRPr>
          </a:p>
        </p:txBody>
      </p:sp>
      <p:pic>
        <p:nvPicPr>
          <p:cNvPr id="3" name="Kép 2"/>
          <p:cNvPicPr>
            <a:picLocks noChangeAspect="1"/>
          </p:cNvPicPr>
          <p:nvPr/>
        </p:nvPicPr>
        <p:blipFill>
          <a:blip r:embed="rId2"/>
          <a:stretch>
            <a:fillRect/>
          </a:stretch>
        </p:blipFill>
        <p:spPr>
          <a:xfrm>
            <a:off x="78494" y="1066800"/>
            <a:ext cx="6781799" cy="5089680"/>
          </a:xfrm>
          <a:prstGeom prst="rect">
            <a:avLst/>
          </a:prstGeom>
        </p:spPr>
      </p:pic>
      <p:sp>
        <p:nvSpPr>
          <p:cNvPr id="4" name="Szövegdoboz 3"/>
          <p:cNvSpPr txBox="1"/>
          <p:nvPr/>
        </p:nvSpPr>
        <p:spPr>
          <a:xfrm>
            <a:off x="7084306" y="1219200"/>
            <a:ext cx="1981200" cy="5324535"/>
          </a:xfrm>
          <a:prstGeom prst="rect">
            <a:avLst/>
          </a:prstGeom>
          <a:noFill/>
        </p:spPr>
        <p:txBody>
          <a:bodyPr wrap="square" rtlCol="0">
            <a:spAutoFit/>
          </a:bodyPr>
          <a:lstStyle/>
          <a:p>
            <a:r>
              <a:rPr lang="en-US" b="1" noProof="0">
                <a:solidFill>
                  <a:srgbClr val="FF0000"/>
                </a:solidFill>
              </a:rPr>
              <a:t>Method time</a:t>
            </a:r>
          </a:p>
          <a:p>
            <a:r>
              <a:rPr lang="en-US" b="1" noProof="0">
                <a:solidFill>
                  <a:srgbClr val="FF0000"/>
                </a:solidFill>
              </a:rPr>
              <a:t>(</a:t>
            </a:r>
            <a:r>
              <a:rPr lang="hu-HU" b="1" noProof="0">
                <a:solidFill>
                  <a:srgbClr val="FF0000"/>
                </a:solidFill>
              </a:rPr>
              <a:t>17</a:t>
            </a:r>
            <a:r>
              <a:rPr lang="en-US" b="1" noProof="0">
                <a:solidFill>
                  <a:srgbClr val="FF0000"/>
                </a:solidFill>
              </a:rPr>
              <a:t> years ago!)</a:t>
            </a:r>
          </a:p>
          <a:p>
            <a:pPr algn="l"/>
            <a:r>
              <a:rPr lang="en-US" b="1" noProof="0">
                <a:solidFill>
                  <a:srgbClr val="0000FF"/>
                </a:solidFill>
              </a:rPr>
              <a:t>DRG+restart+</a:t>
            </a:r>
          </a:p>
          <a:p>
            <a:pPr algn="l"/>
            <a:r>
              <a:rPr lang="en-US" b="1" noProof="0">
                <a:solidFill>
                  <a:srgbClr val="0000FF"/>
                </a:solidFill>
              </a:rPr>
              <a:t>DRGASA</a:t>
            </a:r>
          </a:p>
          <a:p>
            <a:pPr algn="r"/>
            <a:r>
              <a:rPr lang="en-US" noProof="0"/>
              <a:t>~10 min</a:t>
            </a:r>
          </a:p>
          <a:p>
            <a:pPr algn="r"/>
            <a:endParaRPr lang="en-US" noProof="0"/>
          </a:p>
          <a:p>
            <a:pPr algn="l"/>
            <a:r>
              <a:rPr lang="en-US" b="1" noProof="0">
                <a:solidFill>
                  <a:srgbClr val="0000FF"/>
                </a:solidFill>
              </a:rPr>
              <a:t>DRGEP</a:t>
            </a:r>
          </a:p>
          <a:p>
            <a:pPr algn="r"/>
            <a:r>
              <a:rPr lang="en-US" noProof="0"/>
              <a:t>~1 min</a:t>
            </a:r>
          </a:p>
          <a:p>
            <a:pPr algn="l"/>
            <a:endParaRPr lang="en-US" noProof="0"/>
          </a:p>
          <a:p>
            <a:pPr algn="l"/>
            <a:r>
              <a:rPr lang="en-US" b="1" noProof="0">
                <a:solidFill>
                  <a:srgbClr val="0000FF"/>
                </a:solidFill>
              </a:rPr>
              <a:t>CM</a:t>
            </a:r>
          </a:p>
          <a:p>
            <a:pPr algn="r"/>
            <a:r>
              <a:rPr lang="en-US" noProof="0"/>
              <a:t>~1 min</a:t>
            </a:r>
          </a:p>
          <a:p>
            <a:pPr algn="l"/>
            <a:endParaRPr lang="en-US" noProof="0"/>
          </a:p>
          <a:p>
            <a:pPr algn="l"/>
            <a:r>
              <a:rPr lang="en-US" b="1" noProof="0">
                <a:solidFill>
                  <a:srgbClr val="0000FF"/>
                </a:solidFill>
              </a:rPr>
              <a:t>SEM-CM </a:t>
            </a:r>
            <a:r>
              <a:rPr lang="en-US" b="1" i="1" noProof="0">
                <a:solidFill>
                  <a:srgbClr val="0000FF"/>
                </a:solidFill>
              </a:rPr>
              <a:t>m</a:t>
            </a:r>
            <a:r>
              <a:rPr lang="en-US" b="1" noProof="0">
                <a:solidFill>
                  <a:srgbClr val="0000FF"/>
                </a:solidFill>
              </a:rPr>
              <a:t>=1</a:t>
            </a:r>
          </a:p>
          <a:p>
            <a:pPr algn="r"/>
            <a:r>
              <a:rPr lang="en-US" noProof="0"/>
              <a:t>~12 min</a:t>
            </a:r>
          </a:p>
          <a:p>
            <a:pPr algn="l"/>
            <a:endParaRPr lang="en-US" noProof="0"/>
          </a:p>
          <a:p>
            <a:pPr algn="l"/>
            <a:r>
              <a:rPr lang="en-US" b="1" noProof="0">
                <a:solidFill>
                  <a:srgbClr val="0000FF"/>
                </a:solidFill>
              </a:rPr>
              <a:t>SEM-CM</a:t>
            </a:r>
            <a:r>
              <a:rPr lang="en-US" b="1" i="1" noProof="0">
                <a:solidFill>
                  <a:srgbClr val="0000FF"/>
                </a:solidFill>
              </a:rPr>
              <a:t>..+256</a:t>
            </a:r>
            <a:endParaRPr lang="en-US" b="1" noProof="0">
              <a:solidFill>
                <a:srgbClr val="0000FF"/>
              </a:solidFill>
            </a:endParaRPr>
          </a:p>
          <a:p>
            <a:pPr algn="r"/>
            <a:r>
              <a:rPr lang="en-US" noProof="0"/>
              <a:t>10.5h</a:t>
            </a:r>
          </a:p>
        </p:txBody>
      </p:sp>
      <p:sp>
        <p:nvSpPr>
          <p:cNvPr id="8" name="Text Box 2"/>
          <p:cNvSpPr txBox="1">
            <a:spLocks noChangeArrowheads="1"/>
          </p:cNvSpPr>
          <p:nvPr/>
        </p:nvSpPr>
        <p:spPr bwMode="auto">
          <a:xfrm>
            <a:off x="0" y="34925"/>
            <a:ext cx="9114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1" noProof="0">
                <a:solidFill>
                  <a:srgbClr val="C00000"/>
                </a:solidFill>
                <a:latin typeface="Arial" panose="020B0604020202020204" pitchFamily="34" charset="0"/>
                <a:cs typeface="Arial" panose="020B0604020202020204" pitchFamily="34" charset="0"/>
              </a:rPr>
              <a:t>SEM case study 1: gas-phase chemistry in solid-oxide fuel cells (SOFC): partial oxidation of methane</a:t>
            </a:r>
          </a:p>
        </p:txBody>
      </p:sp>
      <p:sp>
        <p:nvSpPr>
          <p:cNvPr id="2" name="TextBox 1">
            <a:extLst>
              <a:ext uri="{FF2B5EF4-FFF2-40B4-BE49-F238E27FC236}">
                <a16:creationId xmlns:a16="http://schemas.microsoft.com/office/drawing/2014/main" id="{D84F1913-31C2-5CC4-E6AC-B3D13A4F9DA3}"/>
              </a:ext>
            </a:extLst>
          </p:cNvPr>
          <p:cNvSpPr txBox="1"/>
          <p:nvPr/>
        </p:nvSpPr>
        <p:spPr>
          <a:xfrm>
            <a:off x="0" y="6357358"/>
            <a:ext cx="8763000" cy="400110"/>
          </a:xfrm>
          <a:prstGeom prst="rect">
            <a:avLst/>
          </a:prstGeom>
          <a:noFill/>
        </p:spPr>
        <p:txBody>
          <a:bodyPr wrap="square" rtlCol="0">
            <a:spAutoFit/>
          </a:bodyPr>
          <a:lstStyle/>
          <a:p>
            <a:r>
              <a:rPr lang="hu-HU"/>
              <a:t>On a modern 16-core cpu with latest integrator codes: </a:t>
            </a:r>
            <a:r>
              <a:rPr lang="hu-HU">
                <a:solidFill>
                  <a:srgbClr val="0000FF"/>
                </a:solidFill>
              </a:rPr>
              <a:t>10.5h </a:t>
            </a:r>
            <a:r>
              <a:rPr lang="hu-HU">
                <a:solidFill>
                  <a:srgbClr val="0000FF"/>
                </a:solidFill>
                <a:sym typeface="Symbol" panose="05050102010706020507" pitchFamily="18" charset="2"/>
              </a:rPr>
              <a:t> a few mins </a:t>
            </a:r>
            <a:endParaRPr lang="en-GB">
              <a:solidFill>
                <a:srgbClr val="0000FF"/>
              </a:solidFill>
            </a:endParaRPr>
          </a:p>
        </p:txBody>
      </p:sp>
    </p:spTree>
    <p:extLst>
      <p:ext uri="{BB962C8B-B14F-4D97-AF65-F5344CB8AC3E}">
        <p14:creationId xmlns:p14="http://schemas.microsoft.com/office/powerpoint/2010/main" val="40406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0851" name="Text Box 3"/>
          <p:cNvSpPr txBox="1">
            <a:spLocks noChangeArrowheads="1"/>
          </p:cNvSpPr>
          <p:nvPr/>
        </p:nvSpPr>
        <p:spPr bwMode="auto">
          <a:xfrm>
            <a:off x="333788" y="1066800"/>
            <a:ext cx="8429212"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latin typeface="Arial" panose="020B0604020202020204" pitchFamily="34" charset="0"/>
                <a:cs typeface="Arial" panose="020B0604020202020204" pitchFamily="34" charset="0"/>
              </a:rPr>
              <a:t>  </a:t>
            </a:r>
            <a:r>
              <a:rPr lang="hu-HU" b="1" noProof="0">
                <a:solidFill>
                  <a:srgbClr val="0000FF"/>
                </a:solidFill>
                <a:latin typeface="Arial" panose="020B0604020202020204" pitchFamily="34" charset="0"/>
                <a:cs typeface="Arial" panose="020B0604020202020204" pitchFamily="34" charset="0"/>
              </a:rPr>
              <a:t>  </a:t>
            </a:r>
            <a:r>
              <a:rPr lang="en-US" sz="2200" b="1" noProof="0">
                <a:solidFill>
                  <a:srgbClr val="0000FF"/>
                </a:solidFill>
                <a:latin typeface="+mn-lt"/>
                <a:cs typeface="Arial" panose="020B0604020202020204" pitchFamily="34" charset="0"/>
              </a:rPr>
              <a:t>mechanism         </a:t>
            </a:r>
            <a:r>
              <a:rPr lang="hu-HU" sz="2200" b="1" noProof="0">
                <a:solidFill>
                  <a:srgbClr val="0000FF"/>
                </a:solidFill>
                <a:latin typeface="+mn-lt"/>
                <a:cs typeface="Arial" panose="020B0604020202020204" pitchFamily="34" charset="0"/>
              </a:rPr>
              <a:t>    </a:t>
            </a:r>
            <a:r>
              <a:rPr lang="en-US" sz="2200" b="1" noProof="0">
                <a:solidFill>
                  <a:srgbClr val="0000FF"/>
                </a:solidFill>
                <a:latin typeface="+mn-lt"/>
                <a:cs typeface="Arial" panose="020B0604020202020204" pitchFamily="34" charset="0"/>
              </a:rPr>
              <a:t>   species     reactions       </a:t>
            </a:r>
            <a:r>
              <a:rPr lang="hu-HU" sz="2200" b="1" noProof="0">
                <a:solidFill>
                  <a:srgbClr val="0000FF"/>
                </a:solidFill>
                <a:latin typeface="+mn-lt"/>
                <a:cs typeface="Arial" panose="020B0604020202020204" pitchFamily="34" charset="0"/>
              </a:rPr>
              <a:t>    </a:t>
            </a:r>
            <a:r>
              <a:rPr lang="en-US" sz="2200" b="1" noProof="0">
                <a:solidFill>
                  <a:srgbClr val="0000FF"/>
                </a:solidFill>
                <a:latin typeface="+mn-lt"/>
                <a:cs typeface="Arial" panose="020B0604020202020204" pitchFamily="34" charset="0"/>
              </a:rPr>
              <a:t>speed-up</a:t>
            </a:r>
          </a:p>
          <a:p>
            <a:pPr algn="l"/>
            <a:endParaRPr lang="en-US" noProof="0">
              <a:solidFill>
                <a:srgbClr val="000000"/>
              </a:solidFill>
              <a:latin typeface="Arial" panose="020B0604020202020204" pitchFamily="34" charset="0"/>
              <a:cs typeface="Arial" panose="020B0604020202020204" pitchFamily="34" charset="0"/>
            </a:endParaRPr>
          </a:p>
          <a:p>
            <a:pPr algn="l"/>
            <a:r>
              <a:rPr lang="en-US" noProof="0">
                <a:solidFill>
                  <a:srgbClr val="000000"/>
                </a:solidFill>
                <a:latin typeface="Arial" panose="020B0604020202020204" pitchFamily="34" charset="0"/>
                <a:cs typeface="Arial" panose="020B0604020202020204" pitchFamily="34" charset="0"/>
              </a:rPr>
              <a:t>           </a:t>
            </a:r>
            <a:r>
              <a:rPr lang="en-US" noProof="0">
                <a:solidFill>
                  <a:srgbClr val="0000FF"/>
                </a:solidFill>
                <a:latin typeface="Arial" panose="020B0604020202020204" pitchFamily="34" charset="0"/>
                <a:cs typeface="Arial" panose="020B0604020202020204" pitchFamily="34" charset="0"/>
              </a:rPr>
              <a:t>original </a:t>
            </a:r>
            <a:r>
              <a:rPr lang="en-US" noProof="0">
                <a:solidFill>
                  <a:srgbClr val="000000"/>
                </a:solidFill>
                <a:latin typeface="Arial" panose="020B0604020202020204" pitchFamily="34" charset="0"/>
                <a:cs typeface="Arial" panose="020B0604020202020204" pitchFamily="34" charset="0"/>
              </a:rPr>
              <a:t>                         </a:t>
            </a:r>
            <a:r>
              <a:rPr lang="en-US" noProof="0">
                <a:solidFill>
                  <a:srgbClr val="FF3300"/>
                </a:solidFill>
                <a:latin typeface="Arial" panose="020B0604020202020204" pitchFamily="34" charset="0"/>
                <a:cs typeface="Arial" panose="020B0604020202020204" pitchFamily="34" charset="0"/>
              </a:rPr>
              <a:t>345</a:t>
            </a:r>
            <a:r>
              <a:rPr lang="en-US" noProof="0">
                <a:solidFill>
                  <a:srgbClr val="000000"/>
                </a:solidFill>
                <a:latin typeface="Arial" panose="020B0604020202020204" pitchFamily="34" charset="0"/>
                <a:cs typeface="Arial" panose="020B0604020202020204" pitchFamily="34" charset="0"/>
              </a:rPr>
              <a:t>               6874                       </a:t>
            </a:r>
            <a:r>
              <a:rPr lang="en-US" noProof="0">
                <a:solidFill>
                  <a:srgbClr val="FF0000"/>
                </a:solidFill>
                <a:latin typeface="Arial" panose="020B0604020202020204" pitchFamily="34" charset="0"/>
                <a:cs typeface="Arial" panose="020B0604020202020204" pitchFamily="34" charset="0"/>
              </a:rPr>
              <a:t>1</a:t>
            </a:r>
            <a:r>
              <a:rPr lang="en-US" noProof="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noProof="0">
                <a:solidFill>
                  <a:srgbClr val="000000"/>
                </a:solidFill>
                <a:latin typeface="Arial" panose="020B0604020202020204" pitchFamily="34" charset="0"/>
                <a:cs typeface="Arial" panose="020B0604020202020204" pitchFamily="34" charset="0"/>
              </a:rPr>
              <a:t> </a:t>
            </a:r>
          </a:p>
        </p:txBody>
      </p:sp>
      <p:sp>
        <p:nvSpPr>
          <p:cNvPr id="590853" name="Text Box 5"/>
          <p:cNvSpPr txBox="1">
            <a:spLocks noChangeArrowheads="1"/>
          </p:cNvSpPr>
          <p:nvPr/>
        </p:nvSpPr>
        <p:spPr bwMode="auto">
          <a:xfrm>
            <a:off x="1043452" y="2819400"/>
            <a:ext cx="7032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noProof="0">
                <a:solidFill>
                  <a:srgbClr val="0000FF"/>
                </a:solidFill>
                <a:latin typeface="Arial" panose="020B0604020202020204" pitchFamily="34" charset="0"/>
                <a:cs typeface="Arial" panose="020B0604020202020204" pitchFamily="34" charset="0"/>
              </a:rPr>
              <a:t>DRGEP 	</a:t>
            </a:r>
            <a:r>
              <a:rPr lang="en-US" noProof="0">
                <a:solidFill>
                  <a:srgbClr val="FF3300"/>
                </a:solidFill>
                <a:latin typeface="Arial" panose="020B0604020202020204" pitchFamily="34" charset="0"/>
                <a:cs typeface="Arial" panose="020B0604020202020204" pitchFamily="34" charset="0"/>
              </a:rPr>
              <a:t>              80                </a:t>
            </a:r>
            <a:r>
              <a:rPr lang="en-US" noProof="0">
                <a:solidFill>
                  <a:srgbClr val="000000"/>
                </a:solidFill>
                <a:latin typeface="Arial" panose="020B0604020202020204" pitchFamily="34" charset="0"/>
                <a:cs typeface="Arial" panose="020B0604020202020204" pitchFamily="34" charset="0"/>
              </a:rPr>
              <a:t>1172     </a:t>
            </a:r>
            <a:r>
              <a:rPr lang="en-US" noProof="0">
                <a:solidFill>
                  <a:srgbClr val="0033CC"/>
                </a:solidFill>
                <a:latin typeface="Arial" panose="020B0604020202020204" pitchFamily="34" charset="0"/>
                <a:cs typeface="Arial" panose="020B0604020202020204" pitchFamily="34" charset="0"/>
              </a:rPr>
              <a:t>                  </a:t>
            </a:r>
            <a:r>
              <a:rPr lang="en-US" noProof="0">
                <a:solidFill>
                  <a:srgbClr val="FF0000"/>
                </a:solidFill>
                <a:latin typeface="Arial" panose="020B0604020202020204" pitchFamily="34" charset="0"/>
                <a:cs typeface="Arial" panose="020B0604020202020204" pitchFamily="34" charset="0"/>
              </a:rPr>
              <a:t>21</a:t>
            </a:r>
            <a:r>
              <a:rPr lang="en-US" noProof="0">
                <a:solidFill>
                  <a:srgbClr val="FF3300"/>
                </a:solidFill>
                <a:latin typeface="Arial" panose="020B0604020202020204" pitchFamily="34" charset="0"/>
                <a:cs typeface="Arial" panose="020B0604020202020204" pitchFamily="34" charset="0"/>
                <a:sym typeface="Symbol" panose="05050102010706020507" pitchFamily="18" charset="2"/>
              </a:rPr>
              <a:t></a:t>
            </a:r>
            <a:endParaRPr lang="en-US" noProof="0">
              <a:solidFill>
                <a:srgbClr val="FF0000"/>
              </a:solidFill>
              <a:latin typeface="Arial" panose="020B0604020202020204" pitchFamily="34" charset="0"/>
              <a:cs typeface="Arial" panose="020B0604020202020204" pitchFamily="34" charset="0"/>
            </a:endParaRPr>
          </a:p>
        </p:txBody>
      </p:sp>
      <p:sp>
        <p:nvSpPr>
          <p:cNvPr id="590854" name="Text Box 6"/>
          <p:cNvSpPr txBox="1">
            <a:spLocks noChangeArrowheads="1"/>
          </p:cNvSpPr>
          <p:nvPr/>
        </p:nvSpPr>
        <p:spPr bwMode="auto">
          <a:xfrm>
            <a:off x="1212785" y="2304990"/>
            <a:ext cx="701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noProof="0">
                <a:solidFill>
                  <a:srgbClr val="0000FF"/>
                </a:solidFill>
                <a:latin typeface="Arial" panose="020B0604020202020204" pitchFamily="34" charset="0"/>
                <a:cs typeface="Arial" panose="020B0604020202020204" pitchFamily="34" charset="0"/>
              </a:rPr>
              <a:t>CM </a:t>
            </a:r>
            <a:r>
              <a:rPr lang="en-US" noProof="0">
                <a:solidFill>
                  <a:srgbClr val="000000"/>
                </a:solidFill>
                <a:latin typeface="Arial" panose="020B0604020202020204" pitchFamily="34" charset="0"/>
                <a:cs typeface="Arial" panose="020B0604020202020204" pitchFamily="34" charset="0"/>
              </a:rPr>
              <a:t>       	          </a:t>
            </a:r>
            <a:r>
              <a:rPr lang="en-US" noProof="0">
                <a:solidFill>
                  <a:srgbClr val="FF3300"/>
                </a:solidFill>
                <a:latin typeface="Arial" panose="020B0604020202020204" pitchFamily="34" charset="0"/>
                <a:cs typeface="Arial" panose="020B0604020202020204" pitchFamily="34" charset="0"/>
              </a:rPr>
              <a:t>139</a:t>
            </a:r>
            <a:r>
              <a:rPr lang="en-US" noProof="0">
                <a:solidFill>
                  <a:srgbClr val="000000"/>
                </a:solidFill>
                <a:latin typeface="Arial" panose="020B0604020202020204" pitchFamily="34" charset="0"/>
                <a:cs typeface="Arial" panose="020B0604020202020204" pitchFamily="34" charset="0"/>
              </a:rPr>
              <a:t>               2494                        </a:t>
            </a:r>
            <a:r>
              <a:rPr lang="en-US" noProof="0">
                <a:solidFill>
                  <a:srgbClr val="FF3300"/>
                </a:solidFill>
                <a:latin typeface="Arial" panose="020B0604020202020204" pitchFamily="34" charset="0"/>
                <a:cs typeface="Arial" panose="020B0604020202020204" pitchFamily="34" charset="0"/>
              </a:rPr>
              <a:t>6</a:t>
            </a:r>
            <a:r>
              <a:rPr lang="en-US" noProof="0">
                <a:solidFill>
                  <a:srgbClr val="FF3300"/>
                </a:solidFill>
                <a:latin typeface="Arial" panose="020B0604020202020204" pitchFamily="34" charset="0"/>
                <a:cs typeface="Arial" panose="020B0604020202020204" pitchFamily="34" charset="0"/>
                <a:sym typeface="Symbol" panose="05050102010706020507" pitchFamily="18" charset="2"/>
              </a:rPr>
              <a:t></a:t>
            </a:r>
            <a:endParaRPr lang="en-US" noProof="0">
              <a:solidFill>
                <a:srgbClr val="FF3300"/>
              </a:solidFill>
              <a:latin typeface="Arial" panose="020B0604020202020204" pitchFamily="34" charset="0"/>
              <a:cs typeface="Arial" panose="020B0604020202020204" pitchFamily="34" charset="0"/>
            </a:endParaRPr>
          </a:p>
        </p:txBody>
      </p:sp>
      <p:sp>
        <p:nvSpPr>
          <p:cNvPr id="590855" name="Text Box 7"/>
          <p:cNvSpPr txBox="1">
            <a:spLocks noChangeArrowheads="1"/>
          </p:cNvSpPr>
          <p:nvPr/>
        </p:nvSpPr>
        <p:spPr bwMode="auto">
          <a:xfrm>
            <a:off x="1026514" y="3993557"/>
            <a:ext cx="74760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noProof="0">
                <a:solidFill>
                  <a:srgbClr val="0000FF"/>
                </a:solidFill>
                <a:latin typeface="Arial" panose="020B0604020202020204" pitchFamily="34" charset="0"/>
                <a:cs typeface="Arial" panose="020B0604020202020204" pitchFamily="34" charset="0"/>
              </a:rPr>
              <a:t>SEM-CM</a:t>
            </a:r>
            <a:r>
              <a:rPr lang="en-US" noProof="0">
                <a:solidFill>
                  <a:srgbClr val="0033CC"/>
                </a:solidFill>
                <a:latin typeface="Arial" panose="020B0604020202020204" pitchFamily="34" charset="0"/>
                <a:cs typeface="Arial" panose="020B0604020202020204" pitchFamily="34" charset="0"/>
              </a:rPr>
              <a:t>	              </a:t>
            </a:r>
            <a:r>
              <a:rPr lang="en-US" noProof="0">
                <a:solidFill>
                  <a:srgbClr val="FF3300"/>
                </a:solidFill>
                <a:latin typeface="Arial" panose="020B0604020202020204" pitchFamily="34" charset="0"/>
                <a:cs typeface="Arial" panose="020B0604020202020204" pitchFamily="34" charset="0"/>
              </a:rPr>
              <a:t>47  </a:t>
            </a:r>
            <a:r>
              <a:rPr lang="en-US" noProof="0">
                <a:solidFill>
                  <a:srgbClr val="0033CC"/>
                </a:solidFill>
                <a:latin typeface="Arial" panose="020B0604020202020204" pitchFamily="34" charset="0"/>
                <a:cs typeface="Arial" panose="020B0604020202020204" pitchFamily="34" charset="0"/>
              </a:rPr>
              <a:t>                </a:t>
            </a:r>
            <a:r>
              <a:rPr lang="en-US" noProof="0">
                <a:solidFill>
                  <a:srgbClr val="000000"/>
                </a:solidFill>
                <a:latin typeface="Arial" panose="020B0604020202020204" pitchFamily="34" charset="0"/>
                <a:cs typeface="Arial" panose="020B0604020202020204" pitchFamily="34" charset="0"/>
              </a:rPr>
              <a:t>613</a:t>
            </a:r>
            <a:r>
              <a:rPr lang="en-US" noProof="0">
                <a:solidFill>
                  <a:srgbClr val="0033CC"/>
                </a:solidFill>
                <a:latin typeface="Arial" panose="020B0604020202020204" pitchFamily="34" charset="0"/>
                <a:cs typeface="Arial" panose="020B0604020202020204" pitchFamily="34" charset="0"/>
              </a:rPr>
              <a:t>                       </a:t>
            </a:r>
            <a:r>
              <a:rPr lang="en-US" b="1" noProof="0">
                <a:solidFill>
                  <a:srgbClr val="FF0000"/>
                </a:solidFill>
                <a:latin typeface="Arial" panose="020B0604020202020204" pitchFamily="34" charset="0"/>
                <a:cs typeface="Arial" panose="020B0604020202020204" pitchFamily="34" charset="0"/>
              </a:rPr>
              <a:t>58</a:t>
            </a:r>
            <a:r>
              <a:rPr lang="en-US" b="1" noProof="0">
                <a:solidFill>
                  <a:srgbClr val="FF3300"/>
                </a:solidFill>
                <a:latin typeface="Arial" panose="020B0604020202020204" pitchFamily="34" charset="0"/>
                <a:cs typeface="Arial" panose="020B0604020202020204" pitchFamily="34" charset="0"/>
                <a:sym typeface="Symbol" panose="05050102010706020507" pitchFamily="18" charset="2"/>
              </a:rPr>
              <a:t></a:t>
            </a:r>
            <a:endParaRPr lang="en-US" b="1" noProof="0">
              <a:solidFill>
                <a:srgbClr val="FF0000"/>
              </a:solidFill>
              <a:latin typeface="Arial" panose="020B0604020202020204" pitchFamily="34" charset="0"/>
              <a:cs typeface="Arial" panose="020B0604020202020204" pitchFamily="34" charset="0"/>
            </a:endParaRPr>
          </a:p>
        </p:txBody>
      </p:sp>
      <p:sp>
        <p:nvSpPr>
          <p:cNvPr id="11"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3</a:t>
            </a:r>
            <a:r>
              <a:rPr lang="hu-HU" sz="1800" noProof="0">
                <a:latin typeface="Arial" panose="020B0604020202020204" pitchFamily="34" charset="0"/>
                <a:cs typeface="Arial" panose="020B0604020202020204" pitchFamily="34" charset="0"/>
              </a:rPr>
              <a:t>3</a:t>
            </a:r>
            <a:endParaRPr lang="en-US" sz="1800" noProof="0">
              <a:latin typeface="Arial" panose="020B0604020202020204" pitchFamily="34" charset="0"/>
              <a:cs typeface="Arial" panose="020B0604020202020204" pitchFamily="34" charset="0"/>
            </a:endParaRPr>
          </a:p>
        </p:txBody>
      </p:sp>
      <p:sp>
        <p:nvSpPr>
          <p:cNvPr id="2" name="Téglalap 1"/>
          <p:cNvSpPr/>
          <p:nvPr/>
        </p:nvSpPr>
        <p:spPr>
          <a:xfrm>
            <a:off x="234884" y="3429803"/>
            <a:ext cx="8136284" cy="400110"/>
          </a:xfrm>
          <a:prstGeom prst="rect">
            <a:avLst/>
          </a:prstGeom>
        </p:spPr>
        <p:txBody>
          <a:bodyPr wrap="square">
            <a:spAutoFit/>
          </a:bodyPr>
          <a:lstStyle/>
          <a:p>
            <a:pPr algn="l"/>
            <a:r>
              <a:rPr lang="en-US" noProof="0">
                <a:solidFill>
                  <a:srgbClr val="0000FF"/>
                </a:solidFill>
                <a:cs typeface="Times New Roman" panose="02020603050405020304" pitchFamily="18" charset="0"/>
              </a:rPr>
              <a:t>DRG+restart+DRGASA              </a:t>
            </a:r>
            <a:r>
              <a:rPr lang="en-US" noProof="0">
                <a:solidFill>
                  <a:srgbClr val="FF3300"/>
                </a:solidFill>
                <a:cs typeface="Times New Roman" panose="02020603050405020304" pitchFamily="18" charset="0"/>
              </a:rPr>
              <a:t>57    </a:t>
            </a:r>
            <a:r>
              <a:rPr lang="en-US" noProof="0">
                <a:solidFill>
                  <a:srgbClr val="0033CC"/>
                </a:solidFill>
                <a:cs typeface="Times New Roman" panose="02020603050405020304" pitchFamily="18" charset="0"/>
              </a:rPr>
              <a:t>              </a:t>
            </a:r>
            <a:r>
              <a:rPr lang="en-US" noProof="0">
                <a:solidFill>
                  <a:srgbClr val="000000"/>
                </a:solidFill>
                <a:cs typeface="Times New Roman" panose="02020603050405020304" pitchFamily="18" charset="0"/>
              </a:rPr>
              <a:t>821 </a:t>
            </a:r>
            <a:r>
              <a:rPr lang="en-US" noProof="0">
                <a:solidFill>
                  <a:srgbClr val="0033CC"/>
                </a:solidFill>
                <a:cs typeface="Times New Roman" panose="02020603050405020304" pitchFamily="18" charset="0"/>
              </a:rPr>
              <a:t>                      </a:t>
            </a:r>
            <a:r>
              <a:rPr lang="en-US" noProof="0">
                <a:solidFill>
                  <a:srgbClr val="FF0000"/>
                </a:solidFill>
                <a:latin typeface="Arial" panose="020B0604020202020204" pitchFamily="34" charset="0"/>
                <a:cs typeface="Arial" panose="020B0604020202020204" pitchFamily="34" charset="0"/>
              </a:rPr>
              <a:t>38</a:t>
            </a:r>
            <a:r>
              <a:rPr lang="en-US" noProof="0">
                <a:solidFill>
                  <a:srgbClr val="FF3300"/>
                </a:solidFill>
                <a:latin typeface="Arial" panose="020B0604020202020204" pitchFamily="34" charset="0"/>
                <a:cs typeface="Arial" panose="020B0604020202020204" pitchFamily="34" charset="0"/>
                <a:sym typeface="Symbol" panose="05050102010706020507" pitchFamily="18" charset="2"/>
              </a:rPr>
              <a:t></a:t>
            </a:r>
            <a:r>
              <a:rPr lang="en-US" noProof="0">
                <a:solidFill>
                  <a:srgbClr val="FF0000"/>
                </a:solidFill>
                <a:latin typeface="Arial" panose="020B0604020202020204" pitchFamily="34" charset="0"/>
                <a:cs typeface="Arial" panose="020B0604020202020204" pitchFamily="34" charset="0"/>
              </a:rPr>
              <a:t> </a:t>
            </a:r>
          </a:p>
        </p:txBody>
      </p:sp>
      <p:sp>
        <p:nvSpPr>
          <p:cNvPr id="3" name="Szövegdoboz 2"/>
          <p:cNvSpPr txBox="1"/>
          <p:nvPr/>
        </p:nvSpPr>
        <p:spPr>
          <a:xfrm>
            <a:off x="457200" y="4586828"/>
            <a:ext cx="8153400" cy="707886"/>
          </a:xfrm>
          <a:prstGeom prst="rect">
            <a:avLst/>
          </a:prstGeom>
          <a:noFill/>
        </p:spPr>
        <p:txBody>
          <a:bodyPr wrap="square" rtlCol="0">
            <a:spAutoFit/>
          </a:bodyPr>
          <a:lstStyle/>
          <a:p>
            <a:pPr algn="l"/>
            <a:r>
              <a:rPr lang="en-US" noProof="0">
                <a:solidFill>
                  <a:srgbClr val="FF0000"/>
                </a:solidFill>
              </a:rPr>
              <a:t>Simulation time </a:t>
            </a:r>
            <a:r>
              <a:rPr lang="hu-HU" noProof="0">
                <a:solidFill>
                  <a:srgbClr val="FF0000"/>
                </a:solidFill>
              </a:rPr>
              <a:t>is proportional to the </a:t>
            </a:r>
            <a:r>
              <a:rPr lang="en-US" noProof="0">
                <a:solidFill>
                  <a:srgbClr val="FF0000"/>
                </a:solidFill>
              </a:rPr>
              <a:t>square</a:t>
            </a:r>
            <a:r>
              <a:rPr lang="hu-HU" noProof="0">
                <a:solidFill>
                  <a:srgbClr val="FF0000"/>
                </a:solidFill>
              </a:rPr>
              <a:t> of the number of species</a:t>
            </a:r>
            <a:endParaRPr lang="en-US" noProof="0">
              <a:solidFill>
                <a:srgbClr val="FF0000"/>
              </a:solidFill>
            </a:endParaRPr>
          </a:p>
          <a:p>
            <a:pPr algn="l"/>
            <a:r>
              <a:rPr lang="en-US" noProof="0">
                <a:solidFill>
                  <a:srgbClr val="FF0000"/>
                </a:solidFill>
                <a:sym typeface="Symbol" panose="05050102010706020507" pitchFamily="18" charset="2"/>
              </a:rPr>
              <a:t> SEM-CM reduc</a:t>
            </a:r>
            <a:r>
              <a:rPr lang="hu-HU" noProof="0">
                <a:solidFill>
                  <a:srgbClr val="FF0000"/>
                </a:solidFill>
                <a:sym typeface="Symbol" panose="05050102010706020507" pitchFamily="18" charset="2"/>
              </a:rPr>
              <a:t>ed mechanism gives fastest </a:t>
            </a:r>
            <a:r>
              <a:rPr lang="en-US" noProof="0">
                <a:solidFill>
                  <a:srgbClr val="FF0000"/>
                </a:solidFill>
                <a:sym typeface="Symbol" panose="05050102010706020507" pitchFamily="18" charset="2"/>
              </a:rPr>
              <a:t>simulations</a:t>
            </a:r>
            <a:endParaRPr lang="en-US" noProof="0">
              <a:solidFill>
                <a:srgbClr val="FF0000"/>
              </a:solidFill>
            </a:endParaRPr>
          </a:p>
        </p:txBody>
      </p:sp>
      <p:sp>
        <p:nvSpPr>
          <p:cNvPr id="12" name="Szövegdoboz 11"/>
          <p:cNvSpPr txBox="1"/>
          <p:nvPr/>
        </p:nvSpPr>
        <p:spPr>
          <a:xfrm>
            <a:off x="603184" y="5398975"/>
            <a:ext cx="8001000" cy="707886"/>
          </a:xfrm>
          <a:prstGeom prst="rect">
            <a:avLst/>
          </a:prstGeom>
          <a:noFill/>
        </p:spPr>
        <p:txBody>
          <a:bodyPr wrap="square" rtlCol="0">
            <a:spAutoFit/>
          </a:bodyPr>
          <a:lstStyle/>
          <a:p>
            <a:pPr algn="l"/>
            <a:r>
              <a:rPr lang="en-US" noProof="0">
                <a:solidFill>
                  <a:srgbClr val="0000FF"/>
                </a:solidFill>
              </a:rPr>
              <a:t>These mechanisms usually </a:t>
            </a:r>
            <a:r>
              <a:rPr lang="en-US" b="1" noProof="0">
                <a:solidFill>
                  <a:srgbClr val="0000FF"/>
                </a:solidFill>
              </a:rPr>
              <a:t>still contain redundant reactions</a:t>
            </a:r>
            <a:r>
              <a:rPr lang="en-US" noProof="0">
                <a:solidFill>
                  <a:srgbClr val="0000FF"/>
                </a:solidFill>
              </a:rPr>
              <a:t>:</a:t>
            </a:r>
          </a:p>
          <a:p>
            <a:pPr algn="l"/>
            <a:r>
              <a:rPr lang="en-US" noProof="0">
                <a:solidFill>
                  <a:srgbClr val="0000FF"/>
                </a:solidFill>
                <a:sym typeface="Symbol" panose="05050102010706020507" pitchFamily="18" charset="2"/>
              </a:rPr>
              <a:t> reaction removal methods </a:t>
            </a:r>
            <a:r>
              <a:rPr lang="hu-HU" noProof="0">
                <a:solidFill>
                  <a:srgbClr val="0000FF"/>
                </a:solidFill>
                <a:sym typeface="Symbol" panose="05050102010706020507" pitchFamily="18" charset="2"/>
              </a:rPr>
              <a:t>can be </a:t>
            </a:r>
            <a:r>
              <a:rPr lang="en-US" noProof="0">
                <a:solidFill>
                  <a:srgbClr val="0000FF"/>
                </a:solidFill>
                <a:sym typeface="Symbol" panose="05050102010706020507" pitchFamily="18" charset="2"/>
              </a:rPr>
              <a:t>applied for further reduction</a:t>
            </a:r>
            <a:r>
              <a:rPr lang="hu-HU" noProof="0">
                <a:solidFill>
                  <a:srgbClr val="0000FF"/>
                </a:solidFill>
                <a:sym typeface="Symbol" panose="05050102010706020507" pitchFamily="18" charset="2"/>
              </a:rPr>
              <a:t>.</a:t>
            </a:r>
            <a:endParaRPr lang="en-US" noProof="0">
              <a:solidFill>
                <a:srgbClr val="0000FF"/>
              </a:solidFill>
            </a:endParaRPr>
          </a:p>
        </p:txBody>
      </p:sp>
      <p:sp>
        <p:nvSpPr>
          <p:cNvPr id="13" name="Text Box 2"/>
          <p:cNvSpPr txBox="1">
            <a:spLocks noChangeArrowheads="1"/>
          </p:cNvSpPr>
          <p:nvPr/>
        </p:nvSpPr>
        <p:spPr bwMode="auto">
          <a:xfrm>
            <a:off x="0" y="34925"/>
            <a:ext cx="9114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b="1" noProof="0">
                <a:solidFill>
                  <a:srgbClr val="C00000"/>
                </a:solidFill>
                <a:latin typeface="Arial" panose="020B0604020202020204" pitchFamily="34" charset="0"/>
                <a:cs typeface="Arial" panose="020B0604020202020204" pitchFamily="34" charset="0"/>
              </a:rPr>
              <a:t>SEM case study 1: gas-phase chemistry in solid-oxide fuel cells (SOFC): partial oxidation of methane</a:t>
            </a:r>
          </a:p>
        </p:txBody>
      </p:sp>
    </p:spTree>
    <p:extLst>
      <p:ext uri="{BB962C8B-B14F-4D97-AF65-F5344CB8AC3E}">
        <p14:creationId xmlns:p14="http://schemas.microsoft.com/office/powerpoint/2010/main" val="87914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0854"/>
                                        </p:tgtEl>
                                        <p:attrNameLst>
                                          <p:attrName>style.visibility</p:attrName>
                                        </p:attrNameLst>
                                      </p:cBhvr>
                                      <p:to>
                                        <p:strVal val="visible"/>
                                      </p:to>
                                    </p:set>
                                    <p:animEffect transition="in" filter="fade">
                                      <p:cBhvr>
                                        <p:cTn id="7" dur="1000"/>
                                        <p:tgtEl>
                                          <p:spTgt spid="5908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0853"/>
                                        </p:tgtEl>
                                        <p:attrNameLst>
                                          <p:attrName>style.visibility</p:attrName>
                                        </p:attrNameLst>
                                      </p:cBhvr>
                                      <p:to>
                                        <p:strVal val="visible"/>
                                      </p:to>
                                    </p:set>
                                    <p:animEffect transition="in" filter="fade">
                                      <p:cBhvr>
                                        <p:cTn id="12" dur="1000"/>
                                        <p:tgtEl>
                                          <p:spTgt spid="5908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90855"/>
                                        </p:tgtEl>
                                        <p:attrNameLst>
                                          <p:attrName>style.visibility</p:attrName>
                                        </p:attrNameLst>
                                      </p:cBhvr>
                                      <p:to>
                                        <p:strVal val="visible"/>
                                      </p:to>
                                    </p:set>
                                    <p:animEffect transition="in" filter="fade">
                                      <p:cBhvr>
                                        <p:cTn id="22" dur="1000"/>
                                        <p:tgtEl>
                                          <p:spTgt spid="5908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3" grpId="0"/>
      <p:bldP spid="590854" grpId="0"/>
      <p:bldP spid="590855" grpId="0"/>
      <p:bldP spid="2" grpId="0"/>
      <p:bldP spid="3"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Rectangle 1026"/>
          <p:cNvSpPr>
            <a:spLocks noGrp="1" noChangeArrowheads="1"/>
          </p:cNvSpPr>
          <p:nvPr>
            <p:ph type="body" idx="1"/>
          </p:nvPr>
        </p:nvSpPr>
        <p:spPr>
          <a:xfrm>
            <a:off x="304800" y="1362879"/>
            <a:ext cx="8458200" cy="2505858"/>
          </a:xfrm>
        </p:spPr>
        <p:txBody>
          <a:bodyPr/>
          <a:lstStyle/>
          <a:p>
            <a:pPr marL="0" indent="0" eaLnBrk="1" hangingPunct="1">
              <a:spcBef>
                <a:spcPct val="0"/>
              </a:spcBef>
              <a:buFontTx/>
              <a:buNone/>
            </a:pPr>
            <a:r>
              <a:rPr lang="en-US" sz="2000" noProof="0">
                <a:solidFill>
                  <a:srgbClr val="000000"/>
                </a:solidFill>
                <a:latin typeface="Arial" panose="020B0604020202020204" pitchFamily="34" charset="0"/>
              </a:rPr>
              <a:t>The </a:t>
            </a:r>
            <a:r>
              <a:rPr lang="en-US" sz="2000" b="1" noProof="0">
                <a:solidFill>
                  <a:srgbClr val="000000"/>
                </a:solidFill>
                <a:latin typeface="Arial" panose="020B0604020202020204" pitchFamily="34" charset="0"/>
              </a:rPr>
              <a:t>contribution</a:t>
            </a:r>
            <a:r>
              <a:rPr lang="en-US" sz="2000" noProof="0">
                <a:solidFill>
                  <a:srgbClr val="000000"/>
                </a:solidFill>
                <a:latin typeface="Arial" panose="020B0604020202020204" pitchFamily="34" charset="0"/>
              </a:rPr>
              <a:t> of each reaction step </a:t>
            </a:r>
            <a:r>
              <a:rPr lang="en-US" sz="2000" b="1" noProof="0">
                <a:solidFill>
                  <a:srgbClr val="000000"/>
                </a:solidFill>
                <a:latin typeface="Arial" panose="020B0604020202020204" pitchFamily="34" charset="0"/>
              </a:rPr>
              <a:t>to the formation and removal of each necessary species </a:t>
            </a:r>
            <a:r>
              <a:rPr lang="en-US" sz="2000" noProof="0">
                <a:solidFill>
                  <a:srgbClr val="000000"/>
                </a:solidFill>
                <a:latin typeface="Arial" panose="020B0604020202020204" pitchFamily="34" charset="0"/>
              </a:rPr>
              <a:t>is investigated at several time points.</a:t>
            </a:r>
          </a:p>
          <a:p>
            <a:pPr eaLnBrk="1" hangingPunct="1">
              <a:spcBef>
                <a:spcPct val="0"/>
              </a:spcBef>
              <a:buFontTx/>
              <a:buNone/>
            </a:pPr>
            <a:endParaRPr lang="en-US" sz="2000" noProof="0">
              <a:latin typeface="Arial" panose="020B0604020202020204" pitchFamily="34" charset="0"/>
            </a:endParaRPr>
          </a:p>
          <a:p>
            <a:pPr eaLnBrk="1" hangingPunct="1">
              <a:spcBef>
                <a:spcPct val="0"/>
              </a:spcBef>
              <a:buNone/>
            </a:pPr>
            <a:endParaRPr lang="en-US" sz="2000" noProof="0">
              <a:solidFill>
                <a:srgbClr val="0000FF"/>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b="1" noProof="0">
              <a:solidFill>
                <a:srgbClr val="0000FF"/>
              </a:solidFill>
              <a:latin typeface="Arial" panose="020B0604020202020204" pitchFamily="34" charset="0"/>
            </a:endParaRPr>
          </a:p>
          <a:p>
            <a:pPr eaLnBrk="1" hangingPunct="1">
              <a:spcBef>
                <a:spcPct val="0"/>
              </a:spcBef>
              <a:buFontTx/>
              <a:buNone/>
            </a:pPr>
            <a:r>
              <a:rPr lang="en-US" sz="2000" b="1" noProof="0">
                <a:solidFill>
                  <a:srgbClr val="0000FF"/>
                </a:solidFill>
                <a:latin typeface="Arial" panose="020B0604020202020204" pitchFamily="34" charset="0"/>
              </a:rPr>
              <a:t>measure of </a:t>
            </a:r>
          </a:p>
          <a:p>
            <a:pPr eaLnBrk="1" hangingPunct="1">
              <a:spcBef>
                <a:spcPct val="0"/>
              </a:spcBef>
              <a:buFontTx/>
              <a:buNone/>
            </a:pPr>
            <a:r>
              <a:rPr lang="en-US" sz="2000" b="1" noProof="0">
                <a:solidFill>
                  <a:srgbClr val="0000FF"/>
                </a:solidFill>
                <a:latin typeface="Arial" panose="020B0604020202020204" pitchFamily="34" charset="0"/>
              </a:rPr>
              <a:t>contribution:</a:t>
            </a:r>
          </a:p>
          <a:p>
            <a:pPr eaLnBrk="1" hangingPunct="1">
              <a:spcBef>
                <a:spcPct val="0"/>
              </a:spcBef>
              <a:buFontTx/>
              <a:buNone/>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p:txBody>
      </p:sp>
      <p:sp>
        <p:nvSpPr>
          <p:cNvPr id="66563" name="Rectangle 1027"/>
          <p:cNvSpPr>
            <a:spLocks noGrp="1" noChangeArrowheads="1"/>
          </p:cNvSpPr>
          <p:nvPr>
            <p:ph type="title"/>
          </p:nvPr>
        </p:nvSpPr>
        <p:spPr>
          <a:xfrm>
            <a:off x="457200" y="71864"/>
            <a:ext cx="8229600" cy="830997"/>
          </a:xfrm>
          <a:extLst>
            <a:ext uri="{909E8E84-426E-40DD-AFC4-6F175D3DCCD1}">
              <a14:hiddenFill xmlns:a14="http://schemas.microsoft.com/office/drawing/2010/main">
                <a:solidFill>
                  <a:srgbClr val="8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sz="2400" b="1" noProof="0">
                <a:solidFill>
                  <a:srgbClr val="C00000"/>
                </a:solidFill>
                <a:latin typeface="Arial" panose="020B0604020202020204" pitchFamily="34" charset="0"/>
              </a:rPr>
              <a:t>Reaction removal 1: </a:t>
            </a:r>
            <a:br>
              <a:rPr lang="en-US" sz="2400" b="1" noProof="0">
                <a:solidFill>
                  <a:srgbClr val="C00000"/>
                </a:solidFill>
                <a:latin typeface="Arial" panose="020B0604020202020204" pitchFamily="34" charset="0"/>
              </a:rPr>
            </a:br>
            <a:r>
              <a:rPr lang="en-US" sz="2400" b="1" noProof="0">
                <a:solidFill>
                  <a:srgbClr val="C00000"/>
                </a:solidFill>
                <a:latin typeface="Arial" panose="020B0604020202020204" pitchFamily="34" charset="0"/>
              </a:rPr>
              <a:t>The </a:t>
            </a:r>
            <a:r>
              <a:rPr lang="en-US" sz="2400" b="1" kern="1200" noProof="0">
                <a:solidFill>
                  <a:srgbClr val="C00000"/>
                </a:solidFill>
                <a:latin typeface="Arial" panose="020B0604020202020204" pitchFamily="34" charset="0"/>
                <a:ea typeface="+mn-ea"/>
                <a:cs typeface="Arial" panose="020B0604020202020204" pitchFamily="34" charset="0"/>
              </a:rPr>
              <a:t>classic rate-of-production analysis (ROPA)</a:t>
            </a:r>
          </a:p>
        </p:txBody>
      </p:sp>
      <p:sp>
        <p:nvSpPr>
          <p:cNvPr id="66567" name="Rectangle 1031"/>
          <p:cNvSpPr>
            <a:spLocks noChangeArrowheads="1"/>
          </p:cNvSpPr>
          <p:nvPr/>
        </p:nvSpPr>
        <p:spPr bwMode="auto">
          <a:xfrm>
            <a:off x="304800" y="5019675"/>
            <a:ext cx="87630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ts val="900"/>
              </a:spcBef>
            </a:pPr>
            <a:r>
              <a:rPr lang="en-US" sz="2000" b="1" noProof="0">
                <a:solidFill>
                  <a:srgbClr val="FF0000"/>
                </a:solidFill>
                <a:latin typeface="Arial" panose="020B0604020202020204" pitchFamily="34" charset="0"/>
              </a:rPr>
              <a:t>A reaction </a:t>
            </a:r>
            <a:r>
              <a:rPr lang="en-US" sz="2000" b="1" i="1" noProof="0">
                <a:solidFill>
                  <a:srgbClr val="FF0000"/>
                </a:solidFill>
                <a:latin typeface="Arial" panose="020B0604020202020204" pitchFamily="34" charset="0"/>
                <a:sym typeface="Symbol" panose="05050102010706020507" pitchFamily="18" charset="2"/>
              </a:rPr>
              <a:t></a:t>
            </a:r>
            <a:r>
              <a:rPr lang="en-US" sz="2000" b="1" noProof="0">
                <a:solidFill>
                  <a:srgbClr val="FF0000"/>
                </a:solidFill>
                <a:latin typeface="Arial" panose="020B0604020202020204" pitchFamily="34" charset="0"/>
                <a:sym typeface="Symbol" panose="05050102010706020507" pitchFamily="18" charset="2"/>
              </a:rPr>
              <a:t> </a:t>
            </a:r>
            <a:r>
              <a:rPr lang="en-US" sz="2000" b="1" noProof="0">
                <a:solidFill>
                  <a:srgbClr val="FF0000"/>
                </a:solidFill>
                <a:latin typeface="Arial" panose="020B0604020202020204" pitchFamily="34" charset="0"/>
              </a:rPr>
              <a:t>can be eliminated if its contribution </a:t>
            </a:r>
            <a:r>
              <a:rPr lang="hu-HU" sz="2000" b="1" noProof="0">
                <a:solidFill>
                  <a:srgbClr val="FF0000"/>
                </a:solidFill>
                <a:latin typeface="Arial" panose="020B0604020202020204" pitchFamily="34" charset="0"/>
              </a:rPr>
              <a:t>to all species </a:t>
            </a:r>
            <a:r>
              <a:rPr lang="en-US" sz="2000" b="1" noProof="0">
                <a:solidFill>
                  <a:srgbClr val="FF0000"/>
                </a:solidFill>
                <a:latin typeface="Arial" panose="020B0604020202020204" pitchFamily="34" charset="0"/>
              </a:rPr>
              <a:t>is less than a </a:t>
            </a:r>
            <a:r>
              <a:rPr lang="hu-HU" sz="2000" b="1" noProof="0">
                <a:solidFill>
                  <a:srgbClr val="FF0000"/>
                </a:solidFill>
                <a:latin typeface="Arial" panose="020B0604020202020204" pitchFamily="34" charset="0"/>
              </a:rPr>
              <a:t>small </a:t>
            </a:r>
            <a:r>
              <a:rPr lang="en-US" sz="2000" b="1" noProof="0">
                <a:solidFill>
                  <a:srgbClr val="FF0000"/>
                </a:solidFill>
                <a:latin typeface="Arial" panose="020B0604020202020204" pitchFamily="34" charset="0"/>
              </a:rPr>
              <a:t>threshold value </a:t>
            </a:r>
            <a:r>
              <a:rPr lang="en-US" sz="2400" b="1" i="1" noProof="0">
                <a:solidFill>
                  <a:srgbClr val="FF0000"/>
                </a:solidFill>
                <a:latin typeface="Arial" panose="020B0604020202020204" pitchFamily="34" charset="0"/>
                <a:sym typeface="Symbol" panose="05050102010706020507" pitchFamily="18" charset="2"/>
              </a:rPr>
              <a:t></a:t>
            </a:r>
            <a:r>
              <a:rPr lang="en-US" sz="2000" b="1" noProof="0">
                <a:solidFill>
                  <a:srgbClr val="FF0000"/>
                </a:solidFill>
                <a:latin typeface="Arial" panose="020B0604020202020204" pitchFamily="34" charset="0"/>
              </a:rPr>
              <a:t>  at all investigated times</a:t>
            </a:r>
            <a:r>
              <a:rPr lang="en-US" sz="2000" noProof="0">
                <a:solidFill>
                  <a:srgbClr val="FF0000"/>
                </a:solidFill>
                <a:latin typeface="Arial" panose="020B0604020202020204" pitchFamily="34" charset="0"/>
              </a:rPr>
              <a:t>.</a:t>
            </a:r>
          </a:p>
          <a:p>
            <a:pPr algn="l">
              <a:spcBef>
                <a:spcPts val="900"/>
              </a:spcBef>
              <a:buNone/>
            </a:pPr>
            <a:endParaRPr lang="en-US" sz="2000" noProof="0">
              <a:solidFill>
                <a:srgbClr val="000000"/>
              </a:solidFill>
              <a:latin typeface="Arial" panose="020B0604020202020204" pitchFamily="34" charset="0"/>
            </a:endParaRPr>
          </a:p>
        </p:txBody>
      </p:sp>
      <p:graphicFrame>
        <p:nvGraphicFramePr>
          <p:cNvPr id="9" name="Object 1028"/>
          <p:cNvGraphicFramePr>
            <a:graphicFrameLocks noChangeAspect="1"/>
          </p:cNvGraphicFramePr>
          <p:nvPr>
            <p:extLst>
              <p:ext uri="{D42A27DB-BD31-4B8C-83A1-F6EECF244321}">
                <p14:modId xmlns:p14="http://schemas.microsoft.com/office/powerpoint/2010/main" val="1120074365"/>
              </p:ext>
            </p:extLst>
          </p:nvPr>
        </p:nvGraphicFramePr>
        <p:xfrm>
          <a:off x="2286000" y="2057400"/>
          <a:ext cx="5884863" cy="533400"/>
        </p:xfrm>
        <a:graphic>
          <a:graphicData uri="http://schemas.openxmlformats.org/presentationml/2006/ole">
            <mc:AlternateContent xmlns:mc="http://schemas.openxmlformats.org/markup-compatibility/2006">
              <mc:Choice xmlns:v="urn:schemas-microsoft-com:vml" Requires="v">
                <p:oleObj name="Equation" r:id="rId2" imgW="3886200" imgH="393480" progId="Equation.3">
                  <p:embed/>
                </p:oleObj>
              </mc:Choice>
              <mc:Fallback>
                <p:oleObj name="Equation" r:id="rId2" imgW="3886200" imgH="393480" progId="Equation.3">
                  <p:embed/>
                  <p:pic>
                    <p:nvPicPr>
                      <p:cNvPr id="0" name=""/>
                      <p:cNvPicPr>
                        <a:picLocks noChangeAspect="1" noChangeArrowheads="1"/>
                      </p:cNvPicPr>
                      <p:nvPr/>
                    </p:nvPicPr>
                    <p:blipFill>
                      <a:blip r:embed="rId3"/>
                      <a:srcRect/>
                      <a:stretch>
                        <a:fillRect/>
                      </a:stretch>
                    </p:blipFill>
                    <p:spPr bwMode="auto">
                      <a:xfrm>
                        <a:off x="2286000" y="2057400"/>
                        <a:ext cx="5884863" cy="533400"/>
                      </a:xfrm>
                      <a:prstGeom prst="rect">
                        <a:avLst/>
                      </a:prstGeom>
                      <a:solidFill>
                        <a:srgbClr val="FFFFFF"/>
                      </a:solidFill>
                      <a:ln>
                        <a:solidFill>
                          <a:srgbClr val="000000"/>
                        </a:solidFill>
                      </a:ln>
                    </p:spPr>
                  </p:pic>
                </p:oleObj>
              </mc:Fallback>
            </mc:AlternateContent>
          </a:graphicData>
        </a:graphic>
      </p:graphicFrame>
      <p:sp>
        <p:nvSpPr>
          <p:cNvPr id="10" name="Rectangle 1026"/>
          <p:cNvSpPr txBox="1">
            <a:spLocks noChangeArrowheads="1"/>
          </p:cNvSpPr>
          <p:nvPr/>
        </p:nvSpPr>
        <p:spPr bwMode="auto">
          <a:xfrm>
            <a:off x="2971800" y="2590800"/>
            <a:ext cx="541020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spcBef>
                <a:spcPct val="0"/>
              </a:spcBef>
              <a:buFontTx/>
              <a:buNone/>
            </a:pPr>
            <a:r>
              <a:rPr lang="hu-HU" sz="1800" b="1" kern="0" noProof="0">
                <a:solidFill>
                  <a:schemeClr val="bg1">
                    <a:lumMod val="10000"/>
                  </a:schemeClr>
                </a:solidFill>
                <a:latin typeface="Arial" panose="020B0604020202020204" pitchFamily="34" charset="0"/>
              </a:rPr>
              <a:t> </a:t>
            </a:r>
            <a:r>
              <a:rPr lang="en-US" sz="1800" b="1" kern="0" noProof="0">
                <a:solidFill>
                  <a:schemeClr val="bg1">
                    <a:lumMod val="10000"/>
                  </a:schemeClr>
                </a:solidFill>
                <a:latin typeface="Arial" panose="020B0604020202020204" pitchFamily="34" charset="0"/>
              </a:rPr>
              <a:t>formation </a:t>
            </a:r>
            <a:r>
              <a:rPr lang="hu-HU" sz="1800" b="1" kern="0" noProof="0">
                <a:solidFill>
                  <a:schemeClr val="bg1">
                    <a:lumMod val="10000"/>
                  </a:schemeClr>
                </a:solidFill>
                <a:latin typeface="Arial" panose="020B0604020202020204" pitchFamily="34" charset="0"/>
              </a:rPr>
              <a:t>rates </a:t>
            </a:r>
            <a:r>
              <a:rPr lang="en-US" sz="1800" b="1" kern="0" noProof="0">
                <a:solidFill>
                  <a:schemeClr val="bg1">
                    <a:lumMod val="10000"/>
                  </a:schemeClr>
                </a:solidFill>
                <a:latin typeface="Arial" panose="020B0604020202020204" pitchFamily="34" charset="0"/>
              </a:rPr>
              <a:t>           </a:t>
            </a:r>
            <a:r>
              <a:rPr lang="hu-HU" sz="1800" b="1" kern="0" noProof="0">
                <a:solidFill>
                  <a:schemeClr val="bg1">
                    <a:lumMod val="10000"/>
                  </a:schemeClr>
                </a:solidFill>
                <a:latin typeface="Arial" panose="020B0604020202020204" pitchFamily="34" charset="0"/>
              </a:rPr>
              <a:t>      c</a:t>
            </a:r>
            <a:r>
              <a:rPr lang="en-US" sz="1800" b="1" kern="0" noProof="0">
                <a:solidFill>
                  <a:schemeClr val="bg1">
                    <a:lumMod val="10000"/>
                  </a:schemeClr>
                </a:solidFill>
                <a:latin typeface="Arial" panose="020B0604020202020204" pitchFamily="34" charset="0"/>
              </a:rPr>
              <a:t>onsumption </a:t>
            </a:r>
            <a:r>
              <a:rPr lang="hu-HU" sz="1800" b="1" kern="0" noProof="0">
                <a:solidFill>
                  <a:schemeClr val="bg1">
                    <a:lumMod val="10000"/>
                  </a:schemeClr>
                </a:solidFill>
                <a:latin typeface="Arial" panose="020B0604020202020204" pitchFamily="34" charset="0"/>
              </a:rPr>
              <a:t>rates</a:t>
            </a:r>
            <a:endParaRPr lang="en-US" sz="1800" b="1" kern="0" noProof="0">
              <a:solidFill>
                <a:schemeClr val="bg1">
                  <a:lumMod val="10000"/>
                </a:schemeClr>
              </a:solidFill>
              <a:latin typeface="Arial" panose="020B0604020202020204" pitchFamily="34" charset="0"/>
            </a:endParaRPr>
          </a:p>
        </p:txBody>
      </p:sp>
      <p:sp>
        <p:nvSpPr>
          <p:cNvPr id="11"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3</a:t>
            </a:r>
            <a:r>
              <a:rPr lang="hu-HU" sz="1800" noProof="0">
                <a:solidFill>
                  <a:srgbClr val="000000"/>
                </a:solidFill>
                <a:latin typeface="Arial" panose="020B0604020202020204" pitchFamily="34" charset="0"/>
                <a:cs typeface="Arial" panose="020B0604020202020204" pitchFamily="34" charset="0"/>
              </a:rPr>
              <a:t>4</a:t>
            </a:r>
            <a:endParaRPr lang="en-US" sz="1800" noProof="0">
              <a:solidFill>
                <a:srgbClr val="000000"/>
              </a:solidFill>
              <a:latin typeface="Arial" panose="020B0604020202020204" pitchFamily="34" charset="0"/>
              <a:cs typeface="Arial" panose="020B0604020202020204" pitchFamily="34" charset="0"/>
            </a:endParaRPr>
          </a:p>
        </p:txBody>
      </p:sp>
      <p:graphicFrame>
        <p:nvGraphicFramePr>
          <p:cNvPr id="13" name="Objektum 12"/>
          <p:cNvGraphicFramePr>
            <a:graphicFrameLocks noChangeAspect="1"/>
          </p:cNvGraphicFramePr>
          <p:nvPr>
            <p:extLst>
              <p:ext uri="{D42A27DB-BD31-4B8C-83A1-F6EECF244321}">
                <p14:modId xmlns:p14="http://schemas.microsoft.com/office/powerpoint/2010/main" val="1719739954"/>
              </p:ext>
            </p:extLst>
          </p:nvPr>
        </p:nvGraphicFramePr>
        <p:xfrm>
          <a:off x="2211388" y="3240881"/>
          <a:ext cx="5030787" cy="1255712"/>
        </p:xfrm>
        <a:graphic>
          <a:graphicData uri="http://schemas.openxmlformats.org/presentationml/2006/ole">
            <mc:AlternateContent xmlns:mc="http://schemas.openxmlformats.org/markup-compatibility/2006">
              <mc:Choice xmlns:v="urn:schemas-microsoft-com:vml" Requires="v">
                <p:oleObj name="Equation" r:id="rId4" imgW="2806560" imgH="736560" progId="Equation.3">
                  <p:embed/>
                </p:oleObj>
              </mc:Choice>
              <mc:Fallback>
                <p:oleObj name="Equation" r:id="rId4" imgW="2806560" imgH="736560" progId="Equation.3">
                  <p:embed/>
                  <p:pic>
                    <p:nvPicPr>
                      <p:cNvPr id="0" name=""/>
                      <p:cNvPicPr>
                        <a:picLocks noChangeAspect="1" noChangeArrowheads="1"/>
                      </p:cNvPicPr>
                      <p:nvPr/>
                    </p:nvPicPr>
                    <p:blipFill>
                      <a:blip r:embed="rId5"/>
                      <a:srcRect/>
                      <a:stretch>
                        <a:fillRect/>
                      </a:stretch>
                    </p:blipFill>
                    <p:spPr bwMode="auto">
                      <a:xfrm>
                        <a:off x="2211388" y="3240881"/>
                        <a:ext cx="5030787" cy="1255712"/>
                      </a:xfrm>
                      <a:prstGeom prst="rect">
                        <a:avLst/>
                      </a:prstGeom>
                      <a:solidFill>
                        <a:srgbClr val="FFFFFF"/>
                      </a:solidFill>
                      <a:ln w="25400">
                        <a:solidFill>
                          <a:srgbClr val="FF0000"/>
                        </a:solidFill>
                      </a:ln>
                    </p:spPr>
                  </p:pic>
                </p:oleObj>
              </mc:Fallback>
            </mc:AlternateContent>
          </a:graphicData>
        </a:graphic>
      </p:graphicFrame>
      <p:graphicFrame>
        <p:nvGraphicFramePr>
          <p:cNvPr id="2" name="Objektum 1"/>
          <p:cNvGraphicFramePr>
            <a:graphicFrameLocks noChangeAspect="1"/>
          </p:cNvGraphicFramePr>
          <p:nvPr>
            <p:extLst>
              <p:ext uri="{D42A27DB-BD31-4B8C-83A1-F6EECF244321}">
                <p14:modId xmlns:p14="http://schemas.microsoft.com/office/powerpoint/2010/main" val="1128968960"/>
              </p:ext>
            </p:extLst>
          </p:nvPr>
        </p:nvGraphicFramePr>
        <p:xfrm>
          <a:off x="2057400" y="5943600"/>
          <a:ext cx="5334000" cy="543149"/>
        </p:xfrm>
        <a:graphic>
          <a:graphicData uri="http://schemas.openxmlformats.org/presentationml/2006/ole">
            <mc:AlternateContent xmlns:mc="http://schemas.openxmlformats.org/markup-compatibility/2006">
              <mc:Choice xmlns:v="urn:schemas-microsoft-com:vml" Requires="v">
                <p:oleObj name="Equation" r:id="rId6" imgW="2869920" imgH="291960" progId="Equation.3">
                  <p:embed/>
                </p:oleObj>
              </mc:Choice>
              <mc:Fallback>
                <p:oleObj name="Equation" r:id="rId6" imgW="2869920" imgH="291960" progId="Equation.3">
                  <p:embed/>
                  <p:pic>
                    <p:nvPicPr>
                      <p:cNvPr id="0" name=""/>
                      <p:cNvPicPr/>
                      <p:nvPr/>
                    </p:nvPicPr>
                    <p:blipFill>
                      <a:blip r:embed="rId7"/>
                      <a:stretch>
                        <a:fillRect/>
                      </a:stretch>
                    </p:blipFill>
                    <p:spPr>
                      <a:xfrm>
                        <a:off x="2057400" y="5943600"/>
                        <a:ext cx="5334000" cy="543149"/>
                      </a:xfrm>
                      <a:prstGeom prst="rect">
                        <a:avLst/>
                      </a:prstGeom>
                      <a:solidFill>
                        <a:srgbClr val="FFFFFF"/>
                      </a:solidFill>
                      <a:ln>
                        <a:solidFill>
                          <a:srgbClr val="FF0000"/>
                        </a:solidFill>
                      </a:ln>
                    </p:spPr>
                  </p:pic>
                </p:oleObj>
              </mc:Fallback>
            </mc:AlternateContent>
          </a:graphicData>
        </a:graphic>
      </p:graphicFrame>
      <mc:AlternateContent xmlns:mc="http://schemas.openxmlformats.org/markup-compatibility/2006" xmlns:a14="http://schemas.microsoft.com/office/drawing/2010/main">
        <mc:Choice Requires="a14">
          <p:sp>
            <p:nvSpPr>
              <p:cNvPr id="3" name="Objektum 2"/>
              <p:cNvSpPr txBox="1"/>
              <p:nvPr/>
            </p:nvSpPr>
            <p:spPr>
              <a:xfrm>
                <a:off x="2211388" y="4635500"/>
                <a:ext cx="5160962" cy="361950"/>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𝑅</m:t>
                          </m:r>
                        </m:e>
                        <m:sub>
                          <m:r>
                            <a:rPr lang="en-GB" i="1">
                              <a:solidFill>
                                <a:srgbClr val="000000"/>
                              </a:solidFill>
                              <a:latin typeface="Cambria Math" panose="02040503050406030204" pitchFamily="18" charset="0"/>
                            </a:rPr>
                            <m:t>𝛼</m:t>
                          </m:r>
                        </m:sub>
                      </m:sSub>
                      <m:r>
                        <a:rPr lang="en-GB" i="1">
                          <a:solidFill>
                            <a:srgbClr val="000000"/>
                          </a:solidFill>
                          <a:latin typeface="Cambria Math" panose="02040503050406030204" pitchFamily="18" charset="0"/>
                        </a:rPr>
                        <m:t>:</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rate</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of</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an</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elementary</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step</m:t>
                      </m:r>
                      <m:r>
                        <m:rPr>
                          <m:nor/>
                        </m:rPr>
                        <a:rPr lang="en-GB" i="0">
                          <a:solidFill>
                            <a:srgbClr val="000000"/>
                          </a:solidFill>
                          <a:latin typeface="Arial" panose="020B0604020202020204" pitchFamily="34" charset="0"/>
                          <a:cs typeface="Arial" panose="020B0604020202020204" pitchFamily="34" charset="0"/>
                        </a:rPr>
                        <m:t> </m:t>
                      </m:r>
                      <m:r>
                        <a:rPr lang="en-GB" i="1">
                          <a:solidFill>
                            <a:srgbClr val="000000"/>
                          </a:solidFill>
                          <a:latin typeface="Cambria Math" panose="02040503050406030204" pitchFamily="18" charset="0"/>
                        </a:rPr>
                        <m:t>(</m:t>
                      </m:r>
                      <m:r>
                        <m:rPr>
                          <m:nor/>
                        </m:rPr>
                        <a:rPr lang="en-GB" i="0">
                          <a:solidFill>
                            <a:srgbClr val="000000"/>
                          </a:solidFill>
                          <a:latin typeface="Arial" panose="020B0604020202020204" pitchFamily="34" charset="0"/>
                          <a:cs typeface="Arial" panose="020B0604020202020204" pitchFamily="34" charset="0"/>
                        </a:rPr>
                        <m:t>one</m:t>
                      </m:r>
                      <m:r>
                        <m:rPr>
                          <m:nor/>
                        </m:rPr>
                        <a:rPr lang="en-GB" i="0">
                          <a:solidFill>
                            <a:srgbClr val="000000"/>
                          </a:solidFill>
                          <a:latin typeface="Arial" panose="020B0604020202020204" pitchFamily="34" charset="0"/>
                          <a:cs typeface="Arial" panose="020B0604020202020204" pitchFamily="34" charset="0"/>
                        </a:rPr>
                        <m:t>−</m:t>
                      </m:r>
                      <m:r>
                        <m:rPr>
                          <m:nor/>
                        </m:rPr>
                        <a:rPr lang="en-GB" i="0">
                          <a:solidFill>
                            <a:srgbClr val="000000"/>
                          </a:solidFill>
                          <a:latin typeface="Arial" panose="020B0604020202020204" pitchFamily="34" charset="0"/>
                          <a:cs typeface="Arial" panose="020B0604020202020204" pitchFamily="34" charset="0"/>
                        </a:rPr>
                        <m:t>way</m:t>
                      </m:r>
                      <m:r>
                        <a:rPr lang="en-GB" i="1">
                          <a:solidFill>
                            <a:srgbClr val="000000"/>
                          </a:solidFill>
                          <a:latin typeface="Cambria Math" panose="02040503050406030204" pitchFamily="18" charset="0"/>
                        </a:rPr>
                        <m:t>)</m:t>
                      </m:r>
                      <m:r>
                        <m:rPr>
                          <m:nor/>
                        </m:rPr>
                        <a:rPr lang="en-GB" i="0">
                          <a:solidFill>
                            <a:srgbClr val="000000"/>
                          </a:solidFill>
                          <a:latin typeface="Arial" panose="020B0604020202020204" pitchFamily="34" charset="0"/>
                          <a:cs typeface="Arial" panose="020B0604020202020204" pitchFamily="34" charset="0"/>
                        </a:rPr>
                        <m:t>, </m:t>
                      </m:r>
                      <m:r>
                        <m:rPr>
                          <m:nor/>
                        </m:rPr>
                        <a:rPr lang="en-GB" i="0">
                          <a:solidFill>
                            <a:srgbClr val="000000"/>
                          </a:solidFill>
                          <a:latin typeface="Arial" panose="020B0604020202020204" pitchFamily="34" charset="0"/>
                          <a:cs typeface="Arial" panose="020B0604020202020204" pitchFamily="34" charset="0"/>
                        </a:rPr>
                        <m:t>always</m:t>
                      </m:r>
                      <m:r>
                        <m:rPr>
                          <m:nor/>
                        </m:rPr>
                        <a:rPr lang="en-GB" i="0">
                          <a:solidFill>
                            <a:srgbClr val="000000"/>
                          </a:solidFill>
                          <a:latin typeface="Arial" panose="020B0604020202020204" pitchFamily="34" charset="0"/>
                          <a:cs typeface="Arial" panose="020B0604020202020204" pitchFamily="34" charset="0"/>
                        </a:rPr>
                        <m:t> </m:t>
                      </m:r>
                      <m:r>
                        <a:rPr lang="en-GB" i="1">
                          <a:solidFill>
                            <a:srgbClr val="000000"/>
                          </a:solidFill>
                          <a:latin typeface="Cambria Math" panose="02040503050406030204" pitchFamily="18" charset="0"/>
                        </a:rPr>
                        <m:t>&gt;</m:t>
                      </m:r>
                      <m:r>
                        <a:rPr lang="en-GB" i="0">
                          <a:solidFill>
                            <a:srgbClr val="000000"/>
                          </a:solidFill>
                          <a:latin typeface="Cambria Math" panose="02040503050406030204" pitchFamily="18" charset="0"/>
                        </a:rPr>
                        <m:t>0</m:t>
                      </m:r>
                    </m:oMath>
                  </m:oMathPara>
                </a14:m>
                <a:endParaRPr lang="en-GB"/>
              </a:p>
            </p:txBody>
          </p:sp>
        </mc:Choice>
        <mc:Fallback xmlns="">
          <p:sp>
            <p:nvSpPr>
              <p:cNvPr id="3" name="Objektum 2"/>
              <p:cNvSpPr txBox="1">
                <a:spLocks noRot="1" noChangeAspect="1" noMove="1" noResize="1" noEditPoints="1" noAdjustHandles="1" noChangeArrowheads="1" noChangeShapeType="1" noTextEdit="1"/>
              </p:cNvSpPr>
              <p:nvPr/>
            </p:nvSpPr>
            <p:spPr>
              <a:xfrm>
                <a:off x="2211388" y="4635500"/>
                <a:ext cx="5160962" cy="361950"/>
              </a:xfrm>
              <a:prstGeom prst="rect">
                <a:avLst/>
              </a:prstGeom>
              <a:blipFill>
                <a:blip r:embed="rId8"/>
                <a:stretch>
                  <a:fillRect b="-5000"/>
                </a:stretch>
              </a:blipFill>
            </p:spPr>
            <p:txBody>
              <a:bodyPr/>
              <a:lstStyle/>
              <a:p>
                <a:r>
                  <a:rPr lang="en-GB">
                    <a:noFill/>
                  </a:rPr>
                  <a:t> </a:t>
                </a:r>
              </a:p>
            </p:txBody>
          </p:sp>
        </mc:Fallback>
      </mc:AlternateContent>
    </p:spTree>
    <p:extLst>
      <p:ext uri="{BB962C8B-B14F-4D97-AF65-F5344CB8AC3E}">
        <p14:creationId xmlns:p14="http://schemas.microsoft.com/office/powerpoint/2010/main" val="3907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6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62">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56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228600" y="1371600"/>
            <a:ext cx="8305800" cy="5105400"/>
          </a:xfrm>
        </p:spPr>
        <p:txBody>
          <a:bodyPr/>
          <a:lstStyle/>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CH4                  Rate :   -1.082E-08</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No   Contribution              #  reaction</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1   -1.17547E-08   34.8 %C  152  C2H3+CH4</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C2H4+CH3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2    9.13403E-09   39.8 %P  151  C2H4+CH3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C2H3+CH4</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3   -7.16821E-09   21.2 %C  140  CH≡CCH2.+CH4</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CH≡CCH3+CH3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4   -5.71162E-09   16.9 %C  136  CH2=CHCH2.+CH4</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CH2=CHCH3+CH3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5    3.72978E-09   16.2 %P  139  CH≡CCH3+CH3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CH≡CCH2.+CH4</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6    3.60756E-09   15.7 %P  135  CH2=CHCH3+CH3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CH2=CHCH2.+CH4</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7    3.45436E-09   15.0 %P  143  C2H6+CH3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C2H5+CH4</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CH3                  Rate :    4.636E-10</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No   Contribution              #  reaction</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1   -1.69871E-08   22.7 %C  </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7  2CH3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C2H6</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2    1.17547E-08   15.6 %P  152  C2H3+CH4</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C2H4+CH3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3   -9.13403E-09   12.2 %C  151  C2H4+CH3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C2H3+CH4</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4    7.84580E-09   10.4 %P </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 8  C2H6</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2CH3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C2H2                 Rate :    1.996E-09</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No   Contribution              #  reaction</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1    6.06561E-09   44.1 %P   81  CH2=CHCH2.</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C2H2+CH3</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2   -5.12527E-09   43.6 %C   82  C2H2+CH3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CH2=CHCH2.</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3    3.86101E-09   28.1 %P  190  C2H3(+M)</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H+C2H2(+M)</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4   -3.15073E-09   26.8 %C  189  H+C2H2(+M)</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C2H3(+M)</a:t>
            </a:r>
            <a:endParaRPr lang="en-US" sz="1400" b="1" noProof="0">
              <a:solidFill>
                <a:srgbClr val="000000"/>
              </a:solidFill>
              <a:latin typeface="Courier New" panose="02070309020205020404" pitchFamily="49" charset="0"/>
              <a:cs typeface="Times New Roman" panose="02020603050405020304" pitchFamily="18" charset="0"/>
            </a:endParaRPr>
          </a:p>
          <a:p>
            <a:pPr eaLnBrk="1" hangingPunct="1">
              <a:lnSpc>
                <a:spcPct val="90000"/>
              </a:lnSpc>
              <a:spcBef>
                <a:spcPct val="0"/>
              </a:spcBef>
              <a:buFontTx/>
              <a:buNone/>
            </a:pPr>
            <a:r>
              <a:rPr lang="en-US" sz="1400" b="1" noProof="0">
                <a:solidFill>
                  <a:srgbClr val="000000"/>
                </a:solidFill>
                <a:latin typeface="Courier New" panose="02070309020205020404" pitchFamily="49" charset="0"/>
                <a:cs typeface="Courier New" panose="02070309020205020404" pitchFamily="49" charset="0"/>
              </a:rPr>
              <a:t>         5   -1.15098E-09    9.8 %C </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 67  C2H2+CH3</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=&gt;</a:t>
            </a:r>
            <a:r>
              <a:rPr lang="en-US" sz="1400" b="1" noProof="0">
                <a:solidFill>
                  <a:srgbClr val="000000"/>
                </a:solidFill>
                <a:latin typeface="Courier New" panose="02070309020205020404" pitchFamily="49" charset="0"/>
              </a:rPr>
              <a:t> </a:t>
            </a:r>
            <a:r>
              <a:rPr lang="en-US" sz="1400" b="1" noProof="0">
                <a:solidFill>
                  <a:srgbClr val="000000"/>
                </a:solidFill>
                <a:latin typeface="Courier New" panose="02070309020205020404" pitchFamily="49" charset="0"/>
                <a:cs typeface="Courier New" panose="02070309020205020404" pitchFamily="49" charset="0"/>
              </a:rPr>
              <a:t>CH≡CCH3+H</a:t>
            </a:r>
            <a:endParaRPr lang="en-US" sz="1400" b="1" noProof="0">
              <a:solidFill>
                <a:srgbClr val="000000"/>
              </a:solidFill>
              <a:latin typeface="Courier New" panose="02070309020205020404" pitchFamily="49" charset="0"/>
              <a:cs typeface="Times New Roman" panose="02020603050405020304" pitchFamily="18" charset="0"/>
            </a:endParaRPr>
          </a:p>
        </p:txBody>
      </p:sp>
      <p:sp>
        <p:nvSpPr>
          <p:cNvPr id="3" name="Szövegdoboz 2"/>
          <p:cNvSpPr txBox="1"/>
          <p:nvPr/>
        </p:nvSpPr>
        <p:spPr>
          <a:xfrm>
            <a:off x="4795581" y="958808"/>
            <a:ext cx="4343401" cy="369332"/>
          </a:xfrm>
          <a:prstGeom prst="rect">
            <a:avLst/>
          </a:prstGeom>
          <a:noFill/>
        </p:spPr>
        <p:txBody>
          <a:bodyPr wrap="square" rtlCol="0">
            <a:spAutoFit/>
          </a:bodyPr>
          <a:lstStyle/>
          <a:p>
            <a:r>
              <a:rPr lang="en-US" sz="1800" noProof="0">
                <a:solidFill>
                  <a:srgbClr val="FF0000"/>
                </a:solidFill>
              </a:rPr>
              <a:t>Net prod</a:t>
            </a:r>
            <a:r>
              <a:rPr lang="hu-HU" sz="1800" noProof="0">
                <a:solidFill>
                  <a:srgbClr val="FF0000"/>
                </a:solidFill>
              </a:rPr>
              <a:t>.</a:t>
            </a:r>
            <a:r>
              <a:rPr lang="en-US" sz="1800" noProof="0">
                <a:solidFill>
                  <a:srgbClr val="FF0000"/>
                </a:solidFill>
              </a:rPr>
              <a:t> rate</a:t>
            </a:r>
            <a:r>
              <a:rPr lang="hu-HU" sz="1800" noProof="0">
                <a:solidFill>
                  <a:srgbClr val="FF0000"/>
                </a:solidFill>
              </a:rPr>
              <a:t>=</a:t>
            </a:r>
            <a:r>
              <a:rPr lang="en-US" sz="1800" noProof="0">
                <a:solidFill>
                  <a:srgbClr val="FF0000"/>
                </a:solidFill>
              </a:rPr>
              <a:t> </a:t>
            </a:r>
            <a:r>
              <a:rPr lang="hu-HU" sz="1800" b="1" noProof="0">
                <a:solidFill>
                  <a:srgbClr val="FF0000"/>
                </a:solidFill>
              </a:rPr>
              <a:t>P</a:t>
            </a:r>
            <a:r>
              <a:rPr lang="hu-HU" sz="1800" noProof="0">
                <a:solidFill>
                  <a:srgbClr val="FF0000"/>
                </a:solidFill>
              </a:rPr>
              <a:t>rod. rate</a:t>
            </a:r>
            <a:r>
              <a:rPr lang="en-US" sz="1800" noProof="0">
                <a:solidFill>
                  <a:srgbClr val="FF0000"/>
                </a:solidFill>
              </a:rPr>
              <a:t>– </a:t>
            </a:r>
            <a:r>
              <a:rPr lang="hu-HU" sz="1800" b="1" noProof="0">
                <a:solidFill>
                  <a:srgbClr val="FF0000"/>
                </a:solidFill>
              </a:rPr>
              <a:t>C</a:t>
            </a:r>
            <a:r>
              <a:rPr lang="en-US" sz="1800" noProof="0">
                <a:solidFill>
                  <a:srgbClr val="FF0000"/>
                </a:solidFill>
              </a:rPr>
              <a:t>ons</a:t>
            </a:r>
            <a:r>
              <a:rPr lang="hu-HU" sz="1800" noProof="0">
                <a:solidFill>
                  <a:srgbClr val="FF0000"/>
                </a:solidFill>
              </a:rPr>
              <a:t>. rate</a:t>
            </a:r>
            <a:endParaRPr lang="en-US" sz="1800" noProof="0">
              <a:solidFill>
                <a:srgbClr val="FF0000"/>
              </a:solidFill>
            </a:endParaRPr>
          </a:p>
        </p:txBody>
      </p:sp>
      <p:sp>
        <p:nvSpPr>
          <p:cNvPr id="9"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3</a:t>
            </a:r>
            <a:r>
              <a:rPr lang="hu-HU" sz="1800" noProof="0">
                <a:solidFill>
                  <a:srgbClr val="000000"/>
                </a:solidFill>
                <a:latin typeface="Arial" panose="020B0604020202020204" pitchFamily="34" charset="0"/>
                <a:cs typeface="Arial" panose="020B0604020202020204" pitchFamily="34" charset="0"/>
              </a:rPr>
              <a:t>5</a:t>
            </a:r>
            <a:endParaRPr lang="en-US" sz="1800" noProof="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Szövegdoboz 1"/>
              <p:cNvSpPr txBox="1"/>
              <p:nvPr/>
            </p:nvSpPr>
            <p:spPr>
              <a:xfrm>
                <a:off x="3062906" y="1642330"/>
                <a:ext cx="1318594" cy="282573"/>
              </a:xfrm>
              <a:prstGeom prst="rect">
                <a:avLst/>
              </a:prstGeom>
              <a:solidFill>
                <a:srgbClr val="FFFFFF"/>
              </a:solidFill>
              <a:ln>
                <a:solidFill>
                  <a:schemeClr val="accent1"/>
                </a:solidFill>
              </a:ln>
            </p:spPr>
            <p:txBody>
              <a:bodyPr wrap="square" lIns="36000" tIns="18000" rIns="36000" bIns="18000" rtlCol="0">
                <a:spAutoFit/>
              </a:bodyPr>
              <a:lstStyle/>
              <a:p>
                <a:pPr/>
                <a14:m>
                  <m:oMathPara xmlns:m="http://schemas.openxmlformats.org/officeDocument/2006/math">
                    <m:oMathParaPr>
                      <m:jc m:val="centerGroup"/>
                    </m:oMathParaPr>
                    <m:oMath xmlns:m="http://schemas.openxmlformats.org/officeDocument/2006/math">
                      <m:r>
                        <a:rPr lang="en-US" sz="1600" b="0" i="1" noProof="0" smtClean="0">
                          <a:solidFill>
                            <a:srgbClr val="FF0000"/>
                          </a:solidFill>
                          <a:latin typeface="Cambria Math" panose="02040503050406030204" pitchFamily="18" charset="0"/>
                          <a:cs typeface="Courier New" panose="02070309020205020404" pitchFamily="49" charset="0"/>
                        </a:rPr>
                        <m:t>𝑟</m:t>
                      </m:r>
                      <m:r>
                        <a:rPr lang="en-US" sz="1600" b="0" i="1" baseline="-25000" noProof="0">
                          <a:solidFill>
                            <a:srgbClr val="FF0000"/>
                          </a:solidFill>
                          <a:latin typeface="Cambria Math" panose="02040503050406030204" pitchFamily="18" charset="0"/>
                          <a:cs typeface="Courier New" panose="02070309020205020404" pitchFamily="49" charset="0"/>
                        </a:rPr>
                        <m:t>𝐴</m:t>
                      </m:r>
                      <m:r>
                        <a:rPr lang="en-US" sz="1600" b="1" i="1" baseline="-25000" noProof="0">
                          <a:solidFill>
                            <a:srgbClr val="FF0000"/>
                          </a:solidFill>
                          <a:latin typeface="Cambria Math" panose="02040503050406030204" pitchFamily="18" charset="0"/>
                          <a:cs typeface="Courier New" panose="02070309020205020404" pitchFamily="49" charset="0"/>
                          <a:sym typeface="Symbol" panose="05050102010706020507" pitchFamily="18" charset="2"/>
                        </a:rPr>
                        <m:t></m:t>
                      </m:r>
                      <m:d>
                        <m:dPr>
                          <m:ctrlPr>
                            <a:rPr lang="en-US" sz="1600" b="1" i="1" noProof="0">
                              <a:solidFill>
                                <a:srgbClr val="FF0000"/>
                              </a:solidFill>
                              <a:latin typeface="Cambria Math" panose="02040503050406030204" pitchFamily="18" charset="0"/>
                              <a:cs typeface="Courier New" panose="02070309020205020404" pitchFamily="49" charset="0"/>
                              <a:sym typeface="Symbol" panose="05050102010706020507" pitchFamily="18" charset="2"/>
                            </a:rPr>
                          </m:ctrlPr>
                        </m:dPr>
                        <m:e>
                          <m:r>
                            <a:rPr lang="en-US" sz="1600" b="1" i="1" noProof="0">
                              <a:solidFill>
                                <a:srgbClr val="FF0000"/>
                              </a:solidFill>
                              <a:latin typeface="Cambria Math" panose="02040503050406030204" pitchFamily="18" charset="0"/>
                              <a:cs typeface="Courier New" panose="02070309020205020404" pitchFamily="49" charset="0"/>
                              <a:sym typeface="Symbol" panose="05050102010706020507" pitchFamily="18" charset="2"/>
                            </a:rPr>
                            <m:t>%</m:t>
                          </m:r>
                        </m:e>
                      </m:d>
                      <m:r>
                        <a:rPr lang="hu-HU" sz="1600" b="1" i="1" noProof="0" smtClean="0">
                          <a:solidFill>
                            <a:srgbClr val="FF0000"/>
                          </a:solidFill>
                          <a:latin typeface="Cambria Math" panose="02040503050406030204" pitchFamily="18" charset="0"/>
                          <a:cs typeface="Courier New" panose="02070309020205020404" pitchFamily="49" charset="0"/>
                          <a:sym typeface="Symbol" panose="05050102010706020507" pitchFamily="18" charset="2"/>
                        </a:rPr>
                        <m:t>&gt;</m:t>
                      </m:r>
                      <m:r>
                        <a:rPr lang="hu-HU" sz="1600" b="1" i="1" noProof="0" smtClean="0">
                          <a:solidFill>
                            <a:srgbClr val="FF0000"/>
                          </a:solidFill>
                          <a:latin typeface="Cambria Math" panose="02040503050406030204" pitchFamily="18" charset="0"/>
                          <a:cs typeface="Courier New" panose="02070309020205020404" pitchFamily="49" charset="0"/>
                          <a:sym typeface="Symbol" panose="05050102010706020507" pitchFamily="18" charset="2"/>
                        </a:rPr>
                        <m:t>𝟓</m:t>
                      </m:r>
                      <m:r>
                        <a:rPr lang="hu-HU" sz="1600" b="1" i="1" noProof="0" smtClean="0">
                          <a:solidFill>
                            <a:srgbClr val="FF0000"/>
                          </a:solidFill>
                          <a:latin typeface="Cambria Math" panose="02040503050406030204" pitchFamily="18" charset="0"/>
                          <a:cs typeface="Courier New" panose="02070309020205020404" pitchFamily="49" charset="0"/>
                          <a:sym typeface="Symbol" panose="05050102010706020507" pitchFamily="18" charset="2"/>
                        </a:rPr>
                        <m:t>%</m:t>
                      </m:r>
                    </m:oMath>
                  </m:oMathPara>
                </a14:m>
                <a:endParaRPr/>
              </a:p>
            </p:txBody>
          </p:sp>
        </mc:Choice>
        <mc:Fallback xmlns="">
          <p:sp>
            <p:nvSpPr>
              <p:cNvPr id="2" name="Szövegdoboz 1"/>
              <p:cNvSpPr txBox="1">
                <a:spLocks noRot="1" noChangeAspect="1" noMove="1" noResize="1" noEditPoints="1" noAdjustHandles="1" noChangeArrowheads="1" noChangeShapeType="1" noTextEdit="1"/>
              </p:cNvSpPr>
              <p:nvPr/>
            </p:nvSpPr>
            <p:spPr>
              <a:xfrm>
                <a:off x="3062906" y="1642330"/>
                <a:ext cx="1318594" cy="282573"/>
              </a:xfrm>
              <a:prstGeom prst="rect">
                <a:avLst/>
              </a:prstGeom>
              <a:blipFill>
                <a:blip r:embed="rId2"/>
                <a:stretch>
                  <a:fillRect t="-14286" r="-5023" b="-30612"/>
                </a:stretch>
              </a:blipFill>
              <a:ln>
                <a:solidFill>
                  <a:schemeClr val="accent1"/>
                </a:solidFill>
              </a:ln>
            </p:spPr>
            <p:txBody>
              <a:bodyPr/>
              <a:lstStyle/>
              <a:p>
                <a:r>
                  <a:rPr lang="en-GB">
                    <a:noFill/>
                  </a:rPr>
                  <a:t> </a:t>
                </a:r>
              </a:p>
            </p:txBody>
          </p:sp>
        </mc:Fallback>
      </mc:AlternateContent>
      <p:graphicFrame>
        <p:nvGraphicFramePr>
          <p:cNvPr id="4" name="Objektum 3"/>
          <p:cNvGraphicFramePr>
            <a:graphicFrameLocks noChangeAspect="1"/>
          </p:cNvGraphicFramePr>
          <p:nvPr>
            <p:extLst>
              <p:ext uri="{D42A27DB-BD31-4B8C-83A1-F6EECF244321}">
                <p14:modId xmlns:p14="http://schemas.microsoft.com/office/powerpoint/2010/main" val="3099604295"/>
              </p:ext>
            </p:extLst>
          </p:nvPr>
        </p:nvGraphicFramePr>
        <p:xfrm>
          <a:off x="3276600" y="915347"/>
          <a:ext cx="1318594" cy="456253"/>
        </p:xfrm>
        <a:graphic>
          <a:graphicData uri="http://schemas.openxmlformats.org/presentationml/2006/ole">
            <mc:AlternateContent xmlns:mc="http://schemas.openxmlformats.org/markup-compatibility/2006">
              <mc:Choice xmlns:v="urn:schemas-microsoft-com:vml" Requires="v">
                <p:oleObj name="Equation" r:id="rId3" imgW="990360" imgH="342720" progId="Equation.3">
                  <p:embed/>
                </p:oleObj>
              </mc:Choice>
              <mc:Fallback>
                <p:oleObj name="Equation" r:id="rId3" imgW="990360" imgH="342720" progId="Equation.3">
                  <p:embed/>
                  <p:pic>
                    <p:nvPicPr>
                      <p:cNvPr id="0" name=""/>
                      <p:cNvPicPr/>
                      <p:nvPr/>
                    </p:nvPicPr>
                    <p:blipFill>
                      <a:blip r:embed="rId4"/>
                      <a:stretch>
                        <a:fillRect/>
                      </a:stretch>
                    </p:blipFill>
                    <p:spPr>
                      <a:xfrm>
                        <a:off x="3276600" y="915347"/>
                        <a:ext cx="1318594" cy="456253"/>
                      </a:xfrm>
                      <a:prstGeom prst="rect">
                        <a:avLst/>
                      </a:prstGeom>
                      <a:solidFill>
                        <a:srgbClr val="FFFFFF"/>
                      </a:solidFill>
                      <a:ln w="15875">
                        <a:solidFill>
                          <a:schemeClr val="accent1"/>
                        </a:solidFill>
                      </a:ln>
                    </p:spPr>
                  </p:pic>
                </p:oleObj>
              </mc:Fallback>
            </mc:AlternateContent>
          </a:graphicData>
        </a:graphic>
      </p:graphicFrame>
      <p:sp>
        <p:nvSpPr>
          <p:cNvPr id="14" name="Rectangle 1027"/>
          <p:cNvSpPr txBox="1">
            <a:spLocks noChangeArrowheads="1"/>
          </p:cNvSpPr>
          <p:nvPr/>
        </p:nvSpPr>
        <p:spPr bwMode="auto">
          <a:xfrm>
            <a:off x="457200" y="0"/>
            <a:ext cx="8229600" cy="830997"/>
          </a:xfrm>
          <a:prstGeom prst="rect">
            <a:avLst/>
          </a:prstGeom>
          <a:noFill/>
          <a:ln>
            <a:noFill/>
          </a:ln>
          <a:extLst>
            <a:ext uri="{909E8E84-426E-40DD-AFC4-6F175D3DCCD1}">
              <a14:hiddenFill xmlns:a14="http://schemas.microsoft.com/office/drawing/2010/main">
                <a:solidFill>
                  <a:srgbClr val="808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noProof="0">
                <a:solidFill>
                  <a:srgbClr val="C00000"/>
                </a:solidFill>
                <a:latin typeface="Arial" panose="020B0604020202020204" pitchFamily="34" charset="0"/>
              </a:rPr>
              <a:t>Reaction removal 1: </a:t>
            </a:r>
            <a:br>
              <a:rPr lang="en-US" sz="2400" b="1" kern="0" noProof="0">
                <a:solidFill>
                  <a:srgbClr val="C00000"/>
                </a:solidFill>
                <a:latin typeface="Arial" panose="020B0604020202020204" pitchFamily="34" charset="0"/>
              </a:rPr>
            </a:br>
            <a:r>
              <a:rPr lang="en-US" sz="2400" b="1" kern="0" noProof="0">
                <a:solidFill>
                  <a:srgbClr val="C00000"/>
                </a:solidFill>
                <a:latin typeface="Arial" panose="020B0604020202020204" pitchFamily="34" charset="0"/>
              </a:rPr>
              <a:t>The </a:t>
            </a:r>
            <a:r>
              <a:rPr lang="en-US" sz="2400" b="1" kern="1200" noProof="0">
                <a:solidFill>
                  <a:srgbClr val="C00000"/>
                </a:solidFill>
                <a:latin typeface="Arial" panose="020B0604020202020204" pitchFamily="34" charset="0"/>
                <a:ea typeface="+mn-ea"/>
                <a:cs typeface="Arial" panose="020B0604020202020204" pitchFamily="34" charset="0"/>
              </a:rPr>
              <a:t>classic rate-of-production analysis (ROPA)</a:t>
            </a:r>
          </a:p>
        </p:txBody>
      </p:sp>
      <p:sp>
        <p:nvSpPr>
          <p:cNvPr id="10" name="Szövegdoboz 9"/>
          <p:cNvSpPr txBox="1"/>
          <p:nvPr/>
        </p:nvSpPr>
        <p:spPr>
          <a:xfrm>
            <a:off x="152400" y="962799"/>
            <a:ext cx="2024914" cy="400110"/>
          </a:xfrm>
          <a:prstGeom prst="rect">
            <a:avLst/>
          </a:prstGeom>
          <a:noFill/>
        </p:spPr>
        <p:txBody>
          <a:bodyPr wrap="none" rtlCol="0">
            <a:spAutoFit/>
          </a:bodyPr>
          <a:lstStyle/>
          <a:p>
            <a:r>
              <a:rPr lang="en-US" b="1" noProof="0">
                <a:solidFill>
                  <a:srgbClr val="0000FF"/>
                </a:solidFill>
              </a:rPr>
              <a:t>KINALC output</a:t>
            </a:r>
          </a:p>
        </p:txBody>
      </p:sp>
    </p:spTree>
    <p:extLst>
      <p:ext uri="{BB962C8B-B14F-4D97-AF65-F5344CB8AC3E}">
        <p14:creationId xmlns:p14="http://schemas.microsoft.com/office/powerpoint/2010/main" val="340191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611" name="Text Box 3"/>
              <p:cNvSpPr txBox="1">
                <a:spLocks noChangeArrowheads="1"/>
              </p:cNvSpPr>
              <p:nvPr/>
            </p:nvSpPr>
            <p:spPr bwMode="auto">
              <a:xfrm>
                <a:off x="197255" y="952531"/>
                <a:ext cx="8946745" cy="53056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ts val="0"/>
                  </a:spcBef>
                  <a:buFontTx/>
                  <a:buNone/>
                </a:pPr>
                <a:r>
                  <a:rPr lang="en-US" sz="1800" noProof="0">
                    <a:solidFill>
                      <a:srgbClr val="0000FF"/>
                    </a:solidFill>
                    <a:latin typeface="Arial" panose="020B0604020202020204" pitchFamily="34" charset="0"/>
                  </a:rPr>
                  <a:t>The normalized local sensitivity matrix</a:t>
                </a:r>
                <a:r>
                  <a:rPr lang="hu-HU" sz="1800" noProof="0">
                    <a:solidFill>
                      <a:srgbClr val="0000FF"/>
                    </a:solidFill>
                    <a:latin typeface="Arial" panose="020B0604020202020204" pitchFamily="34" charset="0"/>
                  </a:rPr>
                  <a:t> </a:t>
                </a:r>
                <a14:m>
                  <m:oMath xmlns:m="http://schemas.openxmlformats.org/officeDocument/2006/math">
                    <m:sSub>
                      <m:sSubPr>
                        <m:ctrlPr>
                          <a:rPr lang="en-GB" sz="1800" i="1">
                            <a:solidFill>
                              <a:srgbClr val="0000FF"/>
                            </a:solidFill>
                            <a:latin typeface="Cambria Math" panose="02040503050406030204" pitchFamily="18" charset="0"/>
                          </a:rPr>
                        </m:ctrlPr>
                      </m:sSubPr>
                      <m:e>
                        <m:acc>
                          <m:accPr>
                            <m:chr m:val="̃"/>
                            <m:ctrlPr>
                              <a:rPr lang="en-GB" sz="1800" i="1">
                                <a:solidFill>
                                  <a:srgbClr val="0000FF"/>
                                </a:solidFill>
                                <a:latin typeface="Cambria Math" panose="02040503050406030204" pitchFamily="18" charset="0"/>
                              </a:rPr>
                            </m:ctrlPr>
                          </m:accPr>
                          <m:e>
                            <m:r>
                              <a:rPr lang="en-GB" sz="1800" b="1" i="0">
                                <a:solidFill>
                                  <a:srgbClr val="0000FF"/>
                                </a:solidFill>
                                <a:latin typeface="Cambria Math" panose="02040503050406030204" pitchFamily="18" charset="0"/>
                              </a:rPr>
                              <m:t>𝐒</m:t>
                            </m:r>
                          </m:e>
                        </m:acc>
                      </m:e>
                      <m:sub>
                        <m:r>
                          <a:rPr lang="en-GB" sz="1800" b="0" i="1">
                            <a:solidFill>
                              <a:srgbClr val="0000FF"/>
                            </a:solidFill>
                            <a:latin typeface="Cambria Math" panose="02040503050406030204" pitchFamily="18" charset="0"/>
                          </a:rPr>
                          <m:t>𝑟</m:t>
                        </m:r>
                      </m:sub>
                    </m:sSub>
                  </m:oMath>
                </a14:m>
                <a:r>
                  <a:rPr lang="en-US" sz="1800" noProof="0">
                    <a:solidFill>
                      <a:srgbClr val="0000FF"/>
                    </a:solidFill>
                    <a:latin typeface="Arial" panose="020B0604020202020204" pitchFamily="34" charset="0"/>
                  </a:rPr>
                  <a:t> </a:t>
                </a:r>
                <a:r>
                  <a:rPr lang="en-US" sz="1800" noProof="0">
                    <a:solidFill>
                      <a:srgbClr val="000000"/>
                    </a:solidFill>
                    <a:latin typeface="Arial" panose="020B0604020202020204" pitchFamily="34" charset="0"/>
                  </a:rPr>
                  <a:t>is calculated at </a:t>
                </a:r>
                <a:r>
                  <a:rPr lang="hu-HU" sz="1800" noProof="0">
                    <a:solidFill>
                      <a:srgbClr val="000000"/>
                    </a:solidFill>
                    <a:latin typeface="Arial" panose="020B0604020202020204" pitchFamily="34" charset="0"/>
                  </a:rPr>
                  <a:t>many times points </a:t>
                </a:r>
                <a:r>
                  <a:rPr lang="en-US" sz="1800" noProof="0">
                    <a:solidFill>
                      <a:srgbClr val="000000"/>
                    </a:solidFill>
                    <a:latin typeface="Arial" panose="020B0604020202020204" pitchFamily="34" charset="0"/>
                  </a:rPr>
                  <a:t>(</a:t>
                </a:r>
                <a14:m>
                  <m:oMath xmlns:m="http://schemas.openxmlformats.org/officeDocument/2006/math">
                    <m:r>
                      <a:rPr lang="hu-HU" sz="1600" i="1" noProof="0" smtClean="0">
                        <a:solidFill>
                          <a:srgbClr val="000000"/>
                        </a:solidFill>
                        <a:latin typeface="Cambria Math" panose="02040503050406030204" pitchFamily="18" charset="0"/>
                      </a:rPr>
                      <m:t>𝑟</m:t>
                    </m:r>
                    <m:r>
                      <a:rPr lang="en-US" sz="1600" i="1" noProof="0">
                        <a:solidFill>
                          <a:srgbClr val="000000"/>
                        </a:solidFill>
                        <a:latin typeface="Cambria Math" panose="02040503050406030204" pitchFamily="18" charset="0"/>
                      </a:rPr>
                      <m:t>=1,..,</m:t>
                    </m:r>
                    <m:r>
                      <a:rPr lang="en-US" sz="1600" i="1" noProof="0">
                        <a:solidFill>
                          <a:srgbClr val="000000"/>
                        </a:solidFill>
                        <a:latin typeface="Cambria Math" panose="02040503050406030204" pitchFamily="18" charset="0"/>
                      </a:rPr>
                      <m:t>𝑛</m:t>
                    </m:r>
                  </m:oMath>
                </a14:m>
                <a:r>
                  <a:rPr lang="en-US" sz="1800" noProof="0">
                    <a:solidFill>
                      <a:srgbClr val="000000"/>
                    </a:solidFill>
                    <a:latin typeface="Arial" panose="020B0604020202020204" pitchFamily="34" charset="0"/>
                  </a:rPr>
                  <a:t>)</a:t>
                </a:r>
                <a:r>
                  <a:rPr lang="en-US" sz="2000" noProof="0">
                    <a:solidFill>
                      <a:srgbClr val="000000"/>
                    </a:solidFill>
                    <a:latin typeface="Arial" panose="020B0604020202020204" pitchFamily="34" charset="0"/>
                  </a:rPr>
                  <a:t>	</a:t>
                </a:r>
              </a:p>
              <a:p>
                <a:pPr algn="l">
                  <a:spcBef>
                    <a:spcPts val="0"/>
                  </a:spcBef>
                  <a:buFontTx/>
                  <a:buNone/>
                </a:pPr>
                <a:r>
                  <a:rPr lang="hu-HU" sz="1800" noProof="0">
                    <a:solidFill>
                      <a:srgbClr val="0000FF"/>
                    </a:solidFill>
                    <a:latin typeface="Arial" panose="020B0604020202020204" pitchFamily="34" charset="0"/>
                    <a:sym typeface="Symbol" panose="05050102010706020507" pitchFamily="18" charset="2"/>
                  </a:rPr>
                  <a:t>                                                Its evaluation requires simulation! </a:t>
                </a:r>
                <a:r>
                  <a:rPr lang="en-US" sz="1800" noProof="0">
                    <a:solidFill>
                      <a:srgbClr val="0000FF"/>
                    </a:solidFill>
                    <a:latin typeface="Arial" panose="020B0604020202020204" pitchFamily="34" charset="0"/>
                    <a:sym typeface="Symbol" panose="05050102010706020507" pitchFamily="18" charset="2"/>
                  </a:rPr>
                  <a:t></a:t>
                </a:r>
                <a:r>
                  <a:rPr lang="hu-HU" sz="1800" noProof="0">
                    <a:solidFill>
                      <a:srgbClr val="0000FF"/>
                    </a:solidFill>
                    <a:latin typeface="Arial" panose="020B0604020202020204" pitchFamily="34" charset="0"/>
                    <a:sym typeface="Symbol" panose="05050102010706020507" pitchFamily="18" charset="2"/>
                  </a:rPr>
                  <a:t> global </a:t>
                </a:r>
                <a14:m>
                  <m:oMath xmlns:m="http://schemas.openxmlformats.org/officeDocument/2006/math">
                    <m:acc>
                      <m:accPr>
                        <m:chr m:val="̃"/>
                        <m:ctrlPr>
                          <a:rPr lang="en-GB" sz="1800" i="1" smtClean="0">
                            <a:solidFill>
                              <a:srgbClr val="0000FF"/>
                            </a:solidFill>
                            <a:latin typeface="Cambria Math" panose="02040503050406030204" pitchFamily="18" charset="0"/>
                          </a:rPr>
                        </m:ctrlPr>
                      </m:accPr>
                      <m:e>
                        <m:r>
                          <a:rPr lang="en-GB" sz="1800" i="1">
                            <a:solidFill>
                              <a:srgbClr val="0000FF"/>
                            </a:solidFill>
                            <a:latin typeface="Cambria Math" panose="02040503050406030204" pitchFamily="18" charset="0"/>
                          </a:rPr>
                          <m:t>𝐒</m:t>
                        </m:r>
                      </m:e>
                    </m:acc>
                    <m:r>
                      <a:rPr lang="hu-HU" sz="1800" b="0" i="1" smtClean="0">
                        <a:solidFill>
                          <a:srgbClr val="0000FF"/>
                        </a:solidFill>
                        <a:latin typeface="Cambria Math" panose="02040503050406030204" pitchFamily="18" charset="0"/>
                      </a:rPr>
                      <m:t>:</m:t>
                    </m:r>
                  </m:oMath>
                </a14:m>
                <a:endParaRPr lang="hu-HU" sz="1800" noProof="0">
                  <a:solidFill>
                    <a:srgbClr val="000000"/>
                  </a:solidFill>
                  <a:latin typeface="Arial" panose="020B0604020202020204" pitchFamily="34" charset="0"/>
                </a:endParaRPr>
              </a:p>
              <a:p>
                <a:pPr algn="l">
                  <a:spcBef>
                    <a:spcPts val="0"/>
                  </a:spcBef>
                  <a:buFontTx/>
                  <a:buNone/>
                </a:pPr>
                <a:endParaRPr lang="hu-HU" sz="1800">
                  <a:solidFill>
                    <a:srgbClr val="000000"/>
                  </a:solidFill>
                  <a:latin typeface="Arial" panose="020B0604020202020204" pitchFamily="34" charset="0"/>
                </a:endParaRPr>
              </a:p>
              <a:p>
                <a:pPr algn="l">
                  <a:spcBef>
                    <a:spcPts val="600"/>
                  </a:spcBef>
                  <a:buFontTx/>
                  <a:buNone/>
                </a:pPr>
                <a14:m>
                  <m:oMath xmlns:m="http://schemas.openxmlformats.org/officeDocument/2006/math">
                    <m:sSub>
                      <m:sSubPr>
                        <m:ctrlPr>
                          <a:rPr lang="en-GB" sz="1800" i="1" smtClean="0">
                            <a:solidFill>
                              <a:srgbClr val="000000"/>
                            </a:solidFill>
                            <a:latin typeface="Cambria Math" panose="02040503050406030204" pitchFamily="18" charset="0"/>
                          </a:rPr>
                        </m:ctrlPr>
                      </m:sSubPr>
                      <m:e>
                        <m:r>
                          <a:rPr lang="en-GB" sz="1800" i="1" smtClean="0">
                            <a:solidFill>
                              <a:srgbClr val="000000"/>
                            </a:solidFill>
                            <a:latin typeface="Cambria Math" panose="02040503050406030204" pitchFamily="18" charset="0"/>
                          </a:rPr>
                          <m:t>𝑐</m:t>
                        </m:r>
                      </m:e>
                      <m:sub>
                        <m:r>
                          <a:rPr lang="en-GB" sz="1800" i="1">
                            <a:solidFill>
                              <a:srgbClr val="000000"/>
                            </a:solidFill>
                            <a:latin typeface="Cambria Math" panose="02040503050406030204" pitchFamily="18" charset="0"/>
                          </a:rPr>
                          <m:t>𝑖</m:t>
                        </m:r>
                      </m:sub>
                    </m:sSub>
                  </m:oMath>
                </a14:m>
                <a:r>
                  <a:rPr lang="en-GB" sz="1800">
                    <a:solidFill>
                      <a:srgbClr val="000000"/>
                    </a:solidFill>
                    <a:latin typeface="Arial" panose="020B0604020202020204" pitchFamily="34" charset="0"/>
                  </a:rPr>
                  <a:t> : conc</a:t>
                </a:r>
                <a:r>
                  <a:rPr lang="hu-HU" sz="1800">
                    <a:solidFill>
                      <a:srgbClr val="000000"/>
                    </a:solidFill>
                    <a:latin typeface="Arial" panose="020B0604020202020204" pitchFamily="34" charset="0"/>
                  </a:rPr>
                  <a:t>entration</a:t>
                </a:r>
                <a:r>
                  <a:rPr lang="en-GB" sz="1800">
                    <a:solidFill>
                      <a:srgbClr val="000000"/>
                    </a:solidFill>
                    <a:latin typeface="Arial" panose="020B0604020202020204" pitchFamily="34" charset="0"/>
                  </a:rPr>
                  <a:t> of species 𝑖</a:t>
                </a:r>
                <a:r>
                  <a:rPr lang="hu-HU" sz="1800">
                    <a:solidFill>
                      <a:srgbClr val="000000"/>
                    </a:solidFill>
                    <a:latin typeface="Arial" panose="020B0604020202020204" pitchFamily="34" charset="0"/>
                  </a:rPr>
                  <a:t>     </a:t>
                </a:r>
                <a14:m>
                  <m:oMath xmlns:m="http://schemas.openxmlformats.org/officeDocument/2006/math">
                    <m:sSub>
                      <m:sSubPr>
                        <m:ctrlPr>
                          <a:rPr lang="hu-HU" sz="1800" b="0" i="1" smtClean="0">
                            <a:solidFill>
                              <a:srgbClr val="000000"/>
                            </a:solidFill>
                            <a:latin typeface="Cambria Math" panose="02040503050406030204" pitchFamily="18" charset="0"/>
                          </a:rPr>
                        </m:ctrlPr>
                      </m:sSubPr>
                      <m:e>
                        <m:r>
                          <a:rPr lang="en-GB" sz="1800" i="1" smtClean="0">
                            <a:solidFill>
                              <a:srgbClr val="000000"/>
                            </a:solidFill>
                            <a:latin typeface="Cambria Math" panose="02040503050406030204" pitchFamily="18" charset="0"/>
                          </a:rPr>
                          <m:t>𝑘</m:t>
                        </m:r>
                      </m:e>
                      <m:sub>
                        <m:r>
                          <a:rPr lang="hu-HU" sz="1800" b="0" i="1" smtClean="0">
                            <a:solidFill>
                              <a:srgbClr val="000000"/>
                            </a:solidFill>
                            <a:latin typeface="Cambria Math" panose="02040503050406030204" pitchFamily="18" charset="0"/>
                          </a:rPr>
                          <m:t>𝑗</m:t>
                        </m:r>
                      </m:sub>
                    </m:sSub>
                  </m:oMath>
                </a14:m>
                <a:r>
                  <a:rPr lang="en-GB" sz="1800">
                    <a:solidFill>
                      <a:srgbClr val="000000"/>
                    </a:solidFill>
                    <a:latin typeface="Arial" panose="020B0604020202020204" pitchFamily="34" charset="0"/>
                  </a:rPr>
                  <a:t>: rate coefficient of reaction </a:t>
                </a:r>
                <a14:m>
                  <m:oMath xmlns:m="http://schemas.openxmlformats.org/officeDocument/2006/math">
                    <m:r>
                      <a:rPr lang="en-GB" sz="1800" i="1" smtClean="0">
                        <a:solidFill>
                          <a:srgbClr val="000000"/>
                        </a:solidFill>
                        <a:latin typeface="Cambria Math" panose="02040503050406030204" pitchFamily="18" charset="0"/>
                      </a:rPr>
                      <m:t>𝑗</m:t>
                    </m:r>
                  </m:oMath>
                </a14:m>
                <a:endParaRPr lang="hu-HU" sz="1800">
                  <a:solidFill>
                    <a:srgbClr val="000000"/>
                  </a:solidFill>
                  <a:latin typeface="Arial" panose="020B0604020202020204" pitchFamily="34" charset="0"/>
                </a:endParaRPr>
              </a:p>
              <a:p>
                <a:pPr marL="342900" indent="-342900" algn="l">
                  <a:spcBef>
                    <a:spcPts val="600"/>
                  </a:spcBef>
                </a:pPr>
                <a:r>
                  <a:rPr lang="hu-HU" sz="1800">
                    <a:solidFill>
                      <a:srgbClr val="0000FF"/>
                    </a:solidFill>
                    <a:latin typeface="Arial" panose="020B0604020202020204" pitchFamily="34" charset="0"/>
                  </a:rPr>
                  <a:t>How are concs. affected by small relative perturbations (</a:t>
                </a:r>
                <a:r>
                  <a:rPr lang="en-US" sz="1800">
                    <a:solidFill>
                      <a:srgbClr val="FF0000"/>
                    </a:solidFill>
                    <a:latin typeface="Arial" panose="020B0604020202020204" pitchFamily="34" charset="0"/>
                    <a:sym typeface="Symbol" panose="05050102010706020507" pitchFamily="18" charset="2"/>
                  </a:rPr>
                  <a:t></a:t>
                </a:r>
                <a:r>
                  <a:rPr lang="hu-HU" sz="1800">
                    <a:solidFill>
                      <a:srgbClr val="0000FF"/>
                    </a:solidFill>
                    <a:latin typeface="Arial" panose="020B0604020202020204" pitchFamily="34" charset="0"/>
                    <a:sym typeface="Symbol" panose="05050102010706020507" pitchFamily="18" charset="2"/>
                  </a:rPr>
                  <a:t>)</a:t>
                </a:r>
                <a:r>
                  <a:rPr lang="hu-HU" sz="1800" noProof="0">
                    <a:solidFill>
                      <a:srgbClr val="0000FF"/>
                    </a:solidFill>
                    <a:latin typeface="Arial" panose="020B0604020202020204" pitchFamily="34" charset="0"/>
                  </a:rPr>
                  <a:t> of the rate coeffs.?</a:t>
                </a:r>
              </a:p>
              <a:p>
                <a:pPr marL="342900" indent="-342900" algn="l">
                  <a:spcBef>
                    <a:spcPts val="600"/>
                  </a:spcBef>
                </a:pPr>
                <a:endParaRPr lang="hu-HU" sz="1800">
                  <a:solidFill>
                    <a:srgbClr val="0000FF"/>
                  </a:solidFill>
                  <a:latin typeface="Arial" panose="020B0604020202020204" pitchFamily="34" charset="0"/>
                </a:endParaRPr>
              </a:p>
              <a:p>
                <a:pPr marL="342900" indent="-342900" algn="l">
                  <a:spcBef>
                    <a:spcPts val="600"/>
                  </a:spcBef>
                </a:pPr>
                <a:endParaRPr lang="hu-HU" sz="2000" noProof="0">
                  <a:solidFill>
                    <a:srgbClr val="0000FF"/>
                  </a:solidFill>
                  <a:latin typeface="Arial" panose="020B0604020202020204" pitchFamily="34" charset="0"/>
                </a:endParaRPr>
              </a:p>
              <a:p>
                <a:pPr marL="342900" indent="-342900" algn="l">
                  <a:spcBef>
                    <a:spcPts val="600"/>
                  </a:spcBef>
                </a:pPr>
                <a:endParaRPr lang="en-US" sz="2000" noProof="0">
                  <a:solidFill>
                    <a:srgbClr val="000000"/>
                  </a:solidFill>
                  <a:latin typeface="Arial" panose="020B0604020202020204" pitchFamily="34" charset="0"/>
                </a:endParaRPr>
              </a:p>
              <a:p>
                <a:pPr marL="342900" indent="-342900" algn="l">
                  <a:spcBef>
                    <a:spcPts val="600"/>
                  </a:spcBef>
                </a:pPr>
                <a:r>
                  <a:rPr lang="en-US" sz="1800">
                    <a:solidFill>
                      <a:srgbClr val="0000FF"/>
                    </a:solidFill>
                    <a:latin typeface="Arial" panose="020B0604020202020204" pitchFamily="34" charset="0"/>
                  </a:rPr>
                  <a:t>PCA requires the eigenvector-eigenvalue decomposition of matrix</a:t>
                </a:r>
                <a:r>
                  <a:rPr lang="hu-HU" sz="1800">
                    <a:solidFill>
                      <a:srgbClr val="0000FF"/>
                    </a:solidFill>
                    <a:latin typeface="Arial" panose="020B0604020202020204" pitchFamily="34" charset="0"/>
                  </a:rPr>
                  <a:t> </a:t>
                </a:r>
                <a14:m>
                  <m:oMath xmlns:m="http://schemas.openxmlformats.org/officeDocument/2006/math">
                    <m:sSup>
                      <m:sSupPr>
                        <m:ctrlPr>
                          <a:rPr lang="en-GB" sz="1800" i="1" smtClean="0">
                            <a:solidFill>
                              <a:schemeClr val="accent1"/>
                            </a:solidFill>
                            <a:latin typeface="Cambria Math" panose="02040503050406030204" pitchFamily="18" charset="0"/>
                          </a:rPr>
                        </m:ctrlPr>
                      </m:sSupPr>
                      <m:e>
                        <m:acc>
                          <m:accPr>
                            <m:chr m:val="̃"/>
                            <m:ctrlPr>
                              <a:rPr lang="en-GB" sz="1800" i="1">
                                <a:solidFill>
                                  <a:schemeClr val="accent1"/>
                                </a:solidFill>
                                <a:latin typeface="Cambria Math" panose="02040503050406030204" pitchFamily="18" charset="0"/>
                              </a:rPr>
                            </m:ctrlPr>
                          </m:accPr>
                          <m:e>
                            <m:r>
                              <a:rPr lang="en-GB" sz="1800" i="1">
                                <a:solidFill>
                                  <a:schemeClr val="accent1"/>
                                </a:solidFill>
                                <a:latin typeface="Cambria Math" panose="02040503050406030204" pitchFamily="18" charset="0"/>
                              </a:rPr>
                              <m:t>𝐒</m:t>
                            </m:r>
                          </m:e>
                        </m:acc>
                      </m:e>
                      <m:sup>
                        <m:r>
                          <m:rPr>
                            <m:sty m:val="p"/>
                          </m:rPr>
                          <a:rPr lang="en-GB" sz="1800">
                            <a:solidFill>
                              <a:schemeClr val="accent1"/>
                            </a:solidFill>
                            <a:latin typeface="Cambria Math" panose="02040503050406030204" pitchFamily="18" charset="0"/>
                          </a:rPr>
                          <m:t>T</m:t>
                        </m:r>
                      </m:sup>
                    </m:sSup>
                    <m:acc>
                      <m:accPr>
                        <m:chr m:val="̃"/>
                        <m:ctrlPr>
                          <a:rPr lang="en-GB" sz="1800" i="1">
                            <a:solidFill>
                              <a:schemeClr val="accent1"/>
                            </a:solidFill>
                            <a:latin typeface="Cambria Math" panose="02040503050406030204" pitchFamily="18" charset="0"/>
                          </a:rPr>
                        </m:ctrlPr>
                      </m:accPr>
                      <m:e>
                        <m:r>
                          <a:rPr lang="en-GB" sz="1800" i="1">
                            <a:solidFill>
                              <a:schemeClr val="accent1"/>
                            </a:solidFill>
                            <a:latin typeface="Cambria Math" panose="02040503050406030204" pitchFamily="18" charset="0"/>
                          </a:rPr>
                          <m:t>𝐒</m:t>
                        </m:r>
                      </m:e>
                    </m:acc>
                  </m:oMath>
                </a14:m>
                <a:r>
                  <a:rPr lang="hu-HU" sz="1800">
                    <a:solidFill>
                      <a:srgbClr val="000000"/>
                    </a:solidFill>
                    <a:latin typeface="Arial" panose="020B0604020202020204" pitchFamily="34" charset="0"/>
                  </a:rPr>
                  <a:t>, </a:t>
                </a:r>
                <a:br>
                  <a:rPr lang="hu-HU" sz="1800">
                    <a:solidFill>
                      <a:srgbClr val="000000"/>
                    </a:solidFill>
                    <a:latin typeface="Arial" panose="020B0604020202020204" pitchFamily="34" charset="0"/>
                  </a:rPr>
                </a:br>
                <a:r>
                  <a:rPr lang="hu-HU" sz="1800">
                    <a:solidFill>
                      <a:srgbClr val="000000"/>
                    </a:solidFill>
                    <a:latin typeface="Arial" panose="020B0604020202020204" pitchFamily="34" charset="0"/>
                  </a:rPr>
                  <a:t>which is</a:t>
                </a:r>
                <a:r>
                  <a:rPr lang="en-US" sz="1800">
                    <a:solidFill>
                      <a:srgbClr val="000000"/>
                    </a:solidFill>
                    <a:latin typeface="Arial" panose="020B0604020202020204" pitchFamily="34" charset="0"/>
                  </a:rPr>
                  <a:t> </a:t>
                </a:r>
                <a:r>
                  <a:rPr lang="en-US" sz="1800" noProof="0">
                    <a:solidFill>
                      <a:srgbClr val="000000"/>
                    </a:solidFill>
                    <a:latin typeface="Arial" panose="020B0604020202020204" pitchFamily="34" charset="0"/>
                  </a:rPr>
                  <a:t>sym</a:t>
                </a:r>
                <a:r>
                  <a:rPr lang="hu-HU" sz="1800" noProof="0">
                    <a:solidFill>
                      <a:srgbClr val="000000"/>
                    </a:solidFill>
                    <a:latin typeface="Arial" panose="020B0604020202020204" pitchFamily="34" charset="0"/>
                  </a:rPr>
                  <a:t>metric</a:t>
                </a:r>
                <a:r>
                  <a:rPr lang="en-US" sz="1800" noProof="0">
                    <a:solidFill>
                      <a:srgbClr val="000000"/>
                    </a:solidFill>
                    <a:latin typeface="Arial" panose="020B0604020202020204" pitchFamily="34" charset="0"/>
                  </a:rPr>
                  <a:t> positive definite</a:t>
                </a:r>
                <a:r>
                  <a:rPr lang="hu-HU" sz="1800" noProof="0">
                    <a:solidFill>
                      <a:srgbClr val="000000"/>
                    </a:solidFill>
                    <a:latin typeface="Arial" panose="020B0604020202020204" pitchFamily="34" charset="0"/>
                  </a:rPr>
                  <a:t>.</a:t>
                </a:r>
                <a:endParaRPr lang="hu-HU" sz="1800" noProof="0">
                  <a:solidFill>
                    <a:srgbClr val="000000"/>
                  </a:solidFill>
                  <a:latin typeface="Arial" panose="020B0604020202020204" pitchFamily="34" charset="0"/>
                  <a:sym typeface="Symbol" panose="05050102010706020507" pitchFamily="18" charset="2"/>
                </a:endParaRPr>
              </a:p>
              <a:p>
                <a:pPr marL="342900" indent="-342900" algn="l">
                  <a:spcBef>
                    <a:spcPts val="600"/>
                  </a:spcBef>
                </a:pPr>
                <a:r>
                  <a:rPr lang="en-US" sz="1800" i="1">
                    <a:solidFill>
                      <a:srgbClr val="FF0000"/>
                    </a:solidFill>
                    <a:latin typeface="Arial" panose="020B0604020202020204" pitchFamily="34" charset="0"/>
                    <a:sym typeface="Symbol" panose="05050102010706020507" pitchFamily="18" charset="2"/>
                  </a:rPr>
                  <a:t></a:t>
                </a:r>
                <a:r>
                  <a:rPr lang="en-US" sz="1800" baseline="-25000">
                    <a:solidFill>
                      <a:srgbClr val="FF0000"/>
                    </a:solidFill>
                    <a:latin typeface="Arial" panose="020B0604020202020204" pitchFamily="34" charset="0"/>
                  </a:rPr>
                  <a:t>thres </a:t>
                </a:r>
                <a:r>
                  <a:rPr lang="hu-HU" sz="1800" baseline="-25000">
                    <a:solidFill>
                      <a:srgbClr val="FF0000"/>
                    </a:solidFill>
                    <a:latin typeface="Arial" panose="020B0604020202020204" pitchFamily="34" charset="0"/>
                  </a:rPr>
                  <a:t> </a:t>
                </a:r>
                <a:r>
                  <a:rPr lang="hu-HU" sz="1800">
                    <a:solidFill>
                      <a:srgbClr val="000000"/>
                    </a:solidFill>
                    <a:latin typeface="Arial" panose="020B0604020202020204" pitchFamily="34" charset="0"/>
                  </a:rPr>
                  <a:t>and </a:t>
                </a:r>
                <a:r>
                  <a:rPr lang="en-US" sz="1800" i="1">
                    <a:solidFill>
                      <a:srgbClr val="FF0000"/>
                    </a:solidFill>
                    <a:latin typeface="Cambria Math" panose="02040503050406030204" pitchFamily="18" charset="0"/>
                    <a:ea typeface="Cambria Math" panose="02040503050406030204" pitchFamily="18" charset="0"/>
                  </a:rPr>
                  <a:t>u</a:t>
                </a:r>
                <a:r>
                  <a:rPr lang="en-US" sz="1800" baseline="-25000">
                    <a:solidFill>
                      <a:srgbClr val="FF0000"/>
                    </a:solidFill>
                    <a:latin typeface="Arial" panose="020B0604020202020204" pitchFamily="34" charset="0"/>
                  </a:rPr>
                  <a:t>thres</a:t>
                </a:r>
                <a:r>
                  <a:rPr lang="hu-HU" sz="1800">
                    <a:solidFill>
                      <a:srgbClr val="FF0000"/>
                    </a:solidFill>
                    <a:latin typeface="Arial" panose="020B0604020202020204" pitchFamily="34" charset="0"/>
                  </a:rPr>
                  <a:t> </a:t>
                </a:r>
                <a:r>
                  <a:rPr lang="hu-HU" sz="1800">
                    <a:solidFill>
                      <a:srgbClr val="000000"/>
                    </a:solidFill>
                    <a:latin typeface="Arial" panose="020B0604020202020204" pitchFamily="34" charset="0"/>
                  </a:rPr>
                  <a:t>are </a:t>
                </a:r>
                <a:r>
                  <a:rPr lang="hu-HU" sz="1800">
                    <a:solidFill>
                      <a:srgbClr val="FF0000"/>
                    </a:solidFill>
                    <a:latin typeface="Arial" panose="020B0604020202020204" pitchFamily="34" charset="0"/>
                  </a:rPr>
                  <a:t>thresholds </a:t>
                </a:r>
                <a:r>
                  <a:rPr lang="hu-HU" sz="1800">
                    <a:solidFill>
                      <a:srgbClr val="000000"/>
                    </a:solidFill>
                    <a:latin typeface="Arial" panose="020B0604020202020204" pitchFamily="34" charset="0"/>
                  </a:rPr>
                  <a:t>for eigenvalues (</a:t>
                </a:r>
                <a:r>
                  <a:rPr lang="en-US" sz="1800" i="1">
                    <a:solidFill>
                      <a:srgbClr val="000000"/>
                    </a:solidFill>
                    <a:latin typeface="Arial" panose="020B0604020202020204" pitchFamily="34" charset="0"/>
                    <a:sym typeface="Symbol" panose="05050102010706020507" pitchFamily="18" charset="2"/>
                  </a:rPr>
                  <a:t></a:t>
                </a:r>
                <a:r>
                  <a:rPr lang="en-US" sz="1800" i="1" baseline="-25000">
                    <a:solidFill>
                      <a:srgbClr val="000000"/>
                    </a:solidFill>
                    <a:latin typeface="Arial" panose="020B0604020202020204" pitchFamily="34" charset="0"/>
                    <a:sym typeface="Symbol" panose="05050102010706020507" pitchFamily="18" charset="2"/>
                  </a:rPr>
                  <a:t>j</a:t>
                </a:r>
                <a:r>
                  <a:rPr lang="hu-HU" sz="1800">
                    <a:solidFill>
                      <a:srgbClr val="000000"/>
                    </a:solidFill>
                    <a:latin typeface="Arial" panose="020B0604020202020204" pitchFamily="34" charset="0"/>
                  </a:rPr>
                  <a:t>) and eigenvector components (</a:t>
                </a:r>
                <a:r>
                  <a:rPr lang="hu-HU" sz="1800" i="1">
                    <a:solidFill>
                      <a:srgbClr val="000000"/>
                    </a:solidFill>
                    <a:latin typeface="Cambria Math" panose="02040503050406030204" pitchFamily="18" charset="0"/>
                    <a:ea typeface="Cambria Math" panose="02040503050406030204" pitchFamily="18" charset="0"/>
                  </a:rPr>
                  <a:t>u</a:t>
                </a:r>
                <a:r>
                  <a:rPr lang="hu-HU" sz="1800" i="1" baseline="-25000">
                    <a:solidFill>
                      <a:srgbClr val="000000"/>
                    </a:solidFill>
                    <a:latin typeface="Cambria Math" panose="02040503050406030204" pitchFamily="18" charset="0"/>
                    <a:ea typeface="Cambria Math" panose="02040503050406030204" pitchFamily="18" charset="0"/>
                  </a:rPr>
                  <a:t>jk</a:t>
                </a:r>
                <a:r>
                  <a:rPr lang="hu-HU" sz="1800">
                    <a:solidFill>
                      <a:srgbClr val="000000"/>
                    </a:solidFill>
                    <a:latin typeface="Arial" panose="020B0604020202020204" pitchFamily="34" charset="0"/>
                  </a:rPr>
                  <a:t>)</a:t>
                </a:r>
                <a:endParaRPr lang="en-US" sz="1800" b="1" noProof="0">
                  <a:solidFill>
                    <a:srgbClr val="000000"/>
                  </a:solidFill>
                  <a:latin typeface="Arial" panose="020B0604020202020204" pitchFamily="34" charset="0"/>
                </a:endParaRPr>
              </a:p>
              <a:p>
                <a:pPr marL="342900" indent="-342900" algn="l">
                  <a:spcBef>
                    <a:spcPts val="600"/>
                  </a:spcBef>
                </a:pPr>
                <a:r>
                  <a:rPr lang="hu-HU" sz="1800" b="1" noProof="0">
                    <a:solidFill>
                      <a:schemeClr val="accent1"/>
                    </a:solidFill>
                    <a:latin typeface="Arial" panose="020B0604020202020204" pitchFamily="34" charset="0"/>
                  </a:rPr>
                  <a:t>L</a:t>
                </a:r>
                <a:r>
                  <a:rPr lang="en-US" sz="1800" b="1" noProof="0">
                    <a:solidFill>
                      <a:schemeClr val="accent1"/>
                    </a:solidFill>
                    <a:latin typeface="Arial" panose="020B0604020202020204" pitchFamily="34" charset="0"/>
                  </a:rPr>
                  <a:t>arge eigenvalues</a:t>
                </a:r>
                <a:r>
                  <a:rPr lang="en-US" sz="1800" b="1" noProof="0">
                    <a:solidFill>
                      <a:srgbClr val="000000"/>
                    </a:solidFill>
                    <a:latin typeface="Arial" panose="020B0604020202020204" pitchFamily="34" charset="0"/>
                  </a:rPr>
                  <a:t> </a:t>
                </a:r>
                <a:r>
                  <a:rPr lang="en-US" sz="1800" noProof="0">
                    <a:solidFill>
                      <a:srgbClr val="000000"/>
                    </a:solidFill>
                    <a:latin typeface="Arial" panose="020B0604020202020204" pitchFamily="34" charset="0"/>
                    <a:sym typeface="Symbol" panose="05050102010706020507" pitchFamily="18" charset="2"/>
                  </a:rPr>
                  <a:t>belongs to the </a:t>
                </a:r>
                <a:r>
                  <a:rPr lang="en-US" sz="1800" b="1" noProof="0">
                    <a:solidFill>
                      <a:schemeClr val="accent1"/>
                    </a:solidFill>
                    <a:latin typeface="Arial" panose="020B0604020202020204" pitchFamily="34" charset="0"/>
                    <a:sym typeface="Symbol" panose="05050102010706020507" pitchFamily="18" charset="2"/>
                  </a:rPr>
                  <a:t>important reaction groups</a:t>
                </a:r>
                <a:r>
                  <a:rPr lang="hu-HU" sz="1800" noProof="0">
                    <a:solidFill>
                      <a:srgbClr val="000000"/>
                    </a:solidFill>
                    <a:latin typeface="Arial" panose="020B0604020202020204" pitchFamily="34" charset="0"/>
                    <a:sym typeface="Symbol" panose="05050102010706020507" pitchFamily="18" charset="2"/>
                  </a:rPr>
                  <a:t>.</a:t>
                </a:r>
              </a:p>
              <a:p>
                <a:pPr marL="342900" indent="-342900" algn="l">
                  <a:spcBef>
                    <a:spcPts val="600"/>
                  </a:spcBef>
                </a:pPr>
                <a:r>
                  <a:rPr lang="hu-HU" sz="1800" b="1">
                    <a:solidFill>
                      <a:schemeClr val="accent1"/>
                    </a:solidFill>
                    <a:latin typeface="Arial" panose="020B0604020202020204" pitchFamily="34" charset="0"/>
                  </a:rPr>
                  <a:t>L</a:t>
                </a:r>
                <a:r>
                  <a:rPr lang="en-US" sz="1800" b="1">
                    <a:solidFill>
                      <a:schemeClr val="accent1"/>
                    </a:solidFill>
                    <a:latin typeface="Arial" panose="020B0604020202020204" pitchFamily="34" charset="0"/>
                  </a:rPr>
                  <a:t>arge </a:t>
                </a:r>
                <a:r>
                  <a:rPr lang="hu-HU" sz="1800" b="1">
                    <a:solidFill>
                      <a:schemeClr val="accent1"/>
                    </a:solidFill>
                    <a:latin typeface="Arial" panose="020B0604020202020204" pitchFamily="34" charset="0"/>
                  </a:rPr>
                  <a:t>eigenvector </a:t>
                </a:r>
                <a:r>
                  <a:rPr lang="en-US" sz="1800" b="1">
                    <a:solidFill>
                      <a:schemeClr val="accent1"/>
                    </a:solidFill>
                    <a:latin typeface="Arial" panose="020B0604020202020204" pitchFamily="34" charset="0"/>
                  </a:rPr>
                  <a:t>components </a:t>
                </a:r>
                <a:r>
                  <a:rPr lang="en-US" sz="1800">
                    <a:solidFill>
                      <a:srgbClr val="000000"/>
                    </a:solidFill>
                    <a:latin typeface="Arial" panose="020B0604020202020204" pitchFamily="34" charset="0"/>
                  </a:rPr>
                  <a:t>designate </a:t>
                </a:r>
                <a:r>
                  <a:rPr lang="hu-HU" sz="1800" b="1">
                    <a:solidFill>
                      <a:schemeClr val="accent1"/>
                    </a:solidFill>
                    <a:latin typeface="Arial" panose="020B0604020202020204" pitchFamily="34" charset="0"/>
                  </a:rPr>
                  <a:t>connected</a:t>
                </a:r>
                <a:r>
                  <a:rPr lang="en-US" sz="1800" b="1">
                    <a:solidFill>
                      <a:schemeClr val="accent1"/>
                    </a:solidFill>
                    <a:latin typeface="Arial" panose="020B0604020202020204" pitchFamily="34" charset="0"/>
                  </a:rPr>
                  <a:t> reactions</a:t>
                </a:r>
                <a:r>
                  <a:rPr lang="hu-HU" sz="1800" b="1">
                    <a:solidFill>
                      <a:schemeClr val="accent1"/>
                    </a:solidFill>
                    <a:latin typeface="Arial" panose="020B0604020202020204" pitchFamily="34" charset="0"/>
                  </a:rPr>
                  <a:t> in the group</a:t>
                </a:r>
                <a:r>
                  <a:rPr lang="hu-HU" sz="1800">
                    <a:solidFill>
                      <a:srgbClr val="000000"/>
                    </a:solidFill>
                    <a:latin typeface="Arial" panose="020B0604020202020204" pitchFamily="34" charset="0"/>
                    <a:sym typeface="Symbol" panose="05050102010706020507" pitchFamily="18" charset="2"/>
                  </a:rPr>
                  <a:t>.</a:t>
                </a:r>
                <a:endParaRPr lang="hu-HU" sz="1800" b="1">
                  <a:solidFill>
                    <a:schemeClr val="accent1"/>
                  </a:solidFill>
                  <a:latin typeface="Arial" panose="020B0604020202020204" pitchFamily="34" charset="0"/>
                </a:endParaRPr>
              </a:p>
              <a:p>
                <a:pPr>
                  <a:spcBef>
                    <a:spcPts val="1200"/>
                  </a:spcBef>
                  <a:buNone/>
                </a:pPr>
                <a:r>
                  <a:rPr lang="en-US" sz="1800" b="1">
                    <a:solidFill>
                      <a:srgbClr val="FF0000"/>
                    </a:solidFill>
                    <a:latin typeface="Arial" panose="020B0604020202020204" pitchFamily="34" charset="0"/>
                  </a:rPr>
                  <a:t>A reaction step is important if it belongs to</a:t>
                </a:r>
                <a:r>
                  <a:rPr lang="hu-HU" sz="1800" b="1">
                    <a:solidFill>
                      <a:srgbClr val="FF0000"/>
                    </a:solidFill>
                    <a:latin typeface="Arial" panose="020B0604020202020204" pitchFamily="34" charset="0"/>
                  </a:rPr>
                  <a:t> an</a:t>
                </a:r>
                <a:r>
                  <a:rPr lang="en-US" sz="1800" b="1">
                    <a:solidFill>
                      <a:srgbClr val="FF0000"/>
                    </a:solidFill>
                    <a:latin typeface="Arial" panose="020B0604020202020204" pitchFamily="34" charset="0"/>
                  </a:rPr>
                  <a:t> important reaction group.</a:t>
                </a:r>
              </a:p>
            </p:txBody>
          </p:sp>
        </mc:Choice>
        <mc:Fallback xmlns="">
          <p:sp>
            <p:nvSpPr>
              <p:cNvPr id="68611" name="Text Box 3"/>
              <p:cNvSpPr txBox="1">
                <a:spLocks noRot="1" noChangeAspect="1" noMove="1" noResize="1" noEditPoints="1" noAdjustHandles="1" noChangeArrowheads="1" noChangeShapeType="1" noTextEdit="1"/>
              </p:cNvSpPr>
              <p:nvPr/>
            </p:nvSpPr>
            <p:spPr bwMode="auto">
              <a:xfrm>
                <a:off x="197255" y="952531"/>
                <a:ext cx="8946745" cy="5305683"/>
              </a:xfrm>
              <a:prstGeom prst="rect">
                <a:avLst/>
              </a:prstGeom>
              <a:blipFill>
                <a:blip r:embed="rId3"/>
                <a:stretch>
                  <a:fillRect l="-545" t="-344" r="-6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68610" name="Rectangle 2"/>
          <p:cNvSpPr>
            <a:spLocks noGrp="1" noChangeArrowheads="1"/>
          </p:cNvSpPr>
          <p:nvPr>
            <p:ph type="title" idx="4294967295"/>
          </p:nvPr>
        </p:nvSpPr>
        <p:spPr>
          <a:xfrm>
            <a:off x="0" y="0"/>
            <a:ext cx="9144000" cy="889000"/>
          </a:xfrm>
        </p:spPr>
        <p:txBody>
          <a:bodyPr lIns="54000" rIns="54000"/>
          <a:lstStyle/>
          <a:p>
            <a:pPr eaLnBrk="1" hangingPunct="1"/>
            <a:r>
              <a:rPr lang="en-US" sz="2400" b="1" noProof="0">
                <a:solidFill>
                  <a:srgbClr val="C00000"/>
                </a:solidFill>
                <a:latin typeface="Arial" panose="020B0604020202020204" pitchFamily="34" charset="0"/>
              </a:rPr>
              <a:t>Reaction removal 2: Principal Component Analysis of the Concentration Sensitivity Matrix (PCAS)</a:t>
            </a:r>
          </a:p>
        </p:txBody>
      </p:sp>
      <mc:AlternateContent xmlns:mc="http://schemas.openxmlformats.org/markup-compatibility/2006" xmlns:a14="http://schemas.microsoft.com/office/drawing/2010/main">
        <mc:Choice Requires="a14">
          <p:sp>
            <p:nvSpPr>
              <p:cNvPr id="68613" name="Object 6"/>
              <p:cNvSpPr txBox="1"/>
              <p:nvPr/>
            </p:nvSpPr>
            <p:spPr bwMode="auto">
              <a:xfrm>
                <a:off x="381000" y="1371600"/>
                <a:ext cx="2819400" cy="685800"/>
              </a:xfrm>
              <a:prstGeom prst="rect">
                <a:avLst/>
              </a:prstGeom>
              <a:solidFill>
                <a:srgbClr val="FFFFFF"/>
              </a:solidFill>
              <a:ln>
                <a:solidFill>
                  <a:schemeClr val="accent1"/>
                </a:solidFill>
              </a:ln>
            </p:spPr>
            <p:txBody>
              <a:bodyPr>
                <a:noAutofit/>
              </a:bodyPr>
              <a:lstStyle/>
              <a:p>
                <a:pPr/>
                <a14:m>
                  <m:oMathPara xmlns:m="http://schemas.openxmlformats.org/officeDocument/2006/math">
                    <m:oMathParaPr>
                      <m:jc m:val="left"/>
                    </m:oMathParaPr>
                    <m:oMath xmlns:m="http://schemas.openxmlformats.org/officeDocument/2006/math">
                      <m:sSub>
                        <m:sSubPr>
                          <m:ctrlPr>
                            <a:rPr lang="en-GB" sz="1600" i="1" smtClean="0">
                              <a:solidFill>
                                <a:srgbClr val="000000"/>
                              </a:solidFill>
                              <a:latin typeface="Cambria Math" panose="02040503050406030204" pitchFamily="18" charset="0"/>
                            </a:rPr>
                          </m:ctrlPr>
                        </m:sSubPr>
                        <m:e>
                          <m:acc>
                            <m:accPr>
                              <m:chr m:val="̃"/>
                              <m:ctrlPr>
                                <a:rPr lang="en-GB" sz="1600" i="1">
                                  <a:solidFill>
                                    <a:srgbClr val="000000"/>
                                  </a:solidFill>
                                  <a:latin typeface="Cambria Math" panose="02040503050406030204" pitchFamily="18" charset="0"/>
                                </a:rPr>
                              </m:ctrlPr>
                            </m:accPr>
                            <m:e>
                              <m:r>
                                <a:rPr lang="en-GB" sz="1600" i="1">
                                  <a:solidFill>
                                    <a:srgbClr val="000000"/>
                                  </a:solidFill>
                                  <a:latin typeface="Cambria Math" panose="02040503050406030204" pitchFamily="18" charset="0"/>
                                </a:rPr>
                                <m:t>𝐒</m:t>
                              </m:r>
                            </m:e>
                          </m:acc>
                        </m:e>
                        <m:sub>
                          <m:r>
                            <a:rPr lang="en-GB" sz="1600" i="1">
                              <a:solidFill>
                                <a:srgbClr val="000000"/>
                              </a:solidFill>
                              <a:latin typeface="Cambria Math" panose="02040503050406030204" pitchFamily="18" charset="0"/>
                            </a:rPr>
                            <m:t>𝑟</m:t>
                          </m:r>
                        </m:sub>
                      </m:sSub>
                      <m:r>
                        <a:rPr lang="en-GB" sz="1600" i="1">
                          <a:solidFill>
                            <a:srgbClr val="000000"/>
                          </a:solidFill>
                          <a:latin typeface="Cambria Math" panose="02040503050406030204" pitchFamily="18" charset="0"/>
                        </a:rPr>
                        <m:t>=</m:t>
                      </m:r>
                      <m:f>
                        <m:fPr>
                          <m:ctrlPr>
                            <a:rPr lang="en-GB" sz="1600" i="1">
                              <a:solidFill>
                                <a:srgbClr val="000000"/>
                              </a:solidFill>
                              <a:latin typeface="Cambria Math" panose="02040503050406030204" pitchFamily="18" charset="0"/>
                            </a:rPr>
                          </m:ctrlPr>
                        </m:fPr>
                        <m:num>
                          <m:r>
                            <m:rPr>
                              <m:sty m:val="p"/>
                            </m:rPr>
                            <a:rPr lang="en-GB" sz="1600">
                              <a:solidFill>
                                <a:srgbClr val="000000"/>
                              </a:solidFill>
                              <a:latin typeface="Cambria Math" panose="02040503050406030204" pitchFamily="18" charset="0"/>
                            </a:rPr>
                            <m:t>d</m:t>
                          </m:r>
                          <m:r>
                            <m:rPr>
                              <m:nor/>
                            </m:rPr>
                            <a:rPr lang="en-GB" sz="1600">
                              <a:solidFill>
                                <a:srgbClr val="000000"/>
                              </a:solidFill>
                              <a:latin typeface="Cambria Math" panose="02040503050406030204" pitchFamily="18" charset="0"/>
                            </a:rPr>
                            <m:t>ln</m:t>
                          </m:r>
                          <m:r>
                            <a:rPr lang="hu-HU" sz="1600" b="1">
                              <a:solidFill>
                                <a:srgbClr val="000000"/>
                              </a:solidFill>
                              <a:latin typeface="Cambria Math" panose="02040503050406030204" pitchFamily="18" charset="0"/>
                            </a:rPr>
                            <m:t>𝐜</m:t>
                          </m:r>
                          <m:r>
                            <a:rPr lang="hu-HU" sz="1600" b="1">
                              <a:solidFill>
                                <a:srgbClr val="000000"/>
                              </a:solidFill>
                              <a:latin typeface="Cambria Math" panose="02040503050406030204" pitchFamily="18" charset="0"/>
                            </a:rPr>
                            <m:t>(</m:t>
                          </m:r>
                          <m:sSub>
                            <m:sSubPr>
                              <m:ctrlPr>
                                <a:rPr lang="hu-HU" sz="1600" i="1">
                                  <a:solidFill>
                                    <a:srgbClr val="000000"/>
                                  </a:solidFill>
                                  <a:latin typeface="Cambria Math" panose="02040503050406030204" pitchFamily="18" charset="0"/>
                                </a:rPr>
                              </m:ctrlPr>
                            </m:sSubPr>
                            <m:e>
                              <m:r>
                                <a:rPr lang="hu-HU" sz="1600" b="0" i="1">
                                  <a:solidFill>
                                    <a:srgbClr val="000000"/>
                                  </a:solidFill>
                                  <a:latin typeface="Cambria Math" panose="02040503050406030204" pitchFamily="18" charset="0"/>
                                </a:rPr>
                                <m:t>𝑡</m:t>
                              </m:r>
                            </m:e>
                            <m:sub>
                              <m:r>
                                <a:rPr lang="hu-HU" sz="1600" b="0" i="1">
                                  <a:solidFill>
                                    <a:srgbClr val="000000"/>
                                  </a:solidFill>
                                  <a:latin typeface="Cambria Math" panose="02040503050406030204" pitchFamily="18" charset="0"/>
                                </a:rPr>
                                <m:t>𝑟</m:t>
                              </m:r>
                            </m:sub>
                          </m:sSub>
                          <m:r>
                            <a:rPr lang="hu-HU" sz="1600" b="1">
                              <a:solidFill>
                                <a:srgbClr val="000000"/>
                              </a:solidFill>
                              <a:latin typeface="Cambria Math" panose="02040503050406030204" pitchFamily="18" charset="0"/>
                            </a:rPr>
                            <m:t>)</m:t>
                          </m:r>
                        </m:num>
                        <m:den>
                          <m:r>
                            <m:rPr>
                              <m:sty m:val="p"/>
                            </m:rPr>
                            <a:rPr lang="en-GB" sz="1600">
                              <a:solidFill>
                                <a:srgbClr val="000000"/>
                              </a:solidFill>
                              <a:latin typeface="Cambria Math" panose="02040503050406030204" pitchFamily="18" charset="0"/>
                            </a:rPr>
                            <m:t>d</m:t>
                          </m:r>
                          <m:r>
                            <m:rPr>
                              <m:nor/>
                            </m:rPr>
                            <a:rPr lang="en-GB" sz="1600">
                              <a:solidFill>
                                <a:srgbClr val="000000"/>
                              </a:solidFill>
                              <a:latin typeface="Cambria Math" panose="02040503050406030204" pitchFamily="18" charset="0"/>
                            </a:rPr>
                            <m:t>ln</m:t>
                          </m:r>
                          <m:r>
                            <a:rPr lang="en-GB" sz="1600" i="1">
                              <a:solidFill>
                                <a:srgbClr val="000000"/>
                              </a:solidFill>
                              <a:latin typeface="Cambria Math" panose="02040503050406030204" pitchFamily="18" charset="0"/>
                            </a:rPr>
                            <m:t>𝐤</m:t>
                          </m:r>
                        </m:den>
                      </m:f>
                      <m:r>
                        <a:rPr lang="en-GB" sz="1600" i="1">
                          <a:solidFill>
                            <a:srgbClr val="000000"/>
                          </a:solidFill>
                          <a:latin typeface="Cambria Math" panose="02040503050406030204" pitchFamily="18" charset="0"/>
                        </a:rPr>
                        <m:t>=</m:t>
                      </m:r>
                      <m:sSub>
                        <m:sSubPr>
                          <m:ctrlPr>
                            <a:rPr lang="hu-HU" sz="1600" b="0" i="1" smtClean="0">
                              <a:solidFill>
                                <a:srgbClr val="000000"/>
                              </a:solidFill>
                              <a:latin typeface="Cambria Math" panose="02040503050406030204" pitchFamily="18" charset="0"/>
                            </a:rPr>
                          </m:ctrlPr>
                        </m:sSubPr>
                        <m:e>
                          <m:d>
                            <m:dPr>
                              <m:begChr m:val="{"/>
                              <m:endChr m:val="}"/>
                              <m:ctrlPr>
                                <a:rPr lang="en-GB" sz="1600" i="1">
                                  <a:solidFill>
                                    <a:srgbClr val="000000"/>
                                  </a:solidFill>
                                  <a:latin typeface="Cambria Math" panose="02040503050406030204" pitchFamily="18" charset="0"/>
                                </a:rPr>
                              </m:ctrlPr>
                            </m:dPr>
                            <m:e>
                              <m:f>
                                <m:fPr>
                                  <m:ctrlPr>
                                    <a:rPr lang="en-GB" sz="1600" i="1">
                                      <a:solidFill>
                                        <a:srgbClr val="000000"/>
                                      </a:solidFill>
                                      <a:latin typeface="Cambria Math" panose="02040503050406030204" pitchFamily="18" charset="0"/>
                                    </a:rPr>
                                  </m:ctrlPr>
                                </m:fPr>
                                <m:num>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𝑘</m:t>
                                      </m:r>
                                    </m:e>
                                    <m:sub>
                                      <m:r>
                                        <a:rPr lang="en-GB" sz="1600" i="1">
                                          <a:solidFill>
                                            <a:srgbClr val="000000"/>
                                          </a:solidFill>
                                          <a:latin typeface="Cambria Math" panose="02040503050406030204" pitchFamily="18" charset="0"/>
                                        </a:rPr>
                                        <m:t>𝑗</m:t>
                                      </m:r>
                                    </m:sub>
                                  </m:sSub>
                                </m:num>
                                <m:den>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𝑐</m:t>
                                      </m:r>
                                    </m:e>
                                    <m:sub>
                                      <m:r>
                                        <a:rPr lang="en-GB" sz="1600" i="1">
                                          <a:solidFill>
                                            <a:srgbClr val="000000"/>
                                          </a:solidFill>
                                          <a:latin typeface="Cambria Math" panose="02040503050406030204" pitchFamily="18" charset="0"/>
                                        </a:rPr>
                                        <m:t>𝑖</m:t>
                                      </m:r>
                                    </m:sub>
                                  </m:sSub>
                                </m:den>
                              </m:f>
                              <m:f>
                                <m:fPr>
                                  <m:ctrlPr>
                                    <a:rPr lang="en-GB" sz="1600" i="1">
                                      <a:solidFill>
                                        <a:srgbClr val="000000"/>
                                      </a:solidFill>
                                      <a:latin typeface="Cambria Math" panose="02040503050406030204" pitchFamily="18" charset="0"/>
                                    </a:rPr>
                                  </m:ctrlPr>
                                </m:fPr>
                                <m:num>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𝑐</m:t>
                                      </m:r>
                                    </m:e>
                                    <m:sub>
                                      <m:r>
                                        <a:rPr lang="en-GB" sz="1600" i="1">
                                          <a:solidFill>
                                            <a:srgbClr val="000000"/>
                                          </a:solidFill>
                                          <a:latin typeface="Cambria Math" panose="02040503050406030204" pitchFamily="18" charset="0"/>
                                        </a:rPr>
                                        <m:t>𝑖</m:t>
                                      </m:r>
                                    </m:sub>
                                  </m:sSub>
                                  <m:r>
                                    <a:rPr lang="hu-HU" sz="1600" b="1">
                                      <a:solidFill>
                                        <a:srgbClr val="000000"/>
                                      </a:solidFill>
                                      <a:latin typeface="Cambria Math" panose="02040503050406030204" pitchFamily="18" charset="0"/>
                                    </a:rPr>
                                    <m:t>(</m:t>
                                  </m:r>
                                  <m:sSub>
                                    <m:sSubPr>
                                      <m:ctrlPr>
                                        <a:rPr lang="hu-HU" sz="1600" i="1">
                                          <a:solidFill>
                                            <a:srgbClr val="000000"/>
                                          </a:solidFill>
                                          <a:latin typeface="Cambria Math" panose="02040503050406030204" pitchFamily="18" charset="0"/>
                                        </a:rPr>
                                      </m:ctrlPr>
                                    </m:sSubPr>
                                    <m:e>
                                      <m:r>
                                        <a:rPr lang="hu-HU" sz="1600" i="1">
                                          <a:solidFill>
                                            <a:srgbClr val="000000"/>
                                          </a:solidFill>
                                          <a:latin typeface="Cambria Math" panose="02040503050406030204" pitchFamily="18" charset="0"/>
                                        </a:rPr>
                                        <m:t>𝑡</m:t>
                                      </m:r>
                                    </m:e>
                                    <m:sub>
                                      <m:r>
                                        <a:rPr lang="hu-HU" sz="1600" i="1">
                                          <a:solidFill>
                                            <a:srgbClr val="000000"/>
                                          </a:solidFill>
                                          <a:latin typeface="Cambria Math" panose="02040503050406030204" pitchFamily="18" charset="0"/>
                                        </a:rPr>
                                        <m:t>𝑟</m:t>
                                      </m:r>
                                    </m:sub>
                                  </m:sSub>
                                  <m:r>
                                    <a:rPr lang="hu-HU" sz="1600" b="1">
                                      <a:solidFill>
                                        <a:srgbClr val="000000"/>
                                      </a:solidFill>
                                      <a:latin typeface="Cambria Math" panose="02040503050406030204" pitchFamily="18" charset="0"/>
                                    </a:rPr>
                                    <m:t>)</m:t>
                                  </m:r>
                                </m:num>
                                <m:den>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𝑘</m:t>
                                      </m:r>
                                    </m:e>
                                    <m:sub>
                                      <m:r>
                                        <a:rPr lang="en-GB" sz="1600" i="1">
                                          <a:solidFill>
                                            <a:srgbClr val="000000"/>
                                          </a:solidFill>
                                          <a:latin typeface="Cambria Math" panose="02040503050406030204" pitchFamily="18" charset="0"/>
                                        </a:rPr>
                                        <m:t>𝑗</m:t>
                                      </m:r>
                                    </m:sub>
                                  </m:sSub>
                                </m:den>
                              </m:f>
                            </m:e>
                          </m:d>
                        </m:e>
                        <m:sub>
                          <m:sSub>
                            <m:sSubPr>
                              <m:ctrlPr>
                                <a:rPr lang="hu-HU" sz="1600" i="1">
                                  <a:solidFill>
                                    <a:srgbClr val="000000"/>
                                  </a:solidFill>
                                  <a:latin typeface="Cambria Math" panose="02040503050406030204" pitchFamily="18" charset="0"/>
                                </a:rPr>
                              </m:ctrlPr>
                            </m:sSubPr>
                            <m:e>
                              <m:r>
                                <a:rPr lang="hu-HU" sz="1600" i="1">
                                  <a:solidFill>
                                    <a:srgbClr val="000000"/>
                                  </a:solidFill>
                                  <a:latin typeface="Cambria Math" panose="02040503050406030204" pitchFamily="18" charset="0"/>
                                </a:rPr>
                                <m:t>𝑡</m:t>
                              </m:r>
                            </m:e>
                            <m:sub>
                              <m:r>
                                <a:rPr lang="hu-HU" sz="1600" i="1">
                                  <a:solidFill>
                                    <a:srgbClr val="000000"/>
                                  </a:solidFill>
                                  <a:latin typeface="Cambria Math" panose="02040503050406030204" pitchFamily="18" charset="0"/>
                                </a:rPr>
                                <m:t>𝑟</m:t>
                              </m:r>
                            </m:sub>
                          </m:sSub>
                        </m:sub>
                      </m:sSub>
                    </m:oMath>
                  </m:oMathPara>
                </a14:m>
                <a:endParaRPr lang="en-GB" sz="1600"/>
              </a:p>
            </p:txBody>
          </p:sp>
        </mc:Choice>
        <mc:Fallback xmlns="">
          <p:sp>
            <p:nvSpPr>
              <p:cNvPr id="68613" name="Object 6"/>
              <p:cNvSpPr txBox="1">
                <a:spLocks noRot="1" noChangeAspect="1" noMove="1" noResize="1" noEditPoints="1" noAdjustHandles="1" noChangeArrowheads="1" noChangeShapeType="1" noTextEdit="1"/>
              </p:cNvSpPr>
              <p:nvPr/>
            </p:nvSpPr>
            <p:spPr bwMode="auto">
              <a:xfrm>
                <a:off x="381000" y="1371600"/>
                <a:ext cx="2819400" cy="685800"/>
              </a:xfrm>
              <a:prstGeom prst="rect">
                <a:avLst/>
              </a:prstGeom>
              <a:blipFill>
                <a:blip r:embed="rId4"/>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5866" name="Object 10"/>
              <p:cNvSpPr txBox="1"/>
              <p:nvPr/>
            </p:nvSpPr>
            <p:spPr bwMode="auto">
              <a:xfrm>
                <a:off x="8077200" y="1295400"/>
                <a:ext cx="990600" cy="914400"/>
              </a:xfrm>
              <a:prstGeom prst="rect">
                <a:avLst/>
              </a:prstGeom>
              <a:solidFill>
                <a:srgbClr val="FFFFFF"/>
              </a:solidFill>
              <a:ln>
                <a:solidFill>
                  <a:schemeClr val="accent1"/>
                </a:solidFill>
              </a:ln>
            </p:spPr>
            <p:txBody>
              <a:bodyPr>
                <a:normAutofit/>
              </a:bodyPr>
              <a:lstStyle/>
              <a:p>
                <a:pPr/>
                <a14:m>
                  <m:oMathPara xmlns:m="http://schemas.openxmlformats.org/officeDocument/2006/math">
                    <m:oMathParaPr>
                      <m:jc m:val="left"/>
                    </m:oMathParaPr>
                    <m:oMath xmlns:m="http://schemas.openxmlformats.org/officeDocument/2006/math">
                      <m:acc>
                        <m:accPr>
                          <m:chr m:val="̃"/>
                          <m:ctrlPr>
                            <a:rPr lang="en-GB" sz="1600" i="1">
                              <a:solidFill>
                                <a:srgbClr val="000000"/>
                              </a:solidFill>
                              <a:latin typeface="Cambria Math" panose="02040503050406030204" pitchFamily="18" charset="0"/>
                            </a:rPr>
                          </m:ctrlPr>
                        </m:accPr>
                        <m:e>
                          <m:r>
                            <a:rPr lang="en-GB" sz="1600" i="1">
                              <a:solidFill>
                                <a:srgbClr val="000000"/>
                              </a:solidFill>
                              <a:latin typeface="Cambria Math" panose="02040503050406030204" pitchFamily="18" charset="0"/>
                            </a:rPr>
                            <m:t>𝐒</m:t>
                          </m:r>
                        </m:e>
                      </m:acc>
                      <m:r>
                        <a:rPr lang="en-GB" sz="1600" i="1">
                          <a:solidFill>
                            <a:srgbClr val="000000"/>
                          </a:solidFill>
                          <a:latin typeface="Cambria Math" panose="02040503050406030204" pitchFamily="18" charset="0"/>
                        </a:rPr>
                        <m:t>=</m:t>
                      </m:r>
                      <m:d>
                        <m:dPr>
                          <m:begChr m:val="["/>
                          <m:endChr m:val="]"/>
                          <m:ctrlPr>
                            <a:rPr lang="en-GB" sz="1600" i="1">
                              <a:solidFill>
                                <a:srgbClr val="000000"/>
                              </a:solidFill>
                              <a:latin typeface="Cambria Math" panose="02040503050406030204" pitchFamily="18" charset="0"/>
                            </a:rPr>
                          </m:ctrlPr>
                        </m:dPr>
                        <m:e>
                          <m:m>
                            <m:mPr>
                              <m:plcHide m:val="on"/>
                              <m:mcs>
                                <m:mc>
                                  <m:mcPr>
                                    <m:count m:val="1"/>
                                    <m:mcJc m:val="center"/>
                                  </m:mcPr>
                                </m:mc>
                              </m:mcs>
                              <m:ctrlPr>
                                <a:rPr lang="en-GB" sz="1600" i="1">
                                  <a:solidFill>
                                    <a:srgbClr val="000000"/>
                                  </a:solidFill>
                                  <a:latin typeface="Cambria Math" panose="02040503050406030204" pitchFamily="18" charset="0"/>
                                </a:rPr>
                              </m:ctrlPr>
                            </m:mPr>
                            <m:mr>
                              <m:e>
                                <m:sSub>
                                  <m:sSubPr>
                                    <m:ctrlPr>
                                      <a:rPr lang="en-GB" sz="1600" i="1">
                                        <a:solidFill>
                                          <a:srgbClr val="000000"/>
                                        </a:solidFill>
                                        <a:latin typeface="Cambria Math" panose="02040503050406030204" pitchFamily="18" charset="0"/>
                                      </a:rPr>
                                    </m:ctrlPr>
                                  </m:sSubPr>
                                  <m:e>
                                    <m:acc>
                                      <m:accPr>
                                        <m:chr m:val="̃"/>
                                        <m:ctrlPr>
                                          <a:rPr lang="en-GB" sz="1600" i="1">
                                            <a:solidFill>
                                              <a:srgbClr val="000000"/>
                                            </a:solidFill>
                                            <a:latin typeface="Cambria Math" panose="02040503050406030204" pitchFamily="18" charset="0"/>
                                          </a:rPr>
                                        </m:ctrlPr>
                                      </m:accPr>
                                      <m:e>
                                        <m:r>
                                          <a:rPr lang="en-GB" sz="1600" i="1">
                                            <a:solidFill>
                                              <a:srgbClr val="000000"/>
                                            </a:solidFill>
                                            <a:latin typeface="Cambria Math" panose="02040503050406030204" pitchFamily="18" charset="0"/>
                                          </a:rPr>
                                          <m:t>𝐒</m:t>
                                        </m:r>
                                      </m:e>
                                    </m:acc>
                                  </m:e>
                                  <m:sub>
                                    <m:r>
                                      <a:rPr lang="en-GB" sz="1600" i="1">
                                        <a:solidFill>
                                          <a:srgbClr val="000000"/>
                                        </a:solidFill>
                                        <a:latin typeface="Cambria Math" panose="02040503050406030204" pitchFamily="18" charset="0"/>
                                      </a:rPr>
                                      <m:t>1</m:t>
                                    </m:r>
                                  </m:sub>
                                </m:sSub>
                              </m:e>
                            </m:mr>
                            <m:mr>
                              <m:e>
                                <m:r>
                                  <a:rPr lang="en-GB" sz="1600" i="1">
                                    <a:solidFill>
                                      <a:srgbClr val="000000"/>
                                    </a:solidFill>
                                    <a:latin typeface="Cambria Math" panose="02040503050406030204" pitchFamily="18" charset="0"/>
                                  </a:rPr>
                                  <m:t>⋮</m:t>
                                </m:r>
                              </m:e>
                            </m:mr>
                            <m:mr>
                              <m:e>
                                <m:sSub>
                                  <m:sSubPr>
                                    <m:ctrlPr>
                                      <a:rPr lang="en-GB" sz="1600" i="1">
                                        <a:solidFill>
                                          <a:srgbClr val="000000"/>
                                        </a:solidFill>
                                        <a:latin typeface="Cambria Math" panose="02040503050406030204" pitchFamily="18" charset="0"/>
                                      </a:rPr>
                                    </m:ctrlPr>
                                  </m:sSubPr>
                                  <m:e>
                                    <m:acc>
                                      <m:accPr>
                                        <m:chr m:val="̃"/>
                                        <m:ctrlPr>
                                          <a:rPr lang="en-GB" sz="1600" i="1">
                                            <a:solidFill>
                                              <a:srgbClr val="000000"/>
                                            </a:solidFill>
                                            <a:latin typeface="Cambria Math" panose="02040503050406030204" pitchFamily="18" charset="0"/>
                                          </a:rPr>
                                        </m:ctrlPr>
                                      </m:accPr>
                                      <m:e>
                                        <m:r>
                                          <a:rPr lang="en-GB" sz="1600" i="1">
                                            <a:solidFill>
                                              <a:srgbClr val="000000"/>
                                            </a:solidFill>
                                            <a:latin typeface="Cambria Math" panose="02040503050406030204" pitchFamily="18" charset="0"/>
                                          </a:rPr>
                                          <m:t>𝐒</m:t>
                                        </m:r>
                                      </m:e>
                                    </m:acc>
                                  </m:e>
                                  <m:sub>
                                    <m:r>
                                      <a:rPr lang="en-GB" sz="1600" i="1">
                                        <a:solidFill>
                                          <a:srgbClr val="000000"/>
                                        </a:solidFill>
                                        <a:latin typeface="Cambria Math" panose="02040503050406030204" pitchFamily="18" charset="0"/>
                                      </a:rPr>
                                      <m:t>𝑛</m:t>
                                    </m:r>
                                  </m:sub>
                                </m:sSub>
                              </m:e>
                            </m:mr>
                          </m:m>
                        </m:e>
                      </m:d>
                    </m:oMath>
                  </m:oMathPara>
                </a14:m>
                <a:endParaRPr lang="en-GB" sz="1600"/>
              </a:p>
            </p:txBody>
          </p:sp>
        </mc:Choice>
        <mc:Fallback xmlns="">
          <p:sp>
            <p:nvSpPr>
              <p:cNvPr id="505866" name="Object 10"/>
              <p:cNvSpPr txBox="1">
                <a:spLocks noRot="1" noChangeAspect="1" noMove="1" noResize="1" noEditPoints="1" noAdjustHandles="1" noChangeArrowheads="1" noChangeShapeType="1" noTextEdit="1"/>
              </p:cNvSpPr>
              <p:nvPr/>
            </p:nvSpPr>
            <p:spPr bwMode="auto">
              <a:xfrm>
                <a:off x="8077200" y="1295400"/>
                <a:ext cx="990600" cy="914400"/>
              </a:xfrm>
              <a:prstGeom prst="rect">
                <a:avLst/>
              </a:prstGeom>
              <a:blipFill>
                <a:blip r:embed="rId5"/>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Object 6"/>
              <p:cNvSpPr txBox="1"/>
              <p:nvPr/>
            </p:nvSpPr>
            <p:spPr bwMode="auto">
              <a:xfrm>
                <a:off x="619760" y="2948794"/>
                <a:ext cx="7772400" cy="960412"/>
              </a:xfrm>
              <a:prstGeom prst="rect">
                <a:avLst/>
              </a:prstGeom>
              <a:solidFill>
                <a:srgbClr val="FFFFFF"/>
              </a:solidFill>
              <a:ln>
                <a:solidFill>
                  <a:srgbClr val="FF0000"/>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nary>
                        <m:naryPr>
                          <m:chr m:val="∑"/>
                          <m:ctrlPr>
                            <a:rPr lang="en-GB" i="1" smtClean="0">
                              <a:solidFill>
                                <a:srgbClr val="000000"/>
                              </a:solidFill>
                              <a:latin typeface="Cambria Math" panose="02040503050406030204" pitchFamily="18" charset="0"/>
                            </a:rPr>
                          </m:ctrlPr>
                        </m:naryPr>
                        <m:sub>
                          <m:r>
                            <a:rPr lang="en-GB" i="1">
                              <a:solidFill>
                                <a:srgbClr val="000000"/>
                              </a:solidFill>
                              <a:latin typeface="Cambria Math" panose="02040503050406030204" pitchFamily="18" charset="0"/>
                            </a:rPr>
                            <m:t>𝑟</m:t>
                          </m:r>
                          <m:r>
                            <a:rPr lang="en-GB" i="1">
                              <a:solidFill>
                                <a:srgbClr val="000000"/>
                              </a:solidFill>
                              <a:latin typeface="Cambria Math" panose="02040503050406030204" pitchFamily="18" charset="0"/>
                            </a:rPr>
                            <m:t>=1</m:t>
                          </m:r>
                        </m:sub>
                        <m:sup>
                          <m:r>
                            <a:rPr lang="en-GB" i="1">
                              <a:solidFill>
                                <a:srgbClr val="000000"/>
                              </a:solidFill>
                              <a:latin typeface="Cambria Math" panose="02040503050406030204" pitchFamily="18" charset="0"/>
                            </a:rPr>
                            <m:t>𝑛</m:t>
                          </m:r>
                        </m:sup>
                        <m:e>
                          <m:nary>
                            <m:naryPr>
                              <m:chr m:val="∑"/>
                              <m:supHide m:val="on"/>
                              <m:ctrlPr>
                                <a:rPr lang="en-GB" i="1">
                                  <a:solidFill>
                                    <a:srgbClr val="000000"/>
                                  </a:solidFill>
                                  <a:latin typeface="Cambria Math" panose="02040503050406030204" pitchFamily="18" charset="0"/>
                                </a:rPr>
                              </m:ctrlPr>
                            </m:naryPr>
                            <m:sub>
                              <m:r>
                                <a:rPr lang="hu-HU" b="0" i="1" smtClean="0">
                                  <a:solidFill>
                                    <a:srgbClr val="000000"/>
                                  </a:solidFill>
                                  <a:latin typeface="Cambria Math" panose="02040503050406030204" pitchFamily="18" charset="0"/>
                                </a:rPr>
                                <m:t>𝑖</m:t>
                              </m:r>
                              <m:r>
                                <a:rPr lang="hu-HU" b="0" i="1" smtClean="0">
                                  <a:solidFill>
                                    <a:srgbClr val="000000"/>
                                  </a:solidFill>
                                  <a:latin typeface="Cambria Math" panose="02040503050406030204" pitchFamily="18" charset="0"/>
                                </a:rPr>
                                <m:t>:</m:t>
                              </m:r>
                              <m:r>
                                <m:rPr>
                                  <m:sty m:val="p"/>
                                </m:rPr>
                                <a:rPr lang="hu-HU" b="0" i="0" smtClean="0">
                                  <a:solidFill>
                                    <a:srgbClr val="000000"/>
                                  </a:solidFill>
                                  <a:latin typeface="Cambria Math" panose="02040503050406030204" pitchFamily="18" charset="0"/>
                                </a:rPr>
                                <m:t>species</m:t>
                              </m:r>
                            </m:sub>
                            <m:sup/>
                            <m:e>
                              <m:sSup>
                                <m:sSupPr>
                                  <m:ctrlPr>
                                    <a:rPr lang="en-GB" i="1">
                                      <a:solidFill>
                                        <a:srgbClr val="000000"/>
                                      </a:solidFill>
                                      <a:latin typeface="Cambria Math" panose="02040503050406030204" pitchFamily="18" charset="0"/>
                                    </a:rPr>
                                  </m:ctrlPr>
                                </m:sSupPr>
                                <m:e>
                                  <m:d>
                                    <m:dPr>
                                      <m:begChr m:val="|"/>
                                      <m:endChr m:val="|"/>
                                      <m:ctrlPr>
                                        <a:rPr lang="en-GB" i="1">
                                          <a:solidFill>
                                            <a:srgbClr val="000000"/>
                                          </a:solidFill>
                                          <a:latin typeface="Cambria Math" panose="02040503050406030204" pitchFamily="18" charset="0"/>
                                        </a:rPr>
                                      </m:ctrlPr>
                                    </m:dPr>
                                    <m:e>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𝑐</m:t>
                                              </m:r>
                                            </m:e>
                                            <m:sub>
                                              <m:r>
                                                <a:rPr lang="en-GB" i="1">
                                                  <a:solidFill>
                                                    <a:srgbClr val="000000"/>
                                                  </a:solidFill>
                                                  <a:latin typeface="Cambria Math" panose="02040503050406030204" pitchFamily="18" charset="0"/>
                                                </a:rPr>
                                                <m:t>𝑖</m:t>
                                              </m:r>
                                              <m:r>
                                                <a:rPr lang="hu-HU" b="0" i="1" smtClean="0">
                                                  <a:solidFill>
                                                    <a:srgbClr val="000000"/>
                                                  </a:solidFill>
                                                  <a:latin typeface="Cambria Math" panose="02040503050406030204" pitchFamily="18" charset="0"/>
                                                </a:rPr>
                                                <m:t>,</m:t>
                                              </m:r>
                                              <m:r>
                                                <a:rPr lang="hu-HU" b="0" i="1" smtClean="0">
                                                  <a:solidFill>
                                                    <a:srgbClr val="000000"/>
                                                  </a:solidFill>
                                                  <a:latin typeface="Cambria Math" panose="02040503050406030204" pitchFamily="18" charset="0"/>
                                                </a:rPr>
                                                <m:t>𝑠</m:t>
                                              </m:r>
                                            </m:sub>
                                          </m:sSub>
                                        </m:e>
                                      </m:func>
                                    </m:e>
                                  </m:d>
                                </m:e>
                                <m:sup>
                                  <m:r>
                                    <a:rPr lang="en-GB" i="1">
                                      <a:solidFill>
                                        <a:srgbClr val="000000"/>
                                      </a:solidFill>
                                      <a:latin typeface="Cambria Math" panose="02040503050406030204" pitchFamily="18" charset="0"/>
                                    </a:rPr>
                                    <m:t>2</m:t>
                                  </m:r>
                                </m:sup>
                              </m:sSup>
                            </m:e>
                          </m:nary>
                        </m:e>
                      </m:nary>
                      <m:r>
                        <a:rPr lang="en-GB" i="1">
                          <a:solidFill>
                            <a:srgbClr val="000000"/>
                          </a:solidFill>
                          <a:latin typeface="Cambria Math" panose="02040503050406030204" pitchFamily="18" charset="0"/>
                        </a:rPr>
                        <m:t>≈</m:t>
                      </m:r>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𝐤</m:t>
                              </m:r>
                            </m:e>
                            <m:sup>
                              <m:r>
                                <m:rPr>
                                  <m:sty m:val="p"/>
                                </m:rPr>
                                <a:rPr lang="en-GB" i="0">
                                  <a:solidFill>
                                    <a:srgbClr val="000000"/>
                                  </a:solidFill>
                                  <a:latin typeface="Cambria Math" panose="02040503050406030204" pitchFamily="18" charset="0"/>
                                </a:rPr>
                                <m:t>T</m:t>
                              </m:r>
                            </m:sup>
                          </m:sSup>
                        </m:e>
                      </m:func>
                      <m:r>
                        <a:rPr lang="en-GB" i="1">
                          <a:solidFill>
                            <a:srgbClr val="000000"/>
                          </a:solidFill>
                          <a:latin typeface="Cambria Math" panose="02040503050406030204" pitchFamily="18" charset="0"/>
                        </a:rPr>
                        <m:t>⋅</m:t>
                      </m:r>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limLow>
                                <m:limLowPr>
                                  <m:ctrlPr>
                                    <a:rPr lang="en-GB" i="1">
                                      <a:solidFill>
                                        <a:srgbClr val="000000"/>
                                      </a:solidFill>
                                      <a:latin typeface="Cambria Math" panose="02040503050406030204" pitchFamily="18" charset="0"/>
                                    </a:rPr>
                                  </m:ctrlPr>
                                </m:limLowPr>
                                <m:e>
                                  <m:groupChr>
                                    <m:groupChrPr>
                                      <m:chr m:val="⏟"/>
                                      <m:ctrlPr>
                                        <a:rPr lang="en-GB" i="1">
                                          <a:solidFill>
                                            <a:srgbClr val="000000"/>
                                          </a:solidFill>
                                          <a:latin typeface="Cambria Math" panose="02040503050406030204" pitchFamily="18" charset="0"/>
                                        </a:rPr>
                                      </m:ctrlPr>
                                    </m:groupChrPr>
                                    <m:e>
                                      <m:sSup>
                                        <m:sSupPr>
                                          <m:ctrlPr>
                                            <a:rPr lang="en-GB" i="1" smtClean="0">
                                              <a:solidFill>
                                                <a:schemeClr val="accent1"/>
                                              </a:solidFill>
                                              <a:latin typeface="Cambria Math" panose="02040503050406030204" pitchFamily="18" charset="0"/>
                                            </a:rPr>
                                          </m:ctrlPr>
                                        </m:sSupPr>
                                        <m:e>
                                          <m:acc>
                                            <m:accPr>
                                              <m:chr m:val="̃"/>
                                              <m:ctrlPr>
                                                <a:rPr lang="en-GB" i="1">
                                                  <a:solidFill>
                                                    <a:schemeClr val="accent1"/>
                                                  </a:solidFill>
                                                  <a:latin typeface="Cambria Math" panose="02040503050406030204" pitchFamily="18" charset="0"/>
                                                </a:rPr>
                                              </m:ctrlPr>
                                            </m:accPr>
                                            <m:e>
                                              <m:r>
                                                <a:rPr lang="en-GB" i="1">
                                                  <a:solidFill>
                                                    <a:schemeClr val="accent1"/>
                                                  </a:solidFill>
                                                  <a:latin typeface="Cambria Math" panose="02040503050406030204" pitchFamily="18" charset="0"/>
                                                </a:rPr>
                                                <m:t>𝐒</m:t>
                                              </m:r>
                                            </m:e>
                                          </m:acc>
                                        </m:e>
                                        <m:sup>
                                          <m:r>
                                            <m:rPr>
                                              <m:sty m:val="p"/>
                                            </m:rPr>
                                            <a:rPr lang="en-GB" i="0">
                                              <a:solidFill>
                                                <a:schemeClr val="accent1"/>
                                              </a:solidFill>
                                              <a:latin typeface="Cambria Math" panose="02040503050406030204" pitchFamily="18" charset="0"/>
                                            </a:rPr>
                                            <m:t>T</m:t>
                                          </m:r>
                                        </m:sup>
                                      </m:sSup>
                                      <m:acc>
                                        <m:accPr>
                                          <m:chr m:val="̃"/>
                                          <m:ctrlPr>
                                            <a:rPr lang="en-GB" i="1">
                                              <a:solidFill>
                                                <a:schemeClr val="accent1"/>
                                              </a:solidFill>
                                              <a:latin typeface="Cambria Math" panose="02040503050406030204" pitchFamily="18" charset="0"/>
                                            </a:rPr>
                                          </m:ctrlPr>
                                        </m:accPr>
                                        <m:e>
                                          <m:r>
                                            <a:rPr lang="en-GB" i="1">
                                              <a:solidFill>
                                                <a:schemeClr val="accent1"/>
                                              </a:solidFill>
                                              <a:latin typeface="Cambria Math" panose="02040503050406030204" pitchFamily="18" charset="0"/>
                                            </a:rPr>
                                            <m:t>𝐒</m:t>
                                          </m:r>
                                        </m:e>
                                      </m:acc>
                                    </m:e>
                                  </m:groupChr>
                                </m:e>
                                <m:lim>
                                  <m:r>
                                    <a:rPr lang="en-GB" i="1">
                                      <a:solidFill>
                                        <a:srgbClr val="000000"/>
                                      </a:solidFill>
                                      <a:latin typeface="Cambria Math" panose="02040503050406030204" pitchFamily="18" charset="0"/>
                                    </a:rPr>
                                    <m:t>𝐔</m:t>
                                  </m:r>
                                  <m:r>
                                    <a:rPr lang="en-GB" i="1">
                                      <a:solidFill>
                                        <a:srgbClr val="000000"/>
                                      </a:solidFill>
                                      <a:latin typeface="Cambria Math" panose="02040503050406030204" pitchFamily="18" charset="0"/>
                                    </a:rPr>
                                    <m:t>𝚲</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𝐔</m:t>
                                      </m:r>
                                    </m:e>
                                    <m:sup>
                                      <m:r>
                                        <m:rPr>
                                          <m:sty m:val="p"/>
                                        </m:rPr>
                                        <a:rPr lang="en-GB">
                                          <a:solidFill>
                                            <a:srgbClr val="000000"/>
                                          </a:solidFill>
                                          <a:latin typeface="Cambria Math" panose="02040503050406030204" pitchFamily="18" charset="0"/>
                                        </a:rPr>
                                        <m:t>T</m:t>
                                      </m:r>
                                    </m:sup>
                                  </m:sSup>
                                </m:lim>
                              </m:limLow>
                            </m:e>
                          </m:groupChr>
                        </m:e>
                        <m:lim>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𝑛</m:t>
                              </m:r>
                            </m:e>
                            <m:sub>
                              <m:r>
                                <m:rPr>
                                  <m:sty m:val="p"/>
                                </m:rPr>
                                <a:rPr lang="hu-HU">
                                  <a:solidFill>
                                    <a:srgbClr val="000000"/>
                                  </a:solidFill>
                                  <a:latin typeface="Cambria Math" panose="02040503050406030204" pitchFamily="18" charset="0"/>
                                </a:rPr>
                                <m:t>reac</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𝑛</m:t>
                              </m:r>
                            </m:e>
                            <m:sub>
                              <m:r>
                                <m:rPr>
                                  <m:sty m:val="p"/>
                                </m:rPr>
                                <a:rPr lang="hu-HU">
                                  <a:solidFill>
                                    <a:srgbClr val="000000"/>
                                  </a:solidFill>
                                  <a:latin typeface="Cambria Math" panose="02040503050406030204" pitchFamily="18" charset="0"/>
                                </a:rPr>
                                <m:t>reac</m:t>
                              </m:r>
                            </m:sub>
                          </m:sSub>
                        </m:lim>
                      </m:limUpp>
                      <m:r>
                        <a:rPr lang="en-GB" i="1">
                          <a:solidFill>
                            <a:srgbClr val="000000"/>
                          </a:solidFill>
                          <a:latin typeface="Cambria Math" panose="02040503050406030204" pitchFamily="18" charset="0"/>
                        </a:rPr>
                        <m:t>⋅</m:t>
                      </m:r>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r>
                                    <a:rPr lang="en-GB" i="1">
                                      <a:solidFill>
                                        <a:srgbClr val="000000"/>
                                      </a:solidFill>
                                      <a:latin typeface="Cambria Math" panose="02040503050406030204" pitchFamily="18" charset="0"/>
                                    </a:rPr>
                                    <m:t>𝐤</m:t>
                                  </m:r>
                                </m:e>
                              </m:func>
                            </m:e>
                          </m:groupChr>
                        </m:e>
                        <m:lim>
                          <m:r>
                            <m:rPr>
                              <m:nor/>
                            </m:rPr>
                            <a:rPr lang="en-GB" i="0">
                              <a:solidFill>
                                <a:srgbClr val="000000"/>
                              </a:solidFill>
                              <a:latin typeface="Cambria Math" panose="02040503050406030204" pitchFamily="18" charset="0"/>
                            </a:rPr>
                            <m:t>  </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𝜀</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𝜀</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m:t>
                              </m:r>
                            </m:e>
                            <m:sup>
                              <m:r>
                                <m:rPr>
                                  <m:sty m:val="p"/>
                                </m:rPr>
                                <a:rPr lang="en-GB" i="0">
                                  <a:solidFill>
                                    <a:srgbClr val="000000"/>
                                  </a:solidFill>
                                  <a:latin typeface="Cambria Math" panose="02040503050406030204" pitchFamily="18" charset="0"/>
                                </a:rPr>
                                <m:t>T</m:t>
                              </m:r>
                            </m:sup>
                          </m:sSup>
                        </m:lim>
                      </m:limUpp>
                      <m:r>
                        <a:rPr lang="en-GB" i="0">
                          <a:solidFill>
                            <a:srgbClr val="000000"/>
                          </a:solidFill>
                          <a:latin typeface="Cambria Math" panose="02040503050406030204" pitchFamily="18" charset="0"/>
                        </a:rPr>
                        <m:t> </m:t>
                      </m:r>
                      <m:r>
                        <a:rPr lang="en-GB" i="1" smtClean="0">
                          <a:solidFill>
                            <a:srgbClr val="000000"/>
                          </a:solidFill>
                          <a:latin typeface="Cambria Math" panose="02040503050406030204" pitchFamily="18" charset="0"/>
                          <a:ea typeface="Cambria Math" panose="02040503050406030204" pitchFamily="18" charset="0"/>
                        </a:rPr>
                        <m:t>≳</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𝜀</m:t>
                          </m:r>
                        </m:e>
                        <m:sup>
                          <m:r>
                            <a:rPr lang="en-GB" i="1">
                              <a:solidFill>
                                <a:srgbClr val="000000"/>
                              </a:solidFill>
                              <a:latin typeface="Cambria Math" panose="02040503050406030204" pitchFamily="18" charset="0"/>
                            </a:rPr>
                            <m:t>2</m:t>
                          </m:r>
                        </m:sup>
                      </m:sSup>
                      <m:nary>
                        <m:naryPr>
                          <m:chr m:val="∑"/>
                          <m:supHide m:val="on"/>
                          <m:ctrlPr>
                            <a:rPr lang="en-GB" i="1">
                              <a:solidFill>
                                <a:srgbClr val="000000"/>
                              </a:solidFill>
                              <a:latin typeface="Cambria Math" panose="02040503050406030204" pitchFamily="18" charset="0"/>
                            </a:rPr>
                          </m:ctrlPr>
                        </m:naryPr>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a:rPr lang="en-GB" i="1">
                                  <a:solidFill>
                                    <a:srgbClr val="000000"/>
                                  </a:solidFill>
                                  <a:latin typeface="Cambria Math" panose="02040503050406030204" pitchFamily="18" charset="0"/>
                                </a:rPr>
                                <m:t>𝑗</m:t>
                              </m:r>
                            </m:sub>
                          </m:sSub>
                          <m:r>
                            <a:rPr lang="en-GB" i="1">
                              <a:solidFill>
                                <a:srgbClr val="000000"/>
                              </a:solidFill>
                              <a:latin typeface="Cambria Math" panose="02040503050406030204" pitchFamily="18" charset="0"/>
                            </a:rPr>
                            <m:t>&gt;</m:t>
                          </m:r>
                          <m:sSub>
                            <m:sSubPr>
                              <m:ctrlPr>
                                <a:rPr lang="en-GB" i="1" smtClean="0">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𝜆</m:t>
                              </m:r>
                            </m:e>
                            <m:sub>
                              <m:r>
                                <m:rPr>
                                  <m:sty m:val="p"/>
                                </m:rPr>
                                <a:rPr lang="hu-HU" b="0" i="0" smtClean="0">
                                  <a:solidFill>
                                    <a:schemeClr val="accent1"/>
                                  </a:solidFill>
                                  <a:latin typeface="Cambria Math" panose="02040503050406030204" pitchFamily="18" charset="0"/>
                                </a:rPr>
                                <m:t>thres</m:t>
                              </m:r>
                              <m:r>
                                <a:rPr lang="hu-HU" b="0" i="0" smtClean="0">
                                  <a:solidFill>
                                    <a:schemeClr val="accent1"/>
                                  </a:solidFill>
                                  <a:latin typeface="Cambria Math" panose="02040503050406030204" pitchFamily="18" charset="0"/>
                                </a:rPr>
                                <m:t>.</m:t>
                              </m:r>
                            </m:sub>
                          </m:sSub>
                        </m:sub>
                        <m:sup/>
                        <m:e>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a:rPr lang="en-GB" i="1">
                                          <a:solidFill>
                                            <a:srgbClr val="000000"/>
                                          </a:solidFill>
                                          <a:latin typeface="Cambria Math" panose="02040503050406030204" pitchFamily="18" charset="0"/>
                                        </a:rPr>
                                        <m:t>𝑗</m:t>
                                      </m:r>
                                    </m:sub>
                                  </m:sSub>
                                </m:e>
                              </m:groupChr>
                            </m:e>
                            <m:lim>
                              <m:r>
                                <a:rPr lang="en-GB" i="1">
                                  <a:solidFill>
                                    <a:srgbClr val="000000"/>
                                  </a:solidFill>
                                  <a:latin typeface="Cambria Math" panose="02040503050406030204" pitchFamily="18" charset="0"/>
                                </a:rPr>
                                <m:t>&gt;0</m:t>
                              </m:r>
                            </m:lim>
                          </m:limUpp>
                          <m:nary>
                            <m:naryPr>
                              <m:chr m:val="∑"/>
                              <m:supHide m:val="on"/>
                              <m:ctrlPr>
                                <a:rPr lang="en-GB" i="1">
                                  <a:solidFill>
                                    <a:srgbClr val="000000"/>
                                  </a:solidFill>
                                  <a:latin typeface="Cambria Math" panose="02040503050406030204" pitchFamily="18" charset="0"/>
                                </a:rPr>
                              </m:ctrlPr>
                            </m:naryPr>
                            <m:sub>
                              <m:d>
                                <m:dPr>
                                  <m:begChr m:val="|"/>
                                  <m:endChr m:val="|"/>
                                  <m:ctrlPr>
                                    <a:rPr lang="en-GB" i="1">
                                      <a:solidFill>
                                        <a:srgbClr val="000000"/>
                                      </a:solidFill>
                                      <a:latin typeface="Cambria Math" panose="02040503050406030204" pitchFamily="18" charset="0"/>
                                    </a:rPr>
                                  </m:ctrlPr>
                                </m:dPr>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𝑢</m:t>
                                      </m:r>
                                    </m:e>
                                    <m:sub>
                                      <m:r>
                                        <a:rPr lang="en-GB" i="1">
                                          <a:solidFill>
                                            <a:srgbClr val="000000"/>
                                          </a:solidFill>
                                          <a:latin typeface="Cambria Math" panose="02040503050406030204" pitchFamily="18" charset="0"/>
                                        </a:rPr>
                                        <m:t>𝑗𝑘</m:t>
                                      </m:r>
                                    </m:sub>
                                  </m:sSub>
                                </m:e>
                              </m:d>
                              <m:r>
                                <a:rPr lang="en-GB" i="1">
                                  <a:solidFill>
                                    <a:srgbClr val="000000"/>
                                  </a:solidFill>
                                  <a:latin typeface="Cambria Math" panose="02040503050406030204" pitchFamily="18" charset="0"/>
                                </a:rPr>
                                <m:t>&gt;</m:t>
                              </m:r>
                              <m:sSub>
                                <m:sSubPr>
                                  <m:ctrlPr>
                                    <a:rPr lang="en-GB" i="1" smtClean="0">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𝑢</m:t>
                                  </m:r>
                                </m:e>
                                <m:sub>
                                  <m:r>
                                    <m:rPr>
                                      <m:sty m:val="p"/>
                                    </m:rPr>
                                    <a:rPr lang="hu-HU">
                                      <a:solidFill>
                                        <a:schemeClr val="accent1"/>
                                      </a:solidFill>
                                      <a:latin typeface="Cambria Math" panose="02040503050406030204" pitchFamily="18" charset="0"/>
                                    </a:rPr>
                                    <m:t>thres</m:t>
                                  </m:r>
                                  <m:r>
                                    <a:rPr lang="hu-HU">
                                      <a:solidFill>
                                        <a:schemeClr val="accent1"/>
                                      </a:solidFill>
                                      <a:latin typeface="Cambria Math" panose="02040503050406030204" pitchFamily="18" charset="0"/>
                                    </a:rPr>
                                    <m:t>.</m:t>
                                  </m:r>
                                </m:sub>
                              </m:sSub>
                            </m:sub>
                            <m:sup/>
                            <m:e>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𝑢</m:t>
                                  </m:r>
                                </m:e>
                                <m:sub>
                                  <m:r>
                                    <a:rPr lang="en-GB" i="1">
                                      <a:solidFill>
                                        <a:srgbClr val="000000"/>
                                      </a:solidFill>
                                      <a:latin typeface="Cambria Math" panose="02040503050406030204" pitchFamily="18" charset="0"/>
                                    </a:rPr>
                                    <m:t>𝑗𝑘</m:t>
                                  </m:r>
                                </m:sub>
                                <m:sup>
                                  <m:r>
                                    <a:rPr lang="en-GB" i="1">
                                      <a:solidFill>
                                        <a:srgbClr val="000000"/>
                                      </a:solidFill>
                                      <a:latin typeface="Cambria Math" panose="02040503050406030204" pitchFamily="18" charset="0"/>
                                    </a:rPr>
                                    <m:t>2</m:t>
                                  </m:r>
                                </m:sup>
                              </m:sSubSup>
                            </m:e>
                          </m:nary>
                        </m:e>
                      </m:nary>
                    </m:oMath>
                  </m:oMathPara>
                </a14:m>
                <a:endParaRPr lang="en-GB"/>
              </a:p>
            </p:txBody>
          </p:sp>
        </mc:Choice>
        <mc:Fallback xmlns="">
          <p:sp>
            <p:nvSpPr>
              <p:cNvPr id="12" name="Object 6"/>
              <p:cNvSpPr txBox="1">
                <a:spLocks noRot="1" noChangeAspect="1" noMove="1" noResize="1" noEditPoints="1" noAdjustHandles="1" noChangeArrowheads="1" noChangeShapeType="1" noTextEdit="1"/>
              </p:cNvSpPr>
              <p:nvPr/>
            </p:nvSpPr>
            <p:spPr bwMode="auto">
              <a:xfrm>
                <a:off x="619760" y="2948794"/>
                <a:ext cx="7772400" cy="960412"/>
              </a:xfrm>
              <a:prstGeom prst="rect">
                <a:avLst/>
              </a:prstGeom>
              <a:blipFill>
                <a:blip r:embed="rId6"/>
                <a:stretch>
                  <a:fillRect/>
                </a:stretch>
              </a:blipFill>
              <a:ln>
                <a:solidFill>
                  <a:srgbClr val="FF0000"/>
                </a:solidFill>
              </a:ln>
            </p:spPr>
            <p:txBody>
              <a:bodyPr/>
              <a:lstStyle/>
              <a:p>
                <a:r>
                  <a:rPr lang="en-GB">
                    <a:noFill/>
                  </a:rPr>
                  <a:t> </a:t>
                </a:r>
              </a:p>
            </p:txBody>
          </p:sp>
        </mc:Fallback>
      </mc:AlternateContent>
      <p:sp>
        <p:nvSpPr>
          <p:cNvPr id="13"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3</a:t>
            </a:r>
            <a:r>
              <a:rPr lang="hu-HU" sz="1800" noProof="0">
                <a:solidFill>
                  <a:srgbClr val="000000"/>
                </a:solidFill>
                <a:latin typeface="Arial" panose="020B0604020202020204" pitchFamily="34" charset="0"/>
                <a:cs typeface="Arial" panose="020B0604020202020204" pitchFamily="34" charset="0"/>
              </a:rPr>
              <a:t>6</a:t>
            </a:r>
            <a:endParaRPr lang="en-US" sz="1800" noProof="0">
              <a:solidFill>
                <a:srgbClr val="000000"/>
              </a:solidFill>
              <a:latin typeface="Arial" panose="020B0604020202020204" pitchFamily="34" charset="0"/>
              <a:cs typeface="Arial" panose="020B0604020202020204" pitchFamily="34" charset="0"/>
            </a:endParaRPr>
          </a:p>
        </p:txBody>
      </p:sp>
      <p:sp>
        <p:nvSpPr>
          <p:cNvPr id="2" name="Text Box 3">
            <a:extLst>
              <a:ext uri="{FF2B5EF4-FFF2-40B4-BE49-F238E27FC236}">
                <a16:creationId xmlns:a16="http://schemas.microsoft.com/office/drawing/2014/main" id="{D517514F-1919-225B-32E9-9074A6FD6C46}"/>
              </a:ext>
            </a:extLst>
          </p:cNvPr>
          <p:cNvSpPr txBox="1">
            <a:spLocks noChangeArrowheads="1"/>
          </p:cNvSpPr>
          <p:nvPr/>
        </p:nvSpPr>
        <p:spPr bwMode="auto">
          <a:xfrm>
            <a:off x="838200" y="6197025"/>
            <a:ext cx="7086601" cy="584775"/>
          </a:xfrm>
          <a:prstGeom prst="rect">
            <a:avLst/>
          </a:prstGeom>
          <a:solidFill>
            <a:srgbClr val="FFFFFF"/>
          </a:solidFill>
          <a:ln w="25400">
            <a:solidFill>
              <a:srgbClr val="0000FF"/>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hu-HU" sz="1600" noProof="0">
                <a:solidFill>
                  <a:srgbClr val="000000"/>
                </a:solidFill>
                <a:latin typeface="+mj-lt"/>
                <a:cs typeface="Times New Roman" panose="02020603050405020304" pitchFamily="18" charset="0"/>
                <a:sym typeface="Symbol" panose="05050102010706020507" pitchFamily="18" charset="2"/>
              </a:rPr>
              <a:t>S</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Vajda</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P</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Valkó</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T</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Turányi</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Principal Component Analysis of Kinetic Models</a:t>
            </a:r>
            <a:endParaRPr lang="en-US" sz="1600" noProof="0">
              <a:solidFill>
                <a:srgbClr val="000000"/>
              </a:solidFill>
              <a:latin typeface="+mj-lt"/>
              <a:cs typeface="Times New Roman" panose="02020603050405020304" pitchFamily="18" charset="0"/>
              <a:sym typeface="Symbol" panose="05050102010706020507" pitchFamily="18" charset="2"/>
            </a:endParaRPr>
          </a:p>
          <a:p>
            <a:pPr algn="just">
              <a:spcBef>
                <a:spcPct val="0"/>
              </a:spcBef>
              <a:buFontTx/>
              <a:buNone/>
            </a:pPr>
            <a:r>
              <a:rPr lang="en-US" sz="1600" i="1" noProof="0">
                <a:solidFill>
                  <a:srgbClr val="000000"/>
                </a:solidFill>
                <a:latin typeface="+mj-lt"/>
                <a:cs typeface="Times New Roman" panose="02020603050405020304" pitchFamily="18" charset="0"/>
                <a:sym typeface="Symbol" panose="05050102010706020507" pitchFamily="18" charset="2"/>
              </a:rPr>
              <a:t>Int.J.Chem.Kinet.</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17</a:t>
            </a:r>
            <a:r>
              <a:rPr lang="en-US" sz="1600" noProof="0">
                <a:solidFill>
                  <a:srgbClr val="000000"/>
                </a:solidFill>
                <a:latin typeface="+mj-lt"/>
                <a:cs typeface="Times New Roman" panose="02020603050405020304" pitchFamily="18" charset="0"/>
                <a:sym typeface="Symbol" panose="05050102010706020507" pitchFamily="18" charset="2"/>
              </a:rPr>
              <a:t>, </a:t>
            </a:r>
            <a:r>
              <a:rPr lang="hu-HU" sz="1600" noProof="0">
                <a:solidFill>
                  <a:srgbClr val="000000"/>
                </a:solidFill>
                <a:latin typeface="+mj-lt"/>
                <a:cs typeface="Times New Roman" panose="02020603050405020304" pitchFamily="18" charset="0"/>
                <a:sym typeface="Symbol" panose="05050102010706020507" pitchFamily="18" charset="2"/>
              </a:rPr>
              <a:t>55</a:t>
            </a:r>
            <a:r>
              <a:rPr lang="en-US" sz="1600" noProof="0">
                <a:solidFill>
                  <a:srgbClr val="000000"/>
                </a:solidFill>
                <a:latin typeface="+mj-lt"/>
                <a:cs typeface="Times New Roman" panose="02020603050405020304" pitchFamily="18" charset="0"/>
                <a:sym typeface="Symbol" panose="05050102010706020507" pitchFamily="18" charset="2"/>
              </a:rPr>
              <a:t>-</a:t>
            </a:r>
            <a:r>
              <a:rPr lang="hu-HU" sz="1600" noProof="0">
                <a:solidFill>
                  <a:srgbClr val="000000"/>
                </a:solidFill>
                <a:latin typeface="+mj-lt"/>
                <a:cs typeface="Times New Roman" panose="02020603050405020304" pitchFamily="18" charset="0"/>
                <a:sym typeface="Symbol" panose="05050102010706020507" pitchFamily="18" charset="2"/>
              </a:rPr>
              <a:t>81</a:t>
            </a:r>
            <a:r>
              <a:rPr lang="en-US" sz="1600" noProof="0">
                <a:solidFill>
                  <a:srgbClr val="000000"/>
                </a:solidFill>
                <a:latin typeface="+mj-lt"/>
                <a:cs typeface="Times New Roman" panose="02020603050405020304" pitchFamily="18" charset="0"/>
                <a:sym typeface="Symbol" panose="05050102010706020507" pitchFamily="18" charset="2"/>
              </a:rPr>
              <a:t> </a:t>
            </a:r>
            <a:r>
              <a:rPr lang="en-US" sz="1600" b="1" noProof="0">
                <a:solidFill>
                  <a:srgbClr val="FF3300"/>
                </a:solidFill>
                <a:latin typeface="+mj-lt"/>
                <a:cs typeface="Times New Roman" panose="02020603050405020304" pitchFamily="18" charset="0"/>
                <a:sym typeface="Symbol" panose="05050102010706020507" pitchFamily="18" charset="2"/>
              </a:rPr>
              <a:t>(198</a:t>
            </a:r>
            <a:r>
              <a:rPr lang="hu-HU" sz="1600" b="1">
                <a:solidFill>
                  <a:srgbClr val="FF3300"/>
                </a:solidFill>
                <a:latin typeface="+mj-lt"/>
                <a:cs typeface="Times New Roman" panose="02020603050405020304" pitchFamily="18" charset="0"/>
                <a:sym typeface="Symbol" panose="05050102010706020507" pitchFamily="18" charset="2"/>
              </a:rPr>
              <a:t>5</a:t>
            </a:r>
            <a:r>
              <a:rPr lang="en-US" sz="1600" b="1" noProof="0">
                <a:solidFill>
                  <a:srgbClr val="FF3300"/>
                </a:solidFill>
                <a:latin typeface="+mj-lt"/>
                <a:cs typeface="Times New Roman" panose="02020603050405020304" pitchFamily="18" charset="0"/>
                <a:sym typeface="Symbol" panose="05050102010706020507" pitchFamily="18" charset="2"/>
              </a:rPr>
              <a:t>) </a:t>
            </a:r>
          </a:p>
        </p:txBody>
      </p:sp>
    </p:spTree>
    <p:extLst>
      <p:ext uri="{BB962C8B-B14F-4D97-AF65-F5344CB8AC3E}">
        <p14:creationId xmlns:p14="http://schemas.microsoft.com/office/powerpoint/2010/main" val="1741260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61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61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61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0" y="0"/>
            <a:ext cx="9144000" cy="889000"/>
          </a:xfrm>
        </p:spPr>
        <p:txBody>
          <a:bodyPr lIns="54000" rIns="54000"/>
          <a:lstStyle/>
          <a:p>
            <a:pPr eaLnBrk="1" hangingPunct="1"/>
            <a:r>
              <a:rPr lang="en-US" sz="2400" b="1" noProof="0">
                <a:solidFill>
                  <a:srgbClr val="C00000"/>
                </a:solidFill>
                <a:latin typeface="Arial" panose="020B0604020202020204" pitchFamily="34" charset="0"/>
              </a:rPr>
              <a:t>Reaction removal 3: Principal Component Analysis of the Rate Sensitivity Matrix (PCAF)</a:t>
            </a:r>
          </a:p>
        </p:txBody>
      </p:sp>
      <mc:AlternateContent xmlns:mc="http://schemas.openxmlformats.org/markup-compatibility/2006" xmlns:a14="http://schemas.microsoft.com/office/drawing/2010/main">
        <mc:Choice Requires="a14">
          <p:sp>
            <p:nvSpPr>
              <p:cNvPr id="68611" name="Text Box 3"/>
              <p:cNvSpPr txBox="1">
                <a:spLocks noChangeArrowheads="1"/>
              </p:cNvSpPr>
              <p:nvPr/>
            </p:nvSpPr>
            <p:spPr bwMode="auto">
              <a:xfrm>
                <a:off x="197255" y="952531"/>
                <a:ext cx="8946745" cy="533440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ts val="0"/>
                  </a:spcBef>
                  <a:buNone/>
                </a:pPr>
                <a:r>
                  <a:rPr lang="en-US" sz="1800" noProof="0">
                    <a:solidFill>
                      <a:srgbClr val="0000FF"/>
                    </a:solidFill>
                    <a:latin typeface="Arial" panose="020B0604020202020204" pitchFamily="34" charset="0"/>
                  </a:rPr>
                  <a:t>The normalized rate sensitivity matrix </a:t>
                </a:r>
                <a14:m>
                  <m:oMath xmlns:m="http://schemas.openxmlformats.org/officeDocument/2006/math">
                    <m:sSub>
                      <m:sSubPr>
                        <m:ctrlPr>
                          <a:rPr lang="en-GB" sz="1800" i="1">
                            <a:solidFill>
                              <a:srgbClr val="0000FF"/>
                            </a:solidFill>
                            <a:latin typeface="Cambria Math" panose="02040503050406030204" pitchFamily="18" charset="0"/>
                          </a:rPr>
                        </m:ctrlPr>
                      </m:sSubPr>
                      <m:e>
                        <m:acc>
                          <m:accPr>
                            <m:chr m:val="̃"/>
                            <m:ctrlPr>
                              <a:rPr lang="en-GB" sz="1800" i="1">
                                <a:solidFill>
                                  <a:srgbClr val="0000FF"/>
                                </a:solidFill>
                                <a:latin typeface="Cambria Math" panose="02040503050406030204" pitchFamily="18" charset="0"/>
                              </a:rPr>
                            </m:ctrlPr>
                          </m:accPr>
                          <m:e>
                            <m:r>
                              <a:rPr lang="en-GB" sz="1800" i="1">
                                <a:solidFill>
                                  <a:srgbClr val="0000FF"/>
                                </a:solidFill>
                                <a:latin typeface="Cambria Math" panose="02040503050406030204" pitchFamily="18" charset="0"/>
                              </a:rPr>
                              <m:t>𝐅</m:t>
                            </m:r>
                          </m:e>
                        </m:acc>
                      </m:e>
                      <m:sub>
                        <m:r>
                          <a:rPr lang="en-GB" sz="1800" i="1">
                            <a:solidFill>
                              <a:srgbClr val="0000FF"/>
                            </a:solidFill>
                            <a:latin typeface="Cambria Math" panose="02040503050406030204" pitchFamily="18" charset="0"/>
                          </a:rPr>
                          <m:t>𝑟</m:t>
                        </m:r>
                      </m:sub>
                    </m:sSub>
                  </m:oMath>
                </a14:m>
                <a:r>
                  <a:rPr lang="en-US" sz="1800" noProof="0">
                    <a:solidFill>
                      <a:srgbClr val="0000FF"/>
                    </a:solidFill>
                    <a:latin typeface="Arial" panose="020B0604020202020204" pitchFamily="34" charset="0"/>
                  </a:rPr>
                  <a:t> </a:t>
                </a:r>
                <a:r>
                  <a:rPr lang="en-US" sz="1800" noProof="0">
                    <a:solidFill>
                      <a:srgbClr val="000000"/>
                    </a:solidFill>
                    <a:latin typeface="Arial" panose="020B0604020202020204" pitchFamily="34" charset="0"/>
                  </a:rPr>
                  <a:t>is calculated at </a:t>
                </a:r>
                <a:r>
                  <a:rPr lang="hu-HU" sz="1800">
                    <a:solidFill>
                      <a:srgbClr val="000000"/>
                    </a:solidFill>
                    <a:latin typeface="Arial" panose="020B0604020202020204" pitchFamily="34" charset="0"/>
                  </a:rPr>
                  <a:t>many</a:t>
                </a:r>
                <a:r>
                  <a:rPr lang="en-US" sz="1800" noProof="0">
                    <a:solidFill>
                      <a:srgbClr val="000000"/>
                    </a:solidFill>
                    <a:latin typeface="Arial" panose="020B0604020202020204" pitchFamily="34" charset="0"/>
                  </a:rPr>
                  <a:t> </a:t>
                </a:r>
                <a:r>
                  <a:rPr lang="hu-HU" sz="1800" noProof="0">
                    <a:solidFill>
                      <a:srgbClr val="000000"/>
                    </a:solidFill>
                    <a:latin typeface="Arial" panose="020B0604020202020204" pitchFamily="34" charset="0"/>
                  </a:rPr>
                  <a:t>timepoints </a:t>
                </a:r>
                <a:r>
                  <a:rPr lang="en-US" sz="1800" noProof="0">
                    <a:solidFill>
                      <a:srgbClr val="000000"/>
                    </a:solidFill>
                    <a:latin typeface="Arial" panose="020B0604020202020204" pitchFamily="34" charset="0"/>
                  </a:rPr>
                  <a:t>(</a:t>
                </a:r>
                <a:r>
                  <a:rPr lang="hu-HU" sz="1800" i="1">
                    <a:solidFill>
                      <a:srgbClr val="000000"/>
                    </a:solidFill>
                    <a:latin typeface="Arial" panose="020B0604020202020204" pitchFamily="34" charset="0"/>
                  </a:rPr>
                  <a:t>r</a:t>
                </a:r>
                <a:r>
                  <a:rPr lang="en-US" sz="1800" noProof="0">
                    <a:solidFill>
                      <a:srgbClr val="000000"/>
                    </a:solidFill>
                    <a:latin typeface="Arial" panose="020B0604020202020204" pitchFamily="34" charset="0"/>
                  </a:rPr>
                  <a:t>=1,..,</a:t>
                </a:r>
                <a:r>
                  <a:rPr lang="en-US" sz="1800" i="1" noProof="0">
                    <a:solidFill>
                      <a:srgbClr val="000000"/>
                    </a:solidFill>
                    <a:latin typeface="Arial" panose="020B0604020202020204" pitchFamily="34" charset="0"/>
                  </a:rPr>
                  <a:t>n</a:t>
                </a:r>
                <a:r>
                  <a:rPr lang="en-US" sz="1800" noProof="0">
                    <a:solidFill>
                      <a:srgbClr val="000000"/>
                    </a:solidFill>
                    <a:latin typeface="Arial" panose="020B0604020202020204" pitchFamily="34" charset="0"/>
                  </a:rPr>
                  <a:t>):</a:t>
                </a:r>
              </a:p>
              <a:p>
                <a:pPr algn="l">
                  <a:spcBef>
                    <a:spcPts val="0"/>
                  </a:spcBef>
                  <a:buFontTx/>
                  <a:buNone/>
                </a:pPr>
                <a:endParaRPr lang="hu-HU" sz="1800">
                  <a:solidFill>
                    <a:srgbClr val="000000"/>
                  </a:solidFill>
                  <a:latin typeface="Arial" panose="020B0604020202020204" pitchFamily="34" charset="0"/>
                </a:endParaRPr>
              </a:p>
              <a:p>
                <a:pPr algn="l">
                  <a:spcBef>
                    <a:spcPts val="0"/>
                  </a:spcBef>
                  <a:buFontTx/>
                  <a:buNone/>
                </a:pPr>
                <a:r>
                  <a:rPr lang="hu-HU" sz="1800">
                    <a:solidFill>
                      <a:srgbClr val="000000"/>
                    </a:solidFill>
                    <a:latin typeface="Arial" panose="020B0604020202020204" pitchFamily="34" charset="0"/>
                  </a:rPr>
                  <a:t>                                                                       Can be </a:t>
                </a:r>
                <a:r>
                  <a:rPr lang="hu-HU" sz="1800" b="1">
                    <a:solidFill>
                      <a:srgbClr val="000000"/>
                    </a:solidFill>
                    <a:latin typeface="Arial" panose="020B0604020202020204" pitchFamily="34" charset="0"/>
                  </a:rPr>
                  <a:t>evaluated locally at time </a:t>
                </a:r>
                <a:r>
                  <a:rPr lang="hu-HU" sz="1800" b="1" i="1">
                    <a:solidFill>
                      <a:srgbClr val="000000"/>
                    </a:solidFill>
                    <a:latin typeface="Arial" panose="020B0604020202020204" pitchFamily="34" charset="0"/>
                  </a:rPr>
                  <a:t>t</a:t>
                </a:r>
                <a:r>
                  <a:rPr lang="hu-HU" sz="1800" b="1" i="1" baseline="-25000">
                    <a:solidFill>
                      <a:srgbClr val="000000"/>
                    </a:solidFill>
                    <a:latin typeface="Arial" panose="020B0604020202020204" pitchFamily="34" charset="0"/>
                  </a:rPr>
                  <a:t>r </a:t>
                </a:r>
                <a:r>
                  <a:rPr lang="hu-HU" sz="1800">
                    <a:solidFill>
                      <a:srgbClr val="000000"/>
                    </a:solidFill>
                    <a:latin typeface="Arial" panose="020B0604020202020204" pitchFamily="34" charset="0"/>
                  </a:rPr>
                  <a:t>!</a:t>
                </a:r>
                <a:endParaRPr lang="en-US" sz="1800" noProof="0">
                  <a:solidFill>
                    <a:srgbClr val="000000"/>
                  </a:solidFill>
                  <a:latin typeface="Arial" panose="020B0604020202020204" pitchFamily="34" charset="0"/>
                </a:endParaRPr>
              </a:p>
              <a:p>
                <a:pPr algn="l">
                  <a:spcBef>
                    <a:spcPts val="0"/>
                  </a:spcBef>
                  <a:buNone/>
                </a:pPr>
                <a:endParaRPr lang="hu-HU" sz="1800">
                  <a:solidFill>
                    <a:srgbClr val="000000"/>
                  </a:solidFill>
                  <a:latin typeface="Arial" panose="020B0604020202020204" pitchFamily="34" charset="0"/>
                </a:endParaRPr>
              </a:p>
              <a:p>
                <a:pPr algn="l">
                  <a:spcBef>
                    <a:spcPts val="0"/>
                  </a:spcBef>
                  <a:buNone/>
                </a:pPr>
                <a:r>
                  <a:rPr lang="hu-HU" sz="1800">
                    <a:solidFill>
                      <a:srgbClr val="000000"/>
                    </a:solidFill>
                    <a:latin typeface="Arial" panose="020B0604020202020204" pitchFamily="34" charset="0"/>
                  </a:rPr>
                  <a:t>    </a:t>
                </a:r>
                <a14:m>
                  <m:oMath xmlns:m="http://schemas.openxmlformats.org/officeDocument/2006/math">
                    <m:sSub>
                      <m:sSubPr>
                        <m:ctrlPr>
                          <a:rPr lang="en-GB" sz="1800" i="1">
                            <a:solidFill>
                              <a:srgbClr val="000000"/>
                            </a:solidFill>
                            <a:latin typeface="Cambria Math" panose="02040503050406030204" pitchFamily="18" charset="0"/>
                          </a:rPr>
                        </m:ctrlPr>
                      </m:sSubPr>
                      <m:e>
                        <m:r>
                          <a:rPr lang="en-GB" sz="1800" i="1">
                            <a:solidFill>
                              <a:srgbClr val="000000"/>
                            </a:solidFill>
                            <a:latin typeface="Cambria Math" panose="02040503050406030204" pitchFamily="18" charset="0"/>
                          </a:rPr>
                          <m:t>𝑓</m:t>
                        </m:r>
                      </m:e>
                      <m:sub>
                        <m:r>
                          <a:rPr lang="en-GB" sz="1800" i="1">
                            <a:solidFill>
                              <a:srgbClr val="000000"/>
                            </a:solidFill>
                            <a:latin typeface="Cambria Math" panose="02040503050406030204" pitchFamily="18" charset="0"/>
                          </a:rPr>
                          <m:t>𝑖</m:t>
                        </m:r>
                      </m:sub>
                    </m:sSub>
                  </m:oMath>
                </a14:m>
                <a:r>
                  <a:rPr lang="hu-HU" sz="1800">
                    <a:solidFill>
                      <a:srgbClr val="000000"/>
                    </a:solidFill>
                    <a:latin typeface="Arial" panose="020B0604020202020204" pitchFamily="34" charset="0"/>
                  </a:rPr>
                  <a:t>: </a:t>
                </a:r>
                <a:r>
                  <a:rPr lang="en-GB" sz="1800">
                    <a:solidFill>
                      <a:srgbClr val="000000"/>
                    </a:solidFill>
                    <a:latin typeface="Arial" panose="020B0604020202020204" pitchFamily="34" charset="0"/>
                  </a:rPr>
                  <a:t>production </a:t>
                </a:r>
                <a:r>
                  <a:rPr lang="hu-HU" sz="1800">
                    <a:solidFill>
                      <a:srgbClr val="000000"/>
                    </a:solidFill>
                    <a:latin typeface="Arial" panose="020B0604020202020204" pitchFamily="34" charset="0"/>
                  </a:rPr>
                  <a:t>rate </a:t>
                </a:r>
                <a:r>
                  <a:rPr lang="en-GB" sz="1800">
                    <a:solidFill>
                      <a:srgbClr val="000000"/>
                    </a:solidFill>
                    <a:latin typeface="Arial" panose="020B0604020202020204" pitchFamily="34" charset="0"/>
                  </a:rPr>
                  <a:t>of species </a:t>
                </a:r>
                <a:r>
                  <a:rPr lang="hu-HU" sz="1800" i="1">
                    <a:solidFill>
                      <a:srgbClr val="000000"/>
                    </a:solidFill>
                    <a:latin typeface="Arial" panose="020B0604020202020204" pitchFamily="34" charset="0"/>
                  </a:rPr>
                  <a:t>i, R</a:t>
                </a:r>
                <a:r>
                  <a:rPr lang="hu-HU" sz="1800" i="1" baseline="-25000">
                    <a:solidFill>
                      <a:srgbClr val="000000"/>
                    </a:solidFill>
                    <a:latin typeface="Arial" panose="020B0604020202020204" pitchFamily="34" charset="0"/>
                  </a:rPr>
                  <a:t>j</a:t>
                </a:r>
                <a:r>
                  <a:rPr lang="hu-HU" sz="1800" i="1">
                    <a:solidFill>
                      <a:srgbClr val="000000"/>
                    </a:solidFill>
                    <a:latin typeface="Arial" panose="020B0604020202020204" pitchFamily="34" charset="0"/>
                  </a:rPr>
                  <a:t>: </a:t>
                </a:r>
                <a:r>
                  <a:rPr lang="hu-HU" sz="1800">
                    <a:solidFill>
                      <a:srgbClr val="000000"/>
                    </a:solidFill>
                    <a:latin typeface="Arial" panose="020B0604020202020204" pitchFamily="34" charset="0"/>
                  </a:rPr>
                  <a:t>rate of reaction </a:t>
                </a:r>
                <a:r>
                  <a:rPr lang="hu-HU" sz="1800" i="1">
                    <a:solidFill>
                      <a:srgbClr val="000000"/>
                    </a:solidFill>
                    <a:latin typeface="Arial" panose="020B0604020202020204" pitchFamily="34" charset="0"/>
                  </a:rPr>
                  <a:t>j, </a:t>
                </a:r>
                <a:r>
                  <a:rPr lang="hu-HU" sz="1800" i="1">
                    <a:solidFill>
                      <a:srgbClr val="000000"/>
                    </a:solidFill>
                    <a:latin typeface="Arial" panose="020B0604020202020204" pitchFamily="34" charset="0"/>
                    <a:sym typeface="Symbol" panose="05050102010706020507" pitchFamily="18" charset="2"/>
                  </a:rPr>
                  <a:t></a:t>
                </a:r>
                <a:r>
                  <a:rPr lang="hu-HU" sz="1800" i="1" baseline="-25000">
                    <a:solidFill>
                      <a:srgbClr val="000000"/>
                    </a:solidFill>
                    <a:latin typeface="Arial" panose="020B0604020202020204" pitchFamily="34" charset="0"/>
                    <a:sym typeface="Symbol" panose="05050102010706020507" pitchFamily="18" charset="2"/>
                  </a:rPr>
                  <a:t>ij</a:t>
                </a:r>
                <a:r>
                  <a:rPr lang="hu-HU" sz="1800" i="1">
                    <a:solidFill>
                      <a:srgbClr val="000000"/>
                    </a:solidFill>
                    <a:latin typeface="Arial" panose="020B0604020202020204" pitchFamily="34" charset="0"/>
                    <a:sym typeface="Symbol" panose="05050102010706020507" pitchFamily="18" charset="2"/>
                  </a:rPr>
                  <a:t>:</a:t>
                </a:r>
                <a:r>
                  <a:rPr lang="hu-HU" sz="1800">
                    <a:solidFill>
                      <a:srgbClr val="000000"/>
                    </a:solidFill>
                    <a:latin typeface="Arial" panose="020B0604020202020204" pitchFamily="34" charset="0"/>
                    <a:sym typeface="Symbol" panose="05050102010706020507" pitchFamily="18" charset="2"/>
                  </a:rPr>
                  <a:t> stoich. number of species </a:t>
                </a:r>
                <a:r>
                  <a:rPr lang="hu-HU" sz="1800" i="1">
                    <a:solidFill>
                      <a:srgbClr val="000000"/>
                    </a:solidFill>
                    <a:latin typeface="Arial" panose="020B0604020202020204" pitchFamily="34" charset="0"/>
                    <a:sym typeface="Symbol" panose="05050102010706020507" pitchFamily="18" charset="2"/>
                  </a:rPr>
                  <a:t>i</a:t>
                </a:r>
                <a:endParaRPr lang="hu-HU" sz="1800" i="1" baseline="-25000">
                  <a:solidFill>
                    <a:srgbClr val="000000"/>
                  </a:solidFill>
                  <a:latin typeface="Arial" panose="020B0604020202020204" pitchFamily="34" charset="0"/>
                </a:endParaRPr>
              </a:p>
              <a:p>
                <a:pPr marL="342900" indent="-342900" algn="l">
                  <a:spcBef>
                    <a:spcPts val="600"/>
                  </a:spcBef>
                </a:pPr>
                <a:r>
                  <a:rPr lang="hu-HU" sz="1800">
                    <a:solidFill>
                      <a:srgbClr val="0000FF"/>
                    </a:solidFill>
                    <a:latin typeface="Arial" panose="020B0604020202020204" pitchFamily="34" charset="0"/>
                  </a:rPr>
                  <a:t>How are prod. rates affected by small relative perturbations (</a:t>
                </a:r>
                <a:r>
                  <a:rPr lang="en-US" sz="1800">
                    <a:solidFill>
                      <a:srgbClr val="FF0000"/>
                    </a:solidFill>
                    <a:latin typeface="Arial" panose="020B0604020202020204" pitchFamily="34" charset="0"/>
                    <a:sym typeface="Symbol" panose="05050102010706020507" pitchFamily="18" charset="2"/>
                  </a:rPr>
                  <a:t></a:t>
                </a:r>
                <a:r>
                  <a:rPr lang="hu-HU" sz="1800">
                    <a:solidFill>
                      <a:srgbClr val="0000FF"/>
                    </a:solidFill>
                    <a:latin typeface="Arial" panose="020B0604020202020204" pitchFamily="34" charset="0"/>
                    <a:sym typeface="Symbol" panose="05050102010706020507" pitchFamily="18" charset="2"/>
                  </a:rPr>
                  <a:t>)</a:t>
                </a:r>
                <a:r>
                  <a:rPr lang="hu-HU" sz="1800">
                    <a:solidFill>
                      <a:srgbClr val="0000FF"/>
                    </a:solidFill>
                    <a:latin typeface="Arial" panose="020B0604020202020204" pitchFamily="34" charset="0"/>
                  </a:rPr>
                  <a:t> of the rate coeffs.?</a:t>
                </a:r>
              </a:p>
              <a:p>
                <a:pPr marL="342900" indent="-342900" algn="l">
                  <a:spcBef>
                    <a:spcPts val="600"/>
                  </a:spcBef>
                </a:pPr>
                <a:endParaRPr lang="hu-HU" sz="1800">
                  <a:solidFill>
                    <a:srgbClr val="0000FF"/>
                  </a:solidFill>
                  <a:latin typeface="Arial" panose="020B0604020202020204" pitchFamily="34" charset="0"/>
                </a:endParaRPr>
              </a:p>
              <a:p>
                <a:pPr algn="l">
                  <a:spcBef>
                    <a:spcPts val="1200"/>
                  </a:spcBef>
                  <a:buNone/>
                </a:pPr>
                <a:endParaRPr lang="hu-HU" sz="1800" noProof="0">
                  <a:solidFill>
                    <a:srgbClr val="0000FF"/>
                  </a:solidFill>
                  <a:latin typeface="Arial" panose="020B0604020202020204" pitchFamily="34" charset="0"/>
                </a:endParaRPr>
              </a:p>
              <a:p>
                <a:pPr marL="285750" indent="-285750" algn="l">
                  <a:spcBef>
                    <a:spcPts val="3300"/>
                  </a:spcBef>
                </a:pPr>
                <a:r>
                  <a:rPr lang="hu-HU" sz="1800" noProof="0">
                    <a:solidFill>
                      <a:srgbClr val="0000FF"/>
                    </a:solidFill>
                    <a:latin typeface="Arial" panose="020B0604020202020204" pitchFamily="34" charset="0"/>
                  </a:rPr>
                  <a:t> </a:t>
                </a:r>
                <a:r>
                  <a:rPr lang="en-US" sz="1800" noProof="0">
                    <a:solidFill>
                      <a:srgbClr val="0000FF"/>
                    </a:solidFill>
                    <a:latin typeface="Arial" panose="020B0604020202020204" pitchFamily="34" charset="0"/>
                  </a:rPr>
                  <a:t>PCA requires the eigenvector-eigenvalue decomposition of matrix</a:t>
                </a:r>
                <a:r>
                  <a:rPr lang="hu-HU" sz="1800" b="1" noProof="0">
                    <a:solidFill>
                      <a:srgbClr val="0000FF"/>
                    </a:solidFill>
                    <a:latin typeface="Arial" panose="020B0604020202020204" pitchFamily="34" charset="0"/>
                  </a:rPr>
                  <a:t> </a:t>
                </a:r>
                <a14:m>
                  <m:oMath xmlns:m="http://schemas.openxmlformats.org/officeDocument/2006/math">
                    <m:sSubSup>
                      <m:sSubSupPr>
                        <m:ctrlPr>
                          <a:rPr lang="en-GB" sz="1800" i="1" smtClean="0">
                            <a:solidFill>
                              <a:srgbClr val="FF0000"/>
                            </a:solidFill>
                            <a:latin typeface="Cambria Math" panose="02040503050406030204" pitchFamily="18" charset="0"/>
                          </a:rPr>
                        </m:ctrlPr>
                      </m:sSubSupPr>
                      <m:e>
                        <m:acc>
                          <m:accPr>
                            <m:chr m:val="̃"/>
                            <m:ctrlPr>
                              <a:rPr lang="en-GB" sz="1800" i="1">
                                <a:solidFill>
                                  <a:srgbClr val="FF0000"/>
                                </a:solidFill>
                                <a:latin typeface="Cambria Math" panose="02040503050406030204" pitchFamily="18" charset="0"/>
                              </a:rPr>
                            </m:ctrlPr>
                          </m:accPr>
                          <m:e>
                            <m:r>
                              <a:rPr lang="en-GB" sz="1800" i="1" smtClean="0">
                                <a:solidFill>
                                  <a:srgbClr val="FF0000"/>
                                </a:solidFill>
                                <a:latin typeface="Cambria Math" panose="02040503050406030204" pitchFamily="18" charset="0"/>
                              </a:rPr>
                              <m:t>𝐅</m:t>
                            </m:r>
                          </m:e>
                        </m:acc>
                      </m:e>
                      <m:sub>
                        <m:r>
                          <a:rPr lang="hu-HU" sz="1800" b="0" i="1" smtClean="0">
                            <a:solidFill>
                              <a:srgbClr val="FF0000"/>
                            </a:solidFill>
                            <a:latin typeface="Cambria Math" panose="02040503050406030204" pitchFamily="18" charset="0"/>
                          </a:rPr>
                          <m:t>𝑟</m:t>
                        </m:r>
                      </m:sub>
                      <m:sup>
                        <m:r>
                          <m:rPr>
                            <m:sty m:val="p"/>
                          </m:rPr>
                          <a:rPr lang="en-GB" sz="1800">
                            <a:solidFill>
                              <a:srgbClr val="FF0000"/>
                            </a:solidFill>
                            <a:latin typeface="Cambria Math" panose="02040503050406030204" pitchFamily="18" charset="0"/>
                          </a:rPr>
                          <m:t>T</m:t>
                        </m:r>
                      </m:sup>
                    </m:sSubSup>
                    <m:sSub>
                      <m:sSubPr>
                        <m:ctrlPr>
                          <a:rPr lang="hu-HU" sz="1800" i="1">
                            <a:solidFill>
                              <a:srgbClr val="FF0000"/>
                            </a:solidFill>
                            <a:latin typeface="Cambria Math" panose="02040503050406030204" pitchFamily="18" charset="0"/>
                          </a:rPr>
                        </m:ctrlPr>
                      </m:sSubPr>
                      <m:e>
                        <m:acc>
                          <m:accPr>
                            <m:chr m:val="̃"/>
                            <m:ctrlPr>
                              <a:rPr lang="en-GB" sz="1800" i="1">
                                <a:solidFill>
                                  <a:srgbClr val="FF0000"/>
                                </a:solidFill>
                                <a:latin typeface="Cambria Math" panose="02040503050406030204" pitchFamily="18" charset="0"/>
                              </a:rPr>
                            </m:ctrlPr>
                          </m:accPr>
                          <m:e>
                            <m:r>
                              <a:rPr lang="en-GB" sz="1800" i="1">
                                <a:solidFill>
                                  <a:srgbClr val="FF0000"/>
                                </a:solidFill>
                                <a:latin typeface="Cambria Math" panose="02040503050406030204" pitchFamily="18" charset="0"/>
                              </a:rPr>
                              <m:t>𝐅</m:t>
                            </m:r>
                          </m:e>
                        </m:acc>
                      </m:e>
                      <m:sub>
                        <m:r>
                          <a:rPr lang="hu-HU" sz="1800" i="1">
                            <a:solidFill>
                              <a:srgbClr val="FF0000"/>
                            </a:solidFill>
                            <a:latin typeface="Cambria Math" panose="02040503050406030204" pitchFamily="18" charset="0"/>
                          </a:rPr>
                          <m:t>𝑟</m:t>
                        </m:r>
                      </m:sub>
                    </m:sSub>
                  </m:oMath>
                </a14:m>
                <a:r>
                  <a:rPr lang="hu-HU" sz="1800" noProof="0">
                    <a:solidFill>
                      <a:srgbClr val="000000"/>
                    </a:solidFill>
                    <a:latin typeface="Arial" panose="020B0604020202020204" pitchFamily="34" charset="0"/>
                  </a:rPr>
                  <a:t>, </a:t>
                </a:r>
                <a:br>
                  <a:rPr lang="hu-HU" sz="1800" noProof="0">
                    <a:solidFill>
                      <a:srgbClr val="000000"/>
                    </a:solidFill>
                    <a:latin typeface="Arial" panose="020B0604020202020204" pitchFamily="34" charset="0"/>
                  </a:rPr>
                </a:br>
                <a:r>
                  <a:rPr lang="hu-HU" sz="1800" noProof="0">
                    <a:solidFill>
                      <a:srgbClr val="000000"/>
                    </a:solidFill>
                    <a:latin typeface="Arial" panose="020B0604020202020204" pitchFamily="34" charset="0"/>
                  </a:rPr>
                  <a:t> which is </a:t>
                </a:r>
                <a:r>
                  <a:rPr lang="en-US" sz="1800">
                    <a:solidFill>
                      <a:srgbClr val="000000"/>
                    </a:solidFill>
                    <a:latin typeface="Arial" panose="020B0604020202020204" pitchFamily="34" charset="0"/>
                  </a:rPr>
                  <a:t>sym</a:t>
                </a:r>
                <a:r>
                  <a:rPr lang="hu-HU" sz="1800">
                    <a:solidFill>
                      <a:srgbClr val="000000"/>
                    </a:solidFill>
                    <a:latin typeface="Arial" panose="020B0604020202020204" pitchFamily="34" charset="0"/>
                  </a:rPr>
                  <a:t>metric</a:t>
                </a:r>
                <a:r>
                  <a:rPr lang="en-US" sz="1800">
                    <a:solidFill>
                      <a:srgbClr val="000000"/>
                    </a:solidFill>
                    <a:latin typeface="Arial" panose="020B0604020202020204" pitchFamily="34" charset="0"/>
                  </a:rPr>
                  <a:t> positive definite</a:t>
                </a:r>
                <a:r>
                  <a:rPr lang="hu-HU" sz="1800">
                    <a:solidFill>
                      <a:srgbClr val="000000"/>
                    </a:solidFill>
                    <a:latin typeface="Arial" panose="020B0604020202020204" pitchFamily="34" charset="0"/>
                  </a:rPr>
                  <a:t>.</a:t>
                </a:r>
                <a:endParaRPr lang="hu-HU" sz="1800">
                  <a:solidFill>
                    <a:srgbClr val="000000"/>
                  </a:solidFill>
                  <a:latin typeface="Arial" panose="020B0604020202020204" pitchFamily="34" charset="0"/>
                  <a:sym typeface="Symbol" panose="05050102010706020507" pitchFamily="18" charset="2"/>
                </a:endParaRPr>
              </a:p>
              <a:p>
                <a:pPr marL="342900" indent="-342900" algn="l">
                  <a:spcBef>
                    <a:spcPts val="600"/>
                  </a:spcBef>
                </a:pPr>
                <a:r>
                  <a:rPr lang="en-US" sz="1800" i="1">
                    <a:solidFill>
                      <a:srgbClr val="FF0000"/>
                    </a:solidFill>
                    <a:latin typeface="Arial" panose="020B0604020202020204" pitchFamily="34" charset="0"/>
                    <a:sym typeface="Symbol" panose="05050102010706020507" pitchFamily="18" charset="2"/>
                  </a:rPr>
                  <a:t></a:t>
                </a:r>
                <a:r>
                  <a:rPr lang="en-US" sz="1800" baseline="-25000">
                    <a:solidFill>
                      <a:srgbClr val="FF0000"/>
                    </a:solidFill>
                    <a:latin typeface="Arial" panose="020B0604020202020204" pitchFamily="34" charset="0"/>
                  </a:rPr>
                  <a:t>thres </a:t>
                </a:r>
                <a:r>
                  <a:rPr lang="hu-HU" sz="1800" baseline="-25000">
                    <a:solidFill>
                      <a:srgbClr val="FF0000"/>
                    </a:solidFill>
                    <a:latin typeface="Arial" panose="020B0604020202020204" pitchFamily="34" charset="0"/>
                  </a:rPr>
                  <a:t> </a:t>
                </a:r>
                <a:r>
                  <a:rPr lang="hu-HU" sz="1800">
                    <a:solidFill>
                      <a:srgbClr val="000000"/>
                    </a:solidFill>
                    <a:latin typeface="Arial" panose="020B0604020202020204" pitchFamily="34" charset="0"/>
                  </a:rPr>
                  <a:t>and </a:t>
                </a:r>
                <a:r>
                  <a:rPr lang="en-US" sz="1800" i="1">
                    <a:solidFill>
                      <a:srgbClr val="FF0000"/>
                    </a:solidFill>
                    <a:latin typeface="Cambria Math" panose="02040503050406030204" pitchFamily="18" charset="0"/>
                    <a:ea typeface="Cambria Math" panose="02040503050406030204" pitchFamily="18" charset="0"/>
                  </a:rPr>
                  <a:t>u</a:t>
                </a:r>
                <a:r>
                  <a:rPr lang="en-US" sz="1800" baseline="-25000">
                    <a:solidFill>
                      <a:srgbClr val="FF0000"/>
                    </a:solidFill>
                    <a:latin typeface="Arial" panose="020B0604020202020204" pitchFamily="34" charset="0"/>
                  </a:rPr>
                  <a:t>thres</a:t>
                </a:r>
                <a:r>
                  <a:rPr lang="hu-HU" sz="1800">
                    <a:solidFill>
                      <a:srgbClr val="FF0000"/>
                    </a:solidFill>
                    <a:latin typeface="Arial" panose="020B0604020202020204" pitchFamily="34" charset="0"/>
                  </a:rPr>
                  <a:t> </a:t>
                </a:r>
                <a:r>
                  <a:rPr lang="hu-HU" sz="1800">
                    <a:solidFill>
                      <a:srgbClr val="000000"/>
                    </a:solidFill>
                    <a:latin typeface="Arial" panose="020B0604020202020204" pitchFamily="34" charset="0"/>
                  </a:rPr>
                  <a:t>are </a:t>
                </a:r>
                <a:r>
                  <a:rPr lang="hu-HU" sz="1800">
                    <a:solidFill>
                      <a:srgbClr val="FF0000"/>
                    </a:solidFill>
                    <a:latin typeface="Arial" panose="020B0604020202020204" pitchFamily="34" charset="0"/>
                  </a:rPr>
                  <a:t>thresholds </a:t>
                </a:r>
                <a:r>
                  <a:rPr lang="hu-HU" sz="1800">
                    <a:solidFill>
                      <a:srgbClr val="000000"/>
                    </a:solidFill>
                    <a:latin typeface="Arial" panose="020B0604020202020204" pitchFamily="34" charset="0"/>
                  </a:rPr>
                  <a:t>for eigenvalues (</a:t>
                </a:r>
                <a:r>
                  <a:rPr lang="en-US" sz="1800" i="1">
                    <a:solidFill>
                      <a:srgbClr val="000000"/>
                    </a:solidFill>
                    <a:latin typeface="Arial" panose="020B0604020202020204" pitchFamily="34" charset="0"/>
                    <a:sym typeface="Symbol" panose="05050102010706020507" pitchFamily="18" charset="2"/>
                  </a:rPr>
                  <a:t></a:t>
                </a:r>
                <a:r>
                  <a:rPr lang="en-US" sz="1800" i="1" baseline="-25000">
                    <a:solidFill>
                      <a:srgbClr val="000000"/>
                    </a:solidFill>
                    <a:latin typeface="Arial" panose="020B0604020202020204" pitchFamily="34" charset="0"/>
                    <a:sym typeface="Symbol" panose="05050102010706020507" pitchFamily="18" charset="2"/>
                  </a:rPr>
                  <a:t>j</a:t>
                </a:r>
                <a:r>
                  <a:rPr lang="hu-HU" sz="1800">
                    <a:solidFill>
                      <a:srgbClr val="000000"/>
                    </a:solidFill>
                    <a:latin typeface="Arial" panose="020B0604020202020204" pitchFamily="34" charset="0"/>
                  </a:rPr>
                  <a:t>) and eigenvector components (</a:t>
                </a:r>
                <a:r>
                  <a:rPr lang="hu-HU" sz="1800" i="1">
                    <a:solidFill>
                      <a:srgbClr val="000000"/>
                    </a:solidFill>
                    <a:latin typeface="Cambria Math" panose="02040503050406030204" pitchFamily="18" charset="0"/>
                    <a:ea typeface="Cambria Math" panose="02040503050406030204" pitchFamily="18" charset="0"/>
                  </a:rPr>
                  <a:t>u</a:t>
                </a:r>
                <a:r>
                  <a:rPr lang="hu-HU" sz="1800" i="1" baseline="-25000">
                    <a:solidFill>
                      <a:srgbClr val="000000"/>
                    </a:solidFill>
                    <a:latin typeface="Cambria Math" panose="02040503050406030204" pitchFamily="18" charset="0"/>
                    <a:ea typeface="Cambria Math" panose="02040503050406030204" pitchFamily="18" charset="0"/>
                  </a:rPr>
                  <a:t>jk</a:t>
                </a:r>
                <a:r>
                  <a:rPr lang="hu-HU" sz="1800">
                    <a:solidFill>
                      <a:srgbClr val="000000"/>
                    </a:solidFill>
                    <a:latin typeface="Arial" panose="020B0604020202020204" pitchFamily="34" charset="0"/>
                  </a:rPr>
                  <a:t>)</a:t>
                </a:r>
                <a:endParaRPr lang="en-US" sz="1800" b="1">
                  <a:solidFill>
                    <a:srgbClr val="000000"/>
                  </a:solidFill>
                  <a:latin typeface="Arial" panose="020B0604020202020204" pitchFamily="34" charset="0"/>
                </a:endParaRPr>
              </a:p>
              <a:p>
                <a:pPr marL="342900" indent="-342900" algn="l">
                  <a:spcBef>
                    <a:spcPts val="600"/>
                  </a:spcBef>
                </a:pPr>
                <a:r>
                  <a:rPr lang="hu-HU" sz="1800" b="1">
                    <a:solidFill>
                      <a:schemeClr val="accent1"/>
                    </a:solidFill>
                    <a:latin typeface="Arial" panose="020B0604020202020204" pitchFamily="34" charset="0"/>
                  </a:rPr>
                  <a:t>L</a:t>
                </a:r>
                <a:r>
                  <a:rPr lang="en-US" sz="1800" b="1">
                    <a:solidFill>
                      <a:schemeClr val="accent1"/>
                    </a:solidFill>
                    <a:latin typeface="Arial" panose="020B0604020202020204" pitchFamily="34" charset="0"/>
                  </a:rPr>
                  <a:t>arge eigenvalues</a:t>
                </a:r>
                <a:r>
                  <a:rPr lang="en-US" sz="1800" b="1">
                    <a:solidFill>
                      <a:srgbClr val="000000"/>
                    </a:solidFill>
                    <a:latin typeface="Arial" panose="020B0604020202020204" pitchFamily="34" charset="0"/>
                  </a:rPr>
                  <a:t> </a:t>
                </a:r>
                <a:r>
                  <a:rPr lang="en-US" sz="1800">
                    <a:solidFill>
                      <a:srgbClr val="000000"/>
                    </a:solidFill>
                    <a:latin typeface="Arial" panose="020B0604020202020204" pitchFamily="34" charset="0"/>
                    <a:sym typeface="Symbol" panose="05050102010706020507" pitchFamily="18" charset="2"/>
                  </a:rPr>
                  <a:t>belongs to the </a:t>
                </a:r>
                <a:r>
                  <a:rPr lang="en-US" sz="1800" b="1">
                    <a:solidFill>
                      <a:schemeClr val="accent1"/>
                    </a:solidFill>
                    <a:latin typeface="Arial" panose="020B0604020202020204" pitchFamily="34" charset="0"/>
                    <a:sym typeface="Symbol" panose="05050102010706020507" pitchFamily="18" charset="2"/>
                  </a:rPr>
                  <a:t>important reaction groups</a:t>
                </a:r>
                <a:r>
                  <a:rPr lang="hu-HU" sz="1800">
                    <a:solidFill>
                      <a:srgbClr val="000000"/>
                    </a:solidFill>
                    <a:latin typeface="Arial" panose="020B0604020202020204" pitchFamily="34" charset="0"/>
                    <a:sym typeface="Symbol" panose="05050102010706020507" pitchFamily="18" charset="2"/>
                  </a:rPr>
                  <a:t>.</a:t>
                </a:r>
              </a:p>
              <a:p>
                <a:pPr marL="342900" indent="-342900" algn="l">
                  <a:spcBef>
                    <a:spcPts val="600"/>
                  </a:spcBef>
                </a:pPr>
                <a:r>
                  <a:rPr lang="hu-HU" sz="1800" b="1">
                    <a:solidFill>
                      <a:schemeClr val="accent1"/>
                    </a:solidFill>
                    <a:latin typeface="Arial" panose="020B0604020202020204" pitchFamily="34" charset="0"/>
                  </a:rPr>
                  <a:t>L</a:t>
                </a:r>
                <a:r>
                  <a:rPr lang="en-US" sz="1800" b="1">
                    <a:solidFill>
                      <a:schemeClr val="accent1"/>
                    </a:solidFill>
                    <a:latin typeface="Arial" panose="020B0604020202020204" pitchFamily="34" charset="0"/>
                  </a:rPr>
                  <a:t>arge </a:t>
                </a:r>
                <a:r>
                  <a:rPr lang="hu-HU" sz="1800" b="1">
                    <a:solidFill>
                      <a:schemeClr val="accent1"/>
                    </a:solidFill>
                    <a:latin typeface="Arial" panose="020B0604020202020204" pitchFamily="34" charset="0"/>
                  </a:rPr>
                  <a:t>eigenvector </a:t>
                </a:r>
                <a:r>
                  <a:rPr lang="en-US" sz="1800" b="1">
                    <a:solidFill>
                      <a:schemeClr val="accent1"/>
                    </a:solidFill>
                    <a:latin typeface="Arial" panose="020B0604020202020204" pitchFamily="34" charset="0"/>
                  </a:rPr>
                  <a:t>components </a:t>
                </a:r>
                <a:r>
                  <a:rPr lang="en-US" sz="1800">
                    <a:solidFill>
                      <a:srgbClr val="000000"/>
                    </a:solidFill>
                    <a:latin typeface="Arial" panose="020B0604020202020204" pitchFamily="34" charset="0"/>
                  </a:rPr>
                  <a:t>designate </a:t>
                </a:r>
                <a:r>
                  <a:rPr lang="hu-HU" sz="1800" b="1">
                    <a:solidFill>
                      <a:schemeClr val="accent1"/>
                    </a:solidFill>
                    <a:latin typeface="Arial" panose="020B0604020202020204" pitchFamily="34" charset="0"/>
                  </a:rPr>
                  <a:t>connected</a:t>
                </a:r>
                <a:r>
                  <a:rPr lang="en-US" sz="1800" b="1">
                    <a:solidFill>
                      <a:schemeClr val="accent1"/>
                    </a:solidFill>
                    <a:latin typeface="Arial" panose="020B0604020202020204" pitchFamily="34" charset="0"/>
                  </a:rPr>
                  <a:t> reactions</a:t>
                </a:r>
                <a:r>
                  <a:rPr lang="hu-HU" sz="1800" b="1">
                    <a:solidFill>
                      <a:schemeClr val="accent1"/>
                    </a:solidFill>
                    <a:latin typeface="Arial" panose="020B0604020202020204" pitchFamily="34" charset="0"/>
                  </a:rPr>
                  <a:t> in the group</a:t>
                </a:r>
                <a:r>
                  <a:rPr lang="hu-HU" sz="1800">
                    <a:solidFill>
                      <a:srgbClr val="000000"/>
                    </a:solidFill>
                    <a:latin typeface="Arial" panose="020B0604020202020204" pitchFamily="34" charset="0"/>
                    <a:sym typeface="Symbol" panose="05050102010706020507" pitchFamily="18" charset="2"/>
                  </a:rPr>
                  <a:t>.</a:t>
                </a:r>
                <a:endParaRPr lang="hu-HU" sz="1800" b="1">
                  <a:solidFill>
                    <a:schemeClr val="accent1"/>
                  </a:solidFill>
                  <a:latin typeface="Arial" panose="020B0604020202020204" pitchFamily="34" charset="0"/>
                </a:endParaRPr>
              </a:p>
              <a:p>
                <a:pPr marL="361950">
                  <a:spcBef>
                    <a:spcPts val="600"/>
                  </a:spcBef>
                  <a:buNone/>
                </a:pPr>
                <a:r>
                  <a:rPr lang="en-US" sz="1800" b="1" noProof="0">
                    <a:solidFill>
                      <a:srgbClr val="FF3300"/>
                    </a:solidFill>
                    <a:latin typeface="Arial" panose="020B0604020202020204" pitchFamily="34" charset="0"/>
                  </a:rPr>
                  <a:t>A reaction step is important if it belongs </a:t>
                </a:r>
                <a:r>
                  <a:rPr lang="hu-HU" sz="1800" b="1" noProof="0">
                    <a:solidFill>
                      <a:srgbClr val="FF3300"/>
                    </a:solidFill>
                    <a:latin typeface="Arial" panose="020B0604020202020204" pitchFamily="34" charset="0"/>
                  </a:rPr>
                  <a:t>to</a:t>
                </a:r>
                <a:br>
                  <a:rPr lang="hu-HU" sz="1800" b="1" noProof="0">
                    <a:solidFill>
                      <a:srgbClr val="FF3300"/>
                    </a:solidFill>
                    <a:latin typeface="Arial" panose="020B0604020202020204" pitchFamily="34" charset="0"/>
                  </a:rPr>
                </a:br>
                <a:r>
                  <a:rPr lang="hu-HU" sz="1800" b="1" noProof="0">
                    <a:solidFill>
                      <a:srgbClr val="FF3300"/>
                    </a:solidFill>
                    <a:latin typeface="Arial" panose="020B0604020202020204" pitchFamily="34" charset="0"/>
                  </a:rPr>
                  <a:t>an</a:t>
                </a:r>
                <a:r>
                  <a:rPr lang="en-US" sz="1800" b="1" noProof="0">
                    <a:solidFill>
                      <a:srgbClr val="FF3300"/>
                    </a:solidFill>
                    <a:latin typeface="Arial" panose="020B0604020202020204" pitchFamily="34" charset="0"/>
                  </a:rPr>
                  <a:t> important reaction group at </a:t>
                </a:r>
                <a:r>
                  <a:rPr lang="hu-HU" sz="1800" b="1" noProof="0">
                    <a:solidFill>
                      <a:srgbClr val="FF3300"/>
                    </a:solidFill>
                    <a:latin typeface="Arial" panose="020B0604020202020204" pitchFamily="34" charset="0"/>
                  </a:rPr>
                  <a:t>a</a:t>
                </a:r>
                <a:r>
                  <a:rPr lang="en-US" sz="1800" b="1" noProof="0">
                    <a:solidFill>
                      <a:srgbClr val="FF3300"/>
                    </a:solidFill>
                    <a:latin typeface="Arial" panose="020B0604020202020204" pitchFamily="34" charset="0"/>
                  </a:rPr>
                  <a:t> time</a:t>
                </a:r>
                <a:r>
                  <a:rPr lang="hu-HU" sz="1800" b="1" noProof="0">
                    <a:solidFill>
                      <a:srgbClr val="FF3300"/>
                    </a:solidFill>
                    <a:latin typeface="Arial" panose="020B0604020202020204" pitchFamily="34" charset="0"/>
                  </a:rPr>
                  <a:t> </a:t>
                </a:r>
                <a:r>
                  <a:rPr lang="en-US" sz="1800" b="1" noProof="0">
                    <a:solidFill>
                      <a:srgbClr val="FF3300"/>
                    </a:solidFill>
                    <a:latin typeface="Arial" panose="020B0604020202020204" pitchFamily="34" charset="0"/>
                  </a:rPr>
                  <a:t>point.</a:t>
                </a:r>
                <a:endParaRPr lang="en-US" sz="1800" b="1" noProof="0">
                  <a:solidFill>
                    <a:srgbClr val="000000"/>
                  </a:solidFill>
                  <a:latin typeface="Arial" panose="020B0604020202020204" pitchFamily="34" charset="0"/>
                </a:endParaRPr>
              </a:p>
            </p:txBody>
          </p:sp>
        </mc:Choice>
        <mc:Fallback xmlns="">
          <p:sp>
            <p:nvSpPr>
              <p:cNvPr id="68611" name="Text Box 3"/>
              <p:cNvSpPr txBox="1">
                <a:spLocks noRot="1" noChangeAspect="1" noMove="1" noResize="1" noEditPoints="1" noAdjustHandles="1" noChangeArrowheads="1" noChangeShapeType="1" noTextEdit="1"/>
              </p:cNvSpPr>
              <p:nvPr/>
            </p:nvSpPr>
            <p:spPr bwMode="auto">
              <a:xfrm>
                <a:off x="197255" y="952531"/>
                <a:ext cx="8946745" cy="5334409"/>
              </a:xfrm>
              <a:prstGeom prst="rect">
                <a:avLst/>
              </a:prstGeom>
              <a:blipFill>
                <a:blip r:embed="rId3"/>
                <a:stretch>
                  <a:fillRect l="-545" t="-457" r="-613" b="-22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613" name="Object 6"/>
              <p:cNvSpPr txBox="1"/>
              <p:nvPr/>
            </p:nvSpPr>
            <p:spPr bwMode="auto">
              <a:xfrm>
                <a:off x="609600" y="1371600"/>
                <a:ext cx="3886200" cy="685800"/>
              </a:xfrm>
              <a:prstGeom prst="rect">
                <a:avLst/>
              </a:prstGeom>
              <a:solidFill>
                <a:srgbClr val="FFFFFF"/>
              </a:solidFill>
              <a:ln>
                <a:solidFill>
                  <a:schemeClr val="accent1"/>
                </a:solidFill>
              </a:ln>
            </p:spPr>
            <p:txBody>
              <a:bodyPr>
                <a:normAutofit fontScale="92500"/>
              </a:bodyPr>
              <a:lstStyle/>
              <a:p>
                <a:pPr/>
                <a14:m>
                  <m:oMathPara xmlns:m="http://schemas.openxmlformats.org/officeDocument/2006/math">
                    <m:oMathParaPr>
                      <m:jc m:val="left"/>
                    </m:oMathParaPr>
                    <m:oMath xmlns:m="http://schemas.openxmlformats.org/officeDocument/2006/math">
                      <m:sSub>
                        <m:sSubPr>
                          <m:ctrlPr>
                            <a:rPr lang="en-GB" sz="1600" i="1" smtClean="0">
                              <a:solidFill>
                                <a:srgbClr val="000000"/>
                              </a:solidFill>
                              <a:latin typeface="Cambria Math" panose="02040503050406030204" pitchFamily="18" charset="0"/>
                            </a:rPr>
                          </m:ctrlPr>
                        </m:sSubPr>
                        <m:e>
                          <m:acc>
                            <m:accPr>
                              <m:chr m:val="̃"/>
                              <m:ctrlPr>
                                <a:rPr lang="en-GB" sz="1600" i="1">
                                  <a:solidFill>
                                    <a:srgbClr val="000000"/>
                                  </a:solidFill>
                                  <a:latin typeface="Cambria Math" panose="02040503050406030204" pitchFamily="18" charset="0"/>
                                </a:rPr>
                              </m:ctrlPr>
                            </m:accPr>
                            <m:e>
                              <m:r>
                                <a:rPr lang="en-GB" sz="1600" i="1">
                                  <a:solidFill>
                                    <a:srgbClr val="000000"/>
                                  </a:solidFill>
                                  <a:latin typeface="Cambria Math" panose="02040503050406030204" pitchFamily="18" charset="0"/>
                                </a:rPr>
                                <m:t>𝐅</m:t>
                              </m:r>
                            </m:e>
                          </m:acc>
                        </m:e>
                        <m:sub>
                          <m:r>
                            <a:rPr lang="en-GB" sz="1600" i="1">
                              <a:solidFill>
                                <a:srgbClr val="000000"/>
                              </a:solidFill>
                              <a:latin typeface="Cambria Math" panose="02040503050406030204" pitchFamily="18" charset="0"/>
                            </a:rPr>
                            <m:t>𝑟</m:t>
                          </m:r>
                        </m:sub>
                      </m:sSub>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d>
                            <m:dPr>
                              <m:ctrlPr>
                                <a:rPr lang="en-GB" sz="1600" i="1">
                                  <a:solidFill>
                                    <a:srgbClr val="000000"/>
                                  </a:solidFill>
                                  <a:latin typeface="Cambria Math" panose="02040503050406030204" pitchFamily="18" charset="0"/>
                                </a:rPr>
                              </m:ctrlPr>
                            </m:dPr>
                            <m:e>
                              <m:f>
                                <m:fPr>
                                  <m:ctrlPr>
                                    <a:rPr lang="en-GB" sz="1600" i="1">
                                      <a:solidFill>
                                        <a:srgbClr val="000000"/>
                                      </a:solidFill>
                                      <a:latin typeface="Cambria Math" panose="02040503050406030204" pitchFamily="18" charset="0"/>
                                    </a:rPr>
                                  </m:ctrlPr>
                                </m:fPr>
                                <m:num>
                                  <m:r>
                                    <m:rPr>
                                      <m:sty m:val="p"/>
                                    </m:rPr>
                                    <a:rPr lang="en-GB" sz="1600" i="0">
                                      <a:solidFill>
                                        <a:srgbClr val="000000"/>
                                      </a:solidFill>
                                      <a:latin typeface="Cambria Math" panose="02040503050406030204" pitchFamily="18" charset="0"/>
                                    </a:rPr>
                                    <m:t>d</m:t>
                                  </m:r>
                                  <m:r>
                                    <m:rPr>
                                      <m:nor/>
                                    </m:rPr>
                                    <a:rPr lang="en-GB" sz="1600" i="0">
                                      <a:solidFill>
                                        <a:srgbClr val="000000"/>
                                      </a:solidFill>
                                      <a:latin typeface="Cambria Math" panose="02040503050406030204" pitchFamily="18" charset="0"/>
                                    </a:rPr>
                                    <m:t>ln</m:t>
                                  </m:r>
                                  <m:r>
                                    <a:rPr lang="en-GB" sz="1600" i="1">
                                      <a:solidFill>
                                        <a:srgbClr val="000000"/>
                                      </a:solidFill>
                                      <a:latin typeface="Cambria Math" panose="02040503050406030204" pitchFamily="18" charset="0"/>
                                    </a:rPr>
                                    <m:t>𝐟</m:t>
                                  </m:r>
                                </m:num>
                                <m:den>
                                  <m:r>
                                    <m:rPr>
                                      <m:sty m:val="p"/>
                                    </m:rPr>
                                    <a:rPr lang="en-GB" sz="1600" i="0">
                                      <a:solidFill>
                                        <a:srgbClr val="000000"/>
                                      </a:solidFill>
                                      <a:latin typeface="Cambria Math" panose="02040503050406030204" pitchFamily="18" charset="0"/>
                                    </a:rPr>
                                    <m:t>d</m:t>
                                  </m:r>
                                  <m:r>
                                    <m:rPr>
                                      <m:nor/>
                                    </m:rPr>
                                    <a:rPr lang="en-GB" sz="1600" i="0">
                                      <a:solidFill>
                                        <a:srgbClr val="000000"/>
                                      </a:solidFill>
                                      <a:latin typeface="Cambria Math" panose="02040503050406030204" pitchFamily="18" charset="0"/>
                                    </a:rPr>
                                    <m:t>ln</m:t>
                                  </m:r>
                                  <m:r>
                                    <a:rPr lang="en-GB" sz="1600" i="1">
                                      <a:solidFill>
                                        <a:srgbClr val="000000"/>
                                      </a:solidFill>
                                      <a:latin typeface="Cambria Math" panose="02040503050406030204" pitchFamily="18" charset="0"/>
                                    </a:rPr>
                                    <m:t>𝐤</m:t>
                                  </m:r>
                                </m:den>
                              </m:f>
                            </m:e>
                          </m:d>
                        </m:e>
                        <m:sub>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𝑡</m:t>
                              </m:r>
                            </m:e>
                            <m:sub>
                              <m:r>
                                <a:rPr lang="en-GB" sz="1600" i="1">
                                  <a:solidFill>
                                    <a:srgbClr val="000000"/>
                                  </a:solidFill>
                                  <a:latin typeface="Cambria Math" panose="02040503050406030204" pitchFamily="18" charset="0"/>
                                </a:rPr>
                                <m:t>𝑟</m:t>
                              </m:r>
                            </m:sub>
                          </m:sSub>
                        </m:sub>
                      </m:sSub>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d>
                            <m:dPr>
                              <m:begChr m:val="{"/>
                              <m:endChr m:val="}"/>
                              <m:ctrlPr>
                                <a:rPr lang="en-GB" sz="1600" i="1">
                                  <a:solidFill>
                                    <a:srgbClr val="000000"/>
                                  </a:solidFill>
                                  <a:latin typeface="Cambria Math" panose="02040503050406030204" pitchFamily="18" charset="0"/>
                                </a:rPr>
                              </m:ctrlPr>
                            </m:dPr>
                            <m:e>
                              <m:f>
                                <m:fPr>
                                  <m:ctrlPr>
                                    <a:rPr lang="en-GB" sz="1600" i="1">
                                      <a:solidFill>
                                        <a:srgbClr val="000000"/>
                                      </a:solidFill>
                                      <a:latin typeface="Cambria Math" panose="02040503050406030204" pitchFamily="18" charset="0"/>
                                    </a:rPr>
                                  </m:ctrlPr>
                                </m:fPr>
                                <m:num>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𝑘</m:t>
                                      </m:r>
                                    </m:e>
                                    <m:sub>
                                      <m:r>
                                        <a:rPr lang="en-GB" sz="1600" i="1">
                                          <a:solidFill>
                                            <a:srgbClr val="000000"/>
                                          </a:solidFill>
                                          <a:latin typeface="Cambria Math" panose="02040503050406030204" pitchFamily="18" charset="0"/>
                                        </a:rPr>
                                        <m:t>𝑗</m:t>
                                      </m:r>
                                    </m:sub>
                                  </m:sSub>
                                </m:num>
                                <m:den>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𝑓</m:t>
                                      </m:r>
                                    </m:e>
                                    <m:sub>
                                      <m:r>
                                        <a:rPr lang="en-GB" sz="1600" i="1">
                                          <a:solidFill>
                                            <a:srgbClr val="000000"/>
                                          </a:solidFill>
                                          <a:latin typeface="Cambria Math" panose="02040503050406030204" pitchFamily="18" charset="0"/>
                                        </a:rPr>
                                        <m:t>𝑖</m:t>
                                      </m:r>
                                    </m:sub>
                                  </m:sSub>
                                </m:den>
                              </m:f>
                              <m:f>
                                <m:fPr>
                                  <m:ctrlPr>
                                    <a:rPr lang="en-GB" sz="1600" i="1">
                                      <a:solidFill>
                                        <a:srgbClr val="000000"/>
                                      </a:solidFill>
                                      <a:latin typeface="Cambria Math" panose="02040503050406030204" pitchFamily="18" charset="0"/>
                                    </a:rPr>
                                  </m:ctrlPr>
                                </m:fPr>
                                <m:num>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𝑓</m:t>
                                      </m:r>
                                    </m:e>
                                    <m:sub>
                                      <m:r>
                                        <a:rPr lang="en-GB" sz="1600" i="1">
                                          <a:solidFill>
                                            <a:srgbClr val="000000"/>
                                          </a:solidFill>
                                          <a:latin typeface="Cambria Math" panose="02040503050406030204" pitchFamily="18" charset="0"/>
                                        </a:rPr>
                                        <m:t>𝑖</m:t>
                                      </m:r>
                                    </m:sub>
                                  </m:sSub>
                                  <m:d>
                                    <m:dPr>
                                      <m:ctrlPr>
                                        <a:rPr lang="en-GB" sz="1600" i="1">
                                          <a:solidFill>
                                            <a:srgbClr val="000000"/>
                                          </a:solidFill>
                                          <a:latin typeface="Cambria Math" panose="02040503050406030204" pitchFamily="18" charset="0"/>
                                        </a:rPr>
                                      </m:ctrlPr>
                                    </m:dPr>
                                    <m:e>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𝑡</m:t>
                                          </m:r>
                                        </m:e>
                                        <m:sub>
                                          <m:r>
                                            <a:rPr lang="en-GB" sz="1600" i="1">
                                              <a:solidFill>
                                                <a:srgbClr val="000000"/>
                                              </a:solidFill>
                                              <a:latin typeface="Cambria Math" panose="02040503050406030204" pitchFamily="18" charset="0"/>
                                            </a:rPr>
                                            <m:t>𝑟</m:t>
                                          </m:r>
                                        </m:sub>
                                      </m:sSub>
                                    </m:e>
                                  </m:d>
                                </m:num>
                                <m:den>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𝑘</m:t>
                                      </m:r>
                                    </m:e>
                                    <m:sub>
                                      <m:r>
                                        <a:rPr lang="en-GB" sz="1600" i="1">
                                          <a:solidFill>
                                            <a:srgbClr val="000000"/>
                                          </a:solidFill>
                                          <a:latin typeface="Cambria Math" panose="02040503050406030204" pitchFamily="18" charset="0"/>
                                        </a:rPr>
                                        <m:t>𝑗</m:t>
                                      </m:r>
                                    </m:sub>
                                  </m:sSub>
                                </m:den>
                              </m:f>
                            </m:e>
                          </m:d>
                        </m:e>
                        <m:sub>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𝑡</m:t>
                              </m:r>
                            </m:e>
                            <m:sub>
                              <m:r>
                                <a:rPr lang="en-GB" sz="1600" i="1">
                                  <a:solidFill>
                                    <a:srgbClr val="000000"/>
                                  </a:solidFill>
                                  <a:latin typeface="Cambria Math" panose="02040503050406030204" pitchFamily="18" charset="0"/>
                                </a:rPr>
                                <m:t>𝑟</m:t>
                              </m:r>
                            </m:sub>
                          </m:sSub>
                        </m:sub>
                      </m:sSub>
                      <m:r>
                        <a:rPr lang="en-GB" sz="1600" i="1">
                          <a:solidFill>
                            <a:srgbClr val="000000"/>
                          </a:solidFill>
                          <a:latin typeface="Cambria Math" panose="02040503050406030204" pitchFamily="18" charset="0"/>
                        </a:rPr>
                        <m:t>=</m:t>
                      </m:r>
                      <m:sSub>
                        <m:sSubPr>
                          <m:ctrlPr>
                            <a:rPr lang="en-GB" sz="1600" i="1">
                              <a:solidFill>
                                <a:srgbClr val="000000"/>
                              </a:solidFill>
                              <a:latin typeface="Cambria Math" panose="02040503050406030204" pitchFamily="18" charset="0"/>
                            </a:rPr>
                          </m:ctrlPr>
                        </m:sSubPr>
                        <m:e>
                          <m:d>
                            <m:dPr>
                              <m:begChr m:val="{"/>
                              <m:endChr m:val="}"/>
                              <m:ctrlPr>
                                <a:rPr lang="en-GB" sz="1600" i="1">
                                  <a:solidFill>
                                    <a:srgbClr val="000000"/>
                                  </a:solidFill>
                                  <a:latin typeface="Cambria Math" panose="02040503050406030204" pitchFamily="18" charset="0"/>
                                </a:rPr>
                              </m:ctrlPr>
                            </m:dPr>
                            <m:e>
                              <m:f>
                                <m:fPr>
                                  <m:ctrlPr>
                                    <a:rPr lang="en-GB" sz="1600" i="1">
                                      <a:solidFill>
                                        <a:srgbClr val="000000"/>
                                      </a:solidFill>
                                      <a:latin typeface="Cambria Math" panose="02040503050406030204" pitchFamily="18" charset="0"/>
                                    </a:rPr>
                                  </m:ctrlPr>
                                </m:fPr>
                                <m:num>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𝜈</m:t>
                                      </m:r>
                                    </m:e>
                                    <m:sub>
                                      <m:r>
                                        <a:rPr lang="en-GB" sz="1600" i="1">
                                          <a:solidFill>
                                            <a:srgbClr val="000000"/>
                                          </a:solidFill>
                                          <a:latin typeface="Cambria Math" panose="02040503050406030204" pitchFamily="18" charset="0"/>
                                        </a:rPr>
                                        <m:t>𝑖𝑗</m:t>
                                      </m:r>
                                    </m:sub>
                                  </m:sSub>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𝑅</m:t>
                                      </m:r>
                                    </m:e>
                                    <m:sub>
                                      <m:r>
                                        <a:rPr lang="en-GB" sz="1600" i="1">
                                          <a:solidFill>
                                            <a:srgbClr val="000000"/>
                                          </a:solidFill>
                                          <a:latin typeface="Cambria Math" panose="02040503050406030204" pitchFamily="18" charset="0"/>
                                        </a:rPr>
                                        <m:t>𝑗</m:t>
                                      </m:r>
                                    </m:sub>
                                  </m:sSub>
                                </m:num>
                                <m:den>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𝑓</m:t>
                                      </m:r>
                                    </m:e>
                                    <m:sub>
                                      <m:r>
                                        <a:rPr lang="en-GB" sz="1600" i="1">
                                          <a:solidFill>
                                            <a:srgbClr val="000000"/>
                                          </a:solidFill>
                                          <a:latin typeface="Cambria Math" panose="02040503050406030204" pitchFamily="18" charset="0"/>
                                        </a:rPr>
                                        <m:t>𝑖</m:t>
                                      </m:r>
                                    </m:sub>
                                  </m:sSub>
                                </m:den>
                              </m:f>
                            </m:e>
                          </m:d>
                        </m:e>
                        <m:sub>
                          <m:sSub>
                            <m:sSubPr>
                              <m:ctrlPr>
                                <a:rPr lang="en-GB" sz="1600" i="1">
                                  <a:solidFill>
                                    <a:srgbClr val="000000"/>
                                  </a:solidFill>
                                  <a:latin typeface="Cambria Math" panose="02040503050406030204" pitchFamily="18" charset="0"/>
                                </a:rPr>
                              </m:ctrlPr>
                            </m:sSubPr>
                            <m:e>
                              <m:r>
                                <a:rPr lang="en-GB" sz="1600" i="1">
                                  <a:solidFill>
                                    <a:srgbClr val="000000"/>
                                  </a:solidFill>
                                  <a:latin typeface="Cambria Math" panose="02040503050406030204" pitchFamily="18" charset="0"/>
                                </a:rPr>
                                <m:t>𝑡</m:t>
                              </m:r>
                            </m:e>
                            <m:sub>
                              <m:r>
                                <a:rPr lang="en-GB" sz="1600" i="1">
                                  <a:solidFill>
                                    <a:srgbClr val="000000"/>
                                  </a:solidFill>
                                  <a:latin typeface="Cambria Math" panose="02040503050406030204" pitchFamily="18" charset="0"/>
                                </a:rPr>
                                <m:t>𝑟</m:t>
                              </m:r>
                            </m:sub>
                          </m:sSub>
                        </m:sub>
                      </m:sSub>
                    </m:oMath>
                  </m:oMathPara>
                </a14:m>
                <a:endParaRPr lang="en-GB" sz="1800"/>
              </a:p>
            </p:txBody>
          </p:sp>
        </mc:Choice>
        <mc:Fallback xmlns="">
          <p:sp>
            <p:nvSpPr>
              <p:cNvPr id="68613" name="Object 6"/>
              <p:cNvSpPr txBox="1">
                <a:spLocks noRot="1" noChangeAspect="1" noMove="1" noResize="1" noEditPoints="1" noAdjustHandles="1" noChangeArrowheads="1" noChangeShapeType="1" noTextEdit="1"/>
              </p:cNvSpPr>
              <p:nvPr/>
            </p:nvSpPr>
            <p:spPr bwMode="auto">
              <a:xfrm>
                <a:off x="609600" y="1371600"/>
                <a:ext cx="3886200" cy="685800"/>
              </a:xfrm>
              <a:prstGeom prst="rect">
                <a:avLst/>
              </a:prstGeom>
              <a:blipFill>
                <a:blip r:embed="rId4"/>
                <a:stretch>
                  <a:fillRect/>
                </a:stretch>
              </a:blipFill>
              <a:ln>
                <a:solidFill>
                  <a:schemeClr val="accent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Object 6"/>
              <p:cNvSpPr txBox="1"/>
              <p:nvPr/>
            </p:nvSpPr>
            <p:spPr bwMode="auto">
              <a:xfrm>
                <a:off x="579121" y="2819400"/>
                <a:ext cx="7421879" cy="990600"/>
              </a:xfrm>
              <a:prstGeom prst="rect">
                <a:avLst/>
              </a:prstGeom>
              <a:solidFill>
                <a:srgbClr val="FFFFFF"/>
              </a:solidFill>
              <a:ln>
                <a:solidFill>
                  <a:srgbClr val="FF0000"/>
                </a:solidFill>
              </a:ln>
            </p:spPr>
            <p:txBody>
              <a:bodyPr>
                <a:normAutofit fontScale="85000" lnSpcReduction="10000"/>
              </a:bodyPr>
              <a:lstStyle/>
              <a:p>
                <a:pPr/>
                <a14:m>
                  <m:oMathPara xmlns:m="http://schemas.openxmlformats.org/officeDocument/2006/math">
                    <m:oMathParaPr>
                      <m:jc m:val="left"/>
                    </m:oMathParaPr>
                    <m:oMath xmlns:m="http://schemas.openxmlformats.org/officeDocument/2006/math">
                      <m:nary>
                        <m:naryPr>
                          <m:chr m:val="∑"/>
                          <m:supHide m:val="on"/>
                          <m:ctrlPr>
                            <a:rPr lang="en-GB" i="1" smtClean="0">
                              <a:solidFill>
                                <a:srgbClr val="000000"/>
                              </a:solidFill>
                              <a:latin typeface="Cambria Math" panose="02040503050406030204" pitchFamily="18" charset="0"/>
                            </a:rPr>
                          </m:ctrlPr>
                        </m:naryPr>
                        <m:sub>
                          <m:r>
                            <a:rPr lang="en-GB" i="1">
                              <a:solidFill>
                                <a:srgbClr val="000000"/>
                              </a:solidFill>
                              <a:latin typeface="Cambria Math" panose="02040503050406030204" pitchFamily="18" charset="0"/>
                            </a:rPr>
                            <m:t>𝑖</m:t>
                          </m:r>
                          <m:r>
                            <m:rPr>
                              <m:nor/>
                            </m:rPr>
                            <a:rPr lang="en-GB" i="0">
                              <a:solidFill>
                                <a:srgbClr val="000000"/>
                              </a:solidFill>
                              <a:latin typeface="Cambria Math" panose="02040503050406030204" pitchFamily="18" charset="0"/>
                            </a:rPr>
                            <m:t>:</m:t>
                          </m:r>
                          <m:r>
                            <m:rPr>
                              <m:sty m:val="p"/>
                            </m:rPr>
                            <a:rPr lang="hu-HU" b="0" i="0" smtClean="0">
                              <a:solidFill>
                                <a:srgbClr val="000000"/>
                              </a:solidFill>
                              <a:latin typeface="Cambria Math" panose="02040503050406030204" pitchFamily="18" charset="0"/>
                            </a:rPr>
                            <m:t>species</m:t>
                          </m:r>
                        </m:sub>
                        <m:sup/>
                        <m:e>
                          <m:sSup>
                            <m:sSupPr>
                              <m:ctrlPr>
                                <a:rPr lang="en-GB" i="1">
                                  <a:solidFill>
                                    <a:srgbClr val="000000"/>
                                  </a:solidFill>
                                  <a:latin typeface="Cambria Math" panose="02040503050406030204" pitchFamily="18" charset="0"/>
                                </a:rPr>
                              </m:ctrlPr>
                            </m:sSupPr>
                            <m:e>
                              <m:d>
                                <m:dPr>
                                  <m:begChr m:val="|"/>
                                  <m:endChr m:val="|"/>
                                  <m:ctrlPr>
                                    <a:rPr lang="en-GB" i="1">
                                      <a:solidFill>
                                        <a:srgbClr val="000000"/>
                                      </a:solidFill>
                                      <a:latin typeface="Cambria Math" panose="02040503050406030204" pitchFamily="18" charset="0"/>
                                    </a:rPr>
                                  </m:ctrlPr>
                                </m:dPr>
                                <m:e>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𝑓</m:t>
                                          </m:r>
                                        </m:e>
                                        <m:sub>
                                          <m:r>
                                            <a:rPr lang="en-GB" i="1">
                                              <a:solidFill>
                                                <a:srgbClr val="000000"/>
                                              </a:solidFill>
                                              <a:latin typeface="Cambria Math" panose="02040503050406030204" pitchFamily="18" charset="0"/>
                                            </a:rPr>
                                            <m:t>𝑖</m:t>
                                          </m:r>
                                          <m:r>
                                            <a:rPr lang="hu-HU" b="0" i="1" smtClean="0">
                                              <a:solidFill>
                                                <a:srgbClr val="000000"/>
                                              </a:solidFill>
                                              <a:latin typeface="Cambria Math" panose="02040503050406030204" pitchFamily="18" charset="0"/>
                                            </a:rPr>
                                            <m:t>,</m:t>
                                          </m:r>
                                          <m:r>
                                            <a:rPr lang="hu-HU" b="0" i="1" smtClean="0">
                                              <a:solidFill>
                                                <a:srgbClr val="000000"/>
                                              </a:solidFill>
                                              <a:latin typeface="Cambria Math" panose="02040503050406030204" pitchFamily="18" charset="0"/>
                                            </a:rPr>
                                            <m:t>𝑠</m:t>
                                          </m:r>
                                        </m:sub>
                                      </m:sSub>
                                    </m:e>
                                  </m:func>
                                </m:e>
                              </m:d>
                            </m:e>
                            <m:sup>
                              <m:r>
                                <a:rPr lang="en-GB" i="1">
                                  <a:solidFill>
                                    <a:srgbClr val="000000"/>
                                  </a:solidFill>
                                  <a:latin typeface="Cambria Math" panose="02040503050406030204" pitchFamily="18" charset="0"/>
                                </a:rPr>
                                <m:t>2</m:t>
                              </m:r>
                            </m:sup>
                          </m:sSup>
                          <m:r>
                            <a:rPr lang="hu-HU" b="0" i="1" smtClean="0">
                              <a:solidFill>
                                <a:srgbClr val="000000"/>
                              </a:solidFill>
                              <a:latin typeface="Cambria Math" panose="02040503050406030204" pitchFamily="18" charset="0"/>
                            </a:rPr>
                            <m:t>  </m:t>
                          </m:r>
                        </m:e>
                      </m:nary>
                      <m:r>
                        <a:rPr lang="en-GB" i="1">
                          <a:solidFill>
                            <a:srgbClr val="000000"/>
                          </a:solidFill>
                          <a:latin typeface="Cambria Math" panose="02040503050406030204" pitchFamily="18" charset="0"/>
                        </a:rPr>
                        <m:t>≈</m:t>
                      </m:r>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𝐤</m:t>
                              </m:r>
                            </m:e>
                            <m:sup>
                              <m:r>
                                <m:rPr>
                                  <m:sty m:val="p"/>
                                </m:rPr>
                                <a:rPr lang="en-GB" i="0">
                                  <a:solidFill>
                                    <a:srgbClr val="000000"/>
                                  </a:solidFill>
                                  <a:latin typeface="Cambria Math" panose="02040503050406030204" pitchFamily="18" charset="0"/>
                                </a:rPr>
                                <m:t>T</m:t>
                              </m:r>
                            </m:sup>
                          </m:sSup>
                        </m:e>
                      </m:func>
                      <m:r>
                        <a:rPr lang="en-GB" i="1">
                          <a:solidFill>
                            <a:srgbClr val="000000"/>
                          </a:solidFill>
                          <a:latin typeface="Cambria Math" panose="02040503050406030204" pitchFamily="18" charset="0"/>
                        </a:rPr>
                        <m:t>⋅</m:t>
                      </m:r>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limLow>
                                <m:limLowPr>
                                  <m:ctrlPr>
                                    <a:rPr lang="en-GB" i="1">
                                      <a:solidFill>
                                        <a:srgbClr val="000000"/>
                                      </a:solidFill>
                                      <a:latin typeface="Cambria Math" panose="02040503050406030204" pitchFamily="18" charset="0"/>
                                    </a:rPr>
                                  </m:ctrlPr>
                                </m:limLowPr>
                                <m:e>
                                  <m:groupChr>
                                    <m:groupChrPr>
                                      <m:chr m:val="⏟"/>
                                      <m:ctrlPr>
                                        <a:rPr lang="en-GB" i="1">
                                          <a:solidFill>
                                            <a:srgbClr val="000000"/>
                                          </a:solidFill>
                                          <a:latin typeface="Cambria Math" panose="02040503050406030204" pitchFamily="18" charset="0"/>
                                        </a:rPr>
                                      </m:ctrlPr>
                                    </m:groupChrPr>
                                    <m:e>
                                      <m:sSup>
                                        <m:sSupPr>
                                          <m:ctrlPr>
                                            <a:rPr lang="en-GB" i="1" smtClean="0">
                                              <a:solidFill>
                                                <a:srgbClr val="FF0000"/>
                                              </a:solidFill>
                                              <a:latin typeface="Cambria Math" panose="02040503050406030204" pitchFamily="18" charset="0"/>
                                            </a:rPr>
                                          </m:ctrlPr>
                                        </m:sSupPr>
                                        <m:e>
                                          <m:acc>
                                            <m:accPr>
                                              <m:chr m:val="̃"/>
                                              <m:ctrlPr>
                                                <a:rPr lang="en-GB" i="1">
                                                  <a:solidFill>
                                                    <a:srgbClr val="FF0000"/>
                                                  </a:solidFill>
                                                  <a:latin typeface="Cambria Math" panose="02040503050406030204" pitchFamily="18" charset="0"/>
                                                </a:rPr>
                                              </m:ctrlPr>
                                            </m:accPr>
                                            <m:e>
                                              <m:r>
                                                <a:rPr lang="hu-HU" b="1" i="0" smtClean="0">
                                                  <a:solidFill>
                                                    <a:srgbClr val="FF0000"/>
                                                  </a:solidFill>
                                                  <a:latin typeface="Cambria Math" panose="02040503050406030204" pitchFamily="18" charset="0"/>
                                                </a:rPr>
                                                <m:t>𝐅</m:t>
                                              </m:r>
                                            </m:e>
                                          </m:acc>
                                        </m:e>
                                        <m:sup>
                                          <m:r>
                                            <m:rPr>
                                              <m:sty m:val="p"/>
                                            </m:rPr>
                                            <a:rPr lang="en-GB">
                                              <a:solidFill>
                                                <a:srgbClr val="FF0000"/>
                                              </a:solidFill>
                                              <a:latin typeface="Cambria Math" panose="02040503050406030204" pitchFamily="18" charset="0"/>
                                            </a:rPr>
                                            <m:t>T</m:t>
                                          </m:r>
                                        </m:sup>
                                      </m:sSup>
                                      <m:acc>
                                        <m:accPr>
                                          <m:chr m:val="̃"/>
                                          <m:ctrlPr>
                                            <a:rPr lang="en-GB" i="1">
                                              <a:solidFill>
                                                <a:srgbClr val="FF0000"/>
                                              </a:solidFill>
                                              <a:latin typeface="Cambria Math" panose="02040503050406030204" pitchFamily="18" charset="0"/>
                                            </a:rPr>
                                          </m:ctrlPr>
                                        </m:accPr>
                                        <m:e>
                                          <m:r>
                                            <a:rPr lang="hu-HU" b="1" i="0" smtClean="0">
                                              <a:solidFill>
                                                <a:srgbClr val="FF0000"/>
                                              </a:solidFill>
                                              <a:latin typeface="Cambria Math" panose="02040503050406030204" pitchFamily="18" charset="0"/>
                                            </a:rPr>
                                            <m:t>𝐅</m:t>
                                          </m:r>
                                        </m:e>
                                      </m:acc>
                                    </m:e>
                                  </m:groupChr>
                                </m:e>
                                <m:lim>
                                  <m:r>
                                    <a:rPr lang="en-GB" i="1">
                                      <a:solidFill>
                                        <a:srgbClr val="000000"/>
                                      </a:solidFill>
                                      <a:latin typeface="Cambria Math" panose="02040503050406030204" pitchFamily="18" charset="0"/>
                                    </a:rPr>
                                    <m:t>𝐔</m:t>
                                  </m:r>
                                  <m:r>
                                    <a:rPr lang="en-GB" i="1">
                                      <a:solidFill>
                                        <a:srgbClr val="000000"/>
                                      </a:solidFill>
                                      <a:latin typeface="Cambria Math" panose="02040503050406030204" pitchFamily="18" charset="0"/>
                                    </a:rPr>
                                    <m:t>𝚲</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𝐔</m:t>
                                      </m:r>
                                    </m:e>
                                    <m:sup>
                                      <m:r>
                                        <m:rPr>
                                          <m:sty m:val="p"/>
                                        </m:rPr>
                                        <a:rPr lang="en-GB">
                                          <a:solidFill>
                                            <a:srgbClr val="000000"/>
                                          </a:solidFill>
                                          <a:latin typeface="Cambria Math" panose="02040503050406030204" pitchFamily="18" charset="0"/>
                                        </a:rPr>
                                        <m:t>T</m:t>
                                      </m:r>
                                    </m:sup>
                                  </m:sSup>
                                </m:lim>
                              </m:limLow>
                            </m:e>
                          </m:groupChr>
                        </m:e>
                        <m:lim>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𝑛</m:t>
                              </m:r>
                            </m:e>
                            <m:sub>
                              <m:r>
                                <m:rPr>
                                  <m:sty m:val="p"/>
                                </m:rPr>
                                <a:rPr lang="hu-HU">
                                  <a:solidFill>
                                    <a:srgbClr val="000000"/>
                                  </a:solidFill>
                                  <a:latin typeface="Cambria Math" panose="02040503050406030204" pitchFamily="18" charset="0"/>
                                </a:rPr>
                                <m:t>reac</m:t>
                              </m:r>
                            </m:sub>
                          </m:sSub>
                          <m:r>
                            <a:rPr lang="en-GB" i="1">
                              <a:solidFill>
                                <a:srgbClr val="000000"/>
                              </a:solidFill>
                              <a:latin typeface="Cambria Math" panose="02040503050406030204" pitchFamily="18" charset="0"/>
                            </a:rPr>
                            <m: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𝑛</m:t>
                              </m:r>
                            </m:e>
                            <m:sub>
                              <m:r>
                                <m:rPr>
                                  <m:sty m:val="p"/>
                                </m:rPr>
                                <a:rPr lang="hu-HU">
                                  <a:solidFill>
                                    <a:srgbClr val="000000"/>
                                  </a:solidFill>
                                  <a:latin typeface="Cambria Math" panose="02040503050406030204" pitchFamily="18" charset="0"/>
                                </a:rPr>
                                <m:t>reac</m:t>
                              </m:r>
                            </m:sub>
                          </m:sSub>
                        </m:lim>
                      </m:limUpp>
                      <m:r>
                        <a:rPr lang="en-GB" i="1">
                          <a:solidFill>
                            <a:srgbClr val="000000"/>
                          </a:solidFill>
                          <a:latin typeface="Cambria Math" panose="02040503050406030204" pitchFamily="18" charset="0"/>
                        </a:rPr>
                        <m:t>⋅</m:t>
                      </m:r>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r>
                                <m:rPr>
                                  <m:sty m:val="p"/>
                                </m:rPr>
                                <a:rPr lang="en-GB" i="1">
                                  <a:solidFill>
                                    <a:srgbClr val="000000"/>
                                  </a:solidFill>
                                  <a:latin typeface="Cambria Math" panose="02040503050406030204" pitchFamily="18" charset="0"/>
                                </a:rPr>
                                <m:t>Δ</m:t>
                              </m:r>
                              <m:func>
                                <m:funcPr>
                                  <m:ctrlPr>
                                    <a:rPr lang="en-GB" i="1">
                                      <a:solidFill>
                                        <a:srgbClr val="000000"/>
                                      </a:solidFill>
                                      <a:latin typeface="Cambria Math" panose="02040503050406030204" pitchFamily="18" charset="0"/>
                                    </a:rPr>
                                  </m:ctrlPr>
                                </m:funcPr>
                                <m:fName>
                                  <m:r>
                                    <m:rPr>
                                      <m:sty m:val="p"/>
                                    </m:rPr>
                                    <a:rPr lang="en-GB" i="0">
                                      <a:solidFill>
                                        <a:srgbClr val="000000"/>
                                      </a:solidFill>
                                      <a:latin typeface="Cambria Math" panose="02040503050406030204" pitchFamily="18" charset="0"/>
                                    </a:rPr>
                                    <m:t>ln</m:t>
                                  </m:r>
                                </m:fName>
                                <m:e>
                                  <m:r>
                                    <a:rPr lang="en-GB" i="1">
                                      <a:solidFill>
                                        <a:srgbClr val="000000"/>
                                      </a:solidFill>
                                      <a:latin typeface="Cambria Math" panose="02040503050406030204" pitchFamily="18" charset="0"/>
                                    </a:rPr>
                                    <m:t>𝐤</m:t>
                                  </m:r>
                                </m:e>
                              </m:func>
                            </m:e>
                          </m:groupChr>
                        </m:e>
                        <m:lim>
                          <m:r>
                            <a:rPr lang="en-GB" i="0">
                              <a:solidFill>
                                <a:srgbClr val="000000"/>
                              </a:solidFill>
                              <a:latin typeface="Cambria Math" panose="02040503050406030204" pitchFamily="18" charset="0"/>
                            </a:rPr>
                            <m:t> </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𝜀</m:t>
                          </m:r>
                          <m:r>
                            <a:rPr lang="en-GB" i="1">
                              <a:solidFill>
                                <a:srgbClr val="000000"/>
                              </a:solidFill>
                              <a:latin typeface="Cambria Math" panose="02040503050406030204" pitchFamily="18" charset="0"/>
                            </a:rPr>
                            <m:t>,..,</m:t>
                          </m:r>
                          <m:r>
                            <a:rPr lang="en-GB" i="1">
                              <a:solidFill>
                                <a:srgbClr val="000000"/>
                              </a:solidFill>
                              <a:latin typeface="Cambria Math" panose="02040503050406030204" pitchFamily="18" charset="0"/>
                            </a:rPr>
                            <m:t>𝜀</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m:t>
                              </m:r>
                            </m:e>
                            <m:sup>
                              <m:r>
                                <m:rPr>
                                  <m:sty m:val="p"/>
                                </m:rPr>
                                <a:rPr lang="en-GB" i="0">
                                  <a:solidFill>
                                    <a:srgbClr val="000000"/>
                                  </a:solidFill>
                                  <a:latin typeface="Cambria Math" panose="02040503050406030204" pitchFamily="18" charset="0"/>
                                </a:rPr>
                                <m:t>T</m:t>
                              </m:r>
                            </m:sup>
                          </m:sSup>
                        </m:lim>
                      </m:limUpp>
                      <m:r>
                        <a:rPr lang="en-GB" i="1">
                          <a:solidFill>
                            <a:srgbClr val="000000"/>
                          </a:solidFill>
                          <a:latin typeface="Cambria Math" panose="02040503050406030204" pitchFamily="18" charset="0"/>
                          <a:ea typeface="Cambria Math" panose="02040503050406030204" pitchFamily="18" charset="0"/>
                        </a:rPr>
                        <m:t>≳</m:t>
                      </m:r>
                      <m:sSup>
                        <m:sSupPr>
                          <m:ctrlPr>
                            <a:rPr lang="en-GB" i="1">
                              <a:solidFill>
                                <a:srgbClr val="000000"/>
                              </a:solidFill>
                              <a:latin typeface="Cambria Math" panose="02040503050406030204" pitchFamily="18" charset="0"/>
                            </a:rPr>
                          </m:ctrlPr>
                        </m:sSupPr>
                        <m:e>
                          <m:r>
                            <a:rPr lang="en-GB" i="1">
                              <a:solidFill>
                                <a:srgbClr val="000000"/>
                              </a:solidFill>
                              <a:latin typeface="Cambria Math" panose="02040503050406030204" pitchFamily="18" charset="0"/>
                            </a:rPr>
                            <m:t>𝜀</m:t>
                          </m:r>
                        </m:e>
                        <m:sup>
                          <m:r>
                            <a:rPr lang="en-GB" i="1">
                              <a:solidFill>
                                <a:srgbClr val="000000"/>
                              </a:solidFill>
                              <a:latin typeface="Cambria Math" panose="02040503050406030204" pitchFamily="18" charset="0"/>
                            </a:rPr>
                            <m:t>2</m:t>
                          </m:r>
                        </m:sup>
                      </m:sSup>
                      <m:nary>
                        <m:naryPr>
                          <m:chr m:val="∑"/>
                          <m:supHide m:val="on"/>
                          <m:ctrlPr>
                            <a:rPr lang="en-GB" i="1">
                              <a:solidFill>
                                <a:srgbClr val="000000"/>
                              </a:solidFill>
                              <a:latin typeface="Cambria Math" panose="02040503050406030204" pitchFamily="18" charset="0"/>
                            </a:rPr>
                          </m:ctrlPr>
                        </m:naryPr>
                        <m:sub>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a:rPr lang="en-GB" i="1">
                                  <a:solidFill>
                                    <a:srgbClr val="000000"/>
                                  </a:solidFill>
                                  <a:latin typeface="Cambria Math" panose="02040503050406030204" pitchFamily="18" charset="0"/>
                                </a:rPr>
                                <m:t>𝑗</m:t>
                              </m:r>
                            </m:sub>
                          </m:sSub>
                          <m:r>
                            <a:rPr lang="en-GB" i="1">
                              <a:solidFill>
                                <a:srgbClr val="000000"/>
                              </a:solidFill>
                              <a:latin typeface="Cambria Math" panose="02040503050406030204" pitchFamily="18" charset="0"/>
                            </a:rPr>
                            <m:t>&gt;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m:rPr>
                                  <m:sty m:val="p"/>
                                </m:rPr>
                                <a:rPr lang="hu-HU">
                                  <a:solidFill>
                                    <a:srgbClr val="000000"/>
                                  </a:solidFill>
                                  <a:latin typeface="Cambria Math" panose="02040503050406030204" pitchFamily="18" charset="0"/>
                                </a:rPr>
                                <m:t>thres</m:t>
                              </m:r>
                              <m:r>
                                <a:rPr lang="hu-HU">
                                  <a:solidFill>
                                    <a:srgbClr val="000000"/>
                                  </a:solidFill>
                                  <a:latin typeface="Cambria Math" panose="02040503050406030204" pitchFamily="18" charset="0"/>
                                </a:rPr>
                                <m:t>.</m:t>
                              </m:r>
                            </m:sub>
                          </m:sSub>
                        </m:sub>
                        <m:sup/>
                        <m:e>
                          <m:limUpp>
                            <m:limUppPr>
                              <m:ctrlPr>
                                <a:rPr lang="en-GB" i="1">
                                  <a:solidFill>
                                    <a:srgbClr val="000000"/>
                                  </a:solidFill>
                                  <a:latin typeface="Cambria Math" panose="02040503050406030204" pitchFamily="18" charset="0"/>
                                </a:rPr>
                              </m:ctrlPr>
                            </m:limUppPr>
                            <m:e>
                              <m:groupChr>
                                <m:groupChrPr>
                                  <m:chr m:val="⏞"/>
                                  <m:pos m:val="top"/>
                                  <m:vertJc m:val="bot"/>
                                  <m:ctrlPr>
                                    <a:rPr lang="en-GB" i="1">
                                      <a:solidFill>
                                        <a:srgbClr val="000000"/>
                                      </a:solidFill>
                                      <a:latin typeface="Cambria Math" panose="02040503050406030204" pitchFamily="18" charset="0"/>
                                    </a:rPr>
                                  </m:ctrlPr>
                                </m:groupChrPr>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𝜆</m:t>
                                      </m:r>
                                    </m:e>
                                    <m:sub>
                                      <m:r>
                                        <a:rPr lang="en-GB" i="1">
                                          <a:solidFill>
                                            <a:srgbClr val="000000"/>
                                          </a:solidFill>
                                          <a:latin typeface="Cambria Math" panose="02040503050406030204" pitchFamily="18" charset="0"/>
                                        </a:rPr>
                                        <m:t>𝑗</m:t>
                                      </m:r>
                                    </m:sub>
                                  </m:sSub>
                                </m:e>
                              </m:groupChr>
                            </m:e>
                            <m:lim>
                              <m:r>
                                <a:rPr lang="en-GB" i="1">
                                  <a:solidFill>
                                    <a:srgbClr val="000000"/>
                                  </a:solidFill>
                                  <a:latin typeface="Cambria Math" panose="02040503050406030204" pitchFamily="18" charset="0"/>
                                </a:rPr>
                                <m:t>&gt;0</m:t>
                              </m:r>
                            </m:lim>
                          </m:limUpp>
                          <m:nary>
                            <m:naryPr>
                              <m:chr m:val="∑"/>
                              <m:supHide m:val="on"/>
                              <m:ctrlPr>
                                <a:rPr lang="en-GB" i="1">
                                  <a:solidFill>
                                    <a:srgbClr val="000000"/>
                                  </a:solidFill>
                                  <a:latin typeface="Cambria Math" panose="02040503050406030204" pitchFamily="18" charset="0"/>
                                </a:rPr>
                              </m:ctrlPr>
                            </m:naryPr>
                            <m:sub>
                              <m:d>
                                <m:dPr>
                                  <m:begChr m:val="|"/>
                                  <m:endChr m:val="|"/>
                                  <m:ctrlPr>
                                    <a:rPr lang="en-GB" i="1">
                                      <a:solidFill>
                                        <a:srgbClr val="000000"/>
                                      </a:solidFill>
                                      <a:latin typeface="Cambria Math" panose="02040503050406030204" pitchFamily="18" charset="0"/>
                                    </a:rPr>
                                  </m:ctrlPr>
                                </m:dPr>
                                <m:e>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𝑢</m:t>
                                      </m:r>
                                    </m:e>
                                    <m:sub>
                                      <m:r>
                                        <a:rPr lang="en-GB" i="1">
                                          <a:solidFill>
                                            <a:srgbClr val="000000"/>
                                          </a:solidFill>
                                          <a:latin typeface="Cambria Math" panose="02040503050406030204" pitchFamily="18" charset="0"/>
                                        </a:rPr>
                                        <m:t>𝑗𝑘</m:t>
                                      </m:r>
                                    </m:sub>
                                  </m:sSub>
                                </m:e>
                              </m:d>
                              <m:r>
                                <a:rPr lang="en-GB" i="1">
                                  <a:solidFill>
                                    <a:srgbClr val="000000"/>
                                  </a:solidFill>
                                  <a:latin typeface="Cambria Math" panose="02040503050406030204" pitchFamily="18" charset="0"/>
                                </a:rPr>
                                <m:t>&gt;</m:t>
                              </m:r>
                              <m:sSub>
                                <m:sSubPr>
                                  <m:ctrlPr>
                                    <a:rPr lang="en-GB" i="1">
                                      <a:solidFill>
                                        <a:srgbClr val="000000"/>
                                      </a:solidFill>
                                      <a:latin typeface="Cambria Math" panose="02040503050406030204" pitchFamily="18" charset="0"/>
                                    </a:rPr>
                                  </m:ctrlPr>
                                </m:sSubPr>
                                <m:e>
                                  <m:r>
                                    <a:rPr lang="en-GB" i="1">
                                      <a:solidFill>
                                        <a:srgbClr val="000000"/>
                                      </a:solidFill>
                                      <a:latin typeface="Cambria Math" panose="02040503050406030204" pitchFamily="18" charset="0"/>
                                    </a:rPr>
                                    <m:t>𝑢</m:t>
                                  </m:r>
                                </m:e>
                                <m:sub>
                                  <m:r>
                                    <m:rPr>
                                      <m:sty m:val="p"/>
                                    </m:rPr>
                                    <a:rPr lang="hu-HU">
                                      <a:solidFill>
                                        <a:srgbClr val="000000"/>
                                      </a:solidFill>
                                      <a:latin typeface="Cambria Math" panose="02040503050406030204" pitchFamily="18" charset="0"/>
                                    </a:rPr>
                                    <m:t>thres</m:t>
                                  </m:r>
                                  <m:r>
                                    <a:rPr lang="hu-HU">
                                      <a:solidFill>
                                        <a:srgbClr val="000000"/>
                                      </a:solidFill>
                                      <a:latin typeface="Cambria Math" panose="02040503050406030204" pitchFamily="18" charset="0"/>
                                    </a:rPr>
                                    <m:t>.</m:t>
                                  </m:r>
                                </m:sub>
                              </m:sSub>
                            </m:sub>
                            <m:sup/>
                            <m:e>
                              <m:sSubSup>
                                <m:sSubSupPr>
                                  <m:ctrlPr>
                                    <a:rPr lang="en-GB" i="1">
                                      <a:solidFill>
                                        <a:srgbClr val="000000"/>
                                      </a:solidFill>
                                      <a:latin typeface="Cambria Math" panose="02040503050406030204" pitchFamily="18" charset="0"/>
                                    </a:rPr>
                                  </m:ctrlPr>
                                </m:sSubSupPr>
                                <m:e>
                                  <m:r>
                                    <a:rPr lang="en-GB" i="1">
                                      <a:solidFill>
                                        <a:srgbClr val="000000"/>
                                      </a:solidFill>
                                      <a:latin typeface="Cambria Math" panose="02040503050406030204" pitchFamily="18" charset="0"/>
                                    </a:rPr>
                                    <m:t>𝑢</m:t>
                                  </m:r>
                                </m:e>
                                <m:sub>
                                  <m:r>
                                    <a:rPr lang="en-GB" i="1">
                                      <a:solidFill>
                                        <a:srgbClr val="000000"/>
                                      </a:solidFill>
                                      <a:latin typeface="Cambria Math" panose="02040503050406030204" pitchFamily="18" charset="0"/>
                                    </a:rPr>
                                    <m:t>𝑗𝑘</m:t>
                                  </m:r>
                                </m:sub>
                                <m:sup>
                                  <m:r>
                                    <a:rPr lang="en-GB" i="1">
                                      <a:solidFill>
                                        <a:srgbClr val="000000"/>
                                      </a:solidFill>
                                      <a:latin typeface="Cambria Math" panose="02040503050406030204" pitchFamily="18" charset="0"/>
                                    </a:rPr>
                                    <m:t>2</m:t>
                                  </m:r>
                                </m:sup>
                              </m:sSubSup>
                            </m:e>
                          </m:nary>
                        </m:e>
                      </m:nary>
                    </m:oMath>
                  </m:oMathPara>
                </a14:m>
                <a:endParaRPr lang="en-GB"/>
              </a:p>
            </p:txBody>
          </p:sp>
        </mc:Choice>
        <mc:Fallback xmlns="">
          <p:sp>
            <p:nvSpPr>
              <p:cNvPr id="12" name="Object 6"/>
              <p:cNvSpPr txBox="1">
                <a:spLocks noRot="1" noChangeAspect="1" noMove="1" noResize="1" noEditPoints="1" noAdjustHandles="1" noChangeArrowheads="1" noChangeShapeType="1" noTextEdit="1"/>
              </p:cNvSpPr>
              <p:nvPr/>
            </p:nvSpPr>
            <p:spPr bwMode="auto">
              <a:xfrm>
                <a:off x="579121" y="2819400"/>
                <a:ext cx="7421879" cy="990600"/>
              </a:xfrm>
              <a:prstGeom prst="rect">
                <a:avLst/>
              </a:prstGeom>
              <a:blipFill>
                <a:blip r:embed="rId5"/>
                <a:stretch>
                  <a:fillRect/>
                </a:stretch>
              </a:blipFill>
              <a:ln>
                <a:solidFill>
                  <a:srgbClr val="FF0000"/>
                </a:solidFill>
              </a:ln>
            </p:spPr>
            <p:txBody>
              <a:bodyPr/>
              <a:lstStyle/>
              <a:p>
                <a:r>
                  <a:rPr lang="en-GB">
                    <a:noFill/>
                  </a:rPr>
                  <a:t> </a:t>
                </a:r>
              </a:p>
            </p:txBody>
          </p:sp>
        </mc:Fallback>
      </mc:AlternateContent>
      <p:sp>
        <p:nvSpPr>
          <p:cNvPr id="19" name="Text Box 3"/>
          <p:cNvSpPr txBox="1">
            <a:spLocks noChangeArrowheads="1"/>
          </p:cNvSpPr>
          <p:nvPr/>
        </p:nvSpPr>
        <p:spPr bwMode="auto">
          <a:xfrm>
            <a:off x="838200" y="6197025"/>
            <a:ext cx="7086601" cy="584775"/>
          </a:xfrm>
          <a:prstGeom prst="rect">
            <a:avLst/>
          </a:prstGeom>
          <a:solidFill>
            <a:srgbClr val="FFFFFF"/>
          </a:solidFill>
          <a:ln w="25400">
            <a:solidFill>
              <a:srgbClr val="0000FF"/>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sz="1600" noProof="0">
                <a:solidFill>
                  <a:srgbClr val="000000"/>
                </a:solidFill>
                <a:latin typeface="+mj-lt"/>
                <a:cs typeface="Times New Roman" panose="02020603050405020304" pitchFamily="18" charset="0"/>
                <a:sym typeface="Symbol" panose="05050102010706020507" pitchFamily="18" charset="2"/>
              </a:rPr>
              <a:t>T. Turányi, T. Bérces, S. Vajda: Reaction rate analysis of complex kinetics systems</a:t>
            </a:r>
          </a:p>
          <a:p>
            <a:pPr algn="just">
              <a:spcBef>
                <a:spcPct val="0"/>
              </a:spcBef>
              <a:buFontTx/>
              <a:buNone/>
            </a:pPr>
            <a:r>
              <a:rPr lang="en-US" sz="1600" i="1" noProof="0">
                <a:solidFill>
                  <a:srgbClr val="000000"/>
                </a:solidFill>
                <a:latin typeface="+mj-lt"/>
                <a:cs typeface="Times New Roman" panose="02020603050405020304" pitchFamily="18" charset="0"/>
                <a:sym typeface="Symbol" panose="05050102010706020507" pitchFamily="18" charset="2"/>
              </a:rPr>
              <a:t>Int.J.Chem.Kinet.</a:t>
            </a:r>
            <a:r>
              <a:rPr lang="en-US" sz="1600" noProof="0">
                <a:solidFill>
                  <a:srgbClr val="000000"/>
                </a:solidFill>
                <a:latin typeface="+mj-lt"/>
                <a:cs typeface="Times New Roman" panose="02020603050405020304" pitchFamily="18" charset="0"/>
                <a:sym typeface="Symbol" panose="05050102010706020507" pitchFamily="18" charset="2"/>
              </a:rPr>
              <a:t>, </a:t>
            </a:r>
            <a:r>
              <a:rPr lang="en-US" sz="1600" b="1" noProof="0">
                <a:solidFill>
                  <a:srgbClr val="000000"/>
                </a:solidFill>
                <a:latin typeface="+mj-lt"/>
                <a:cs typeface="Times New Roman" panose="02020603050405020304" pitchFamily="18" charset="0"/>
                <a:sym typeface="Symbol" panose="05050102010706020507" pitchFamily="18" charset="2"/>
              </a:rPr>
              <a:t>21</a:t>
            </a:r>
            <a:r>
              <a:rPr lang="en-US" sz="1600" noProof="0">
                <a:solidFill>
                  <a:srgbClr val="000000"/>
                </a:solidFill>
                <a:latin typeface="+mj-lt"/>
                <a:cs typeface="Times New Roman" panose="02020603050405020304" pitchFamily="18" charset="0"/>
                <a:sym typeface="Symbol" panose="05050102010706020507" pitchFamily="18" charset="2"/>
              </a:rPr>
              <a:t>, 83-99 </a:t>
            </a:r>
            <a:r>
              <a:rPr lang="en-US" sz="1600" b="1" noProof="0">
                <a:solidFill>
                  <a:srgbClr val="FF3300"/>
                </a:solidFill>
                <a:latin typeface="+mj-lt"/>
                <a:cs typeface="Times New Roman" panose="02020603050405020304" pitchFamily="18" charset="0"/>
                <a:sym typeface="Symbol" panose="05050102010706020507" pitchFamily="18" charset="2"/>
              </a:rPr>
              <a:t>(1989) </a:t>
            </a:r>
          </a:p>
        </p:txBody>
      </p:sp>
      <p:sp>
        <p:nvSpPr>
          <p:cNvPr id="14"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3</a:t>
            </a:r>
            <a:r>
              <a:rPr lang="hu-HU" sz="1800">
                <a:solidFill>
                  <a:srgbClr val="000000"/>
                </a:solidFill>
                <a:latin typeface="Arial" panose="020B0604020202020204" pitchFamily="34" charset="0"/>
                <a:cs typeface="Arial" panose="020B0604020202020204" pitchFamily="34" charset="0"/>
              </a:rPr>
              <a:t>7</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307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1">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8611">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1">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685800" y="76200"/>
            <a:ext cx="7772400" cy="533400"/>
          </a:xfrm>
        </p:spPr>
        <p:txBody>
          <a:bodyPr/>
          <a:lstStyle/>
          <a:p>
            <a:pPr eaLnBrk="1" hangingPunct="1"/>
            <a:r>
              <a:rPr lang="en-US" sz="2400" b="1" noProof="0">
                <a:solidFill>
                  <a:srgbClr val="C00000"/>
                </a:solidFill>
                <a:latin typeface="Arial" panose="020B0604020202020204" pitchFamily="34" charset="0"/>
              </a:rPr>
              <a:t>PCAS versus PCAF</a:t>
            </a:r>
          </a:p>
        </p:txBody>
      </p:sp>
      <p:sp>
        <p:nvSpPr>
          <p:cNvPr id="509955" name="Text Box 3"/>
          <p:cNvSpPr txBox="1">
            <a:spLocks noChangeArrowheads="1"/>
          </p:cNvSpPr>
          <p:nvPr/>
        </p:nvSpPr>
        <p:spPr bwMode="auto">
          <a:xfrm>
            <a:off x="381000" y="1066800"/>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800" b="1" noProof="0">
                <a:solidFill>
                  <a:srgbClr val="0000FF"/>
                </a:solidFill>
                <a:latin typeface="Arial" panose="020B0604020202020204" pitchFamily="34" charset="0"/>
              </a:rPr>
              <a:t>PCAS</a:t>
            </a:r>
            <a:r>
              <a:rPr lang="en-US" sz="2800" b="1" noProof="0">
                <a:solidFill>
                  <a:srgbClr val="000066"/>
                </a:solidFill>
                <a:latin typeface="Arial" panose="020B0604020202020204" pitchFamily="34" charset="0"/>
              </a:rPr>
              <a:t>                                        </a:t>
            </a:r>
            <a:r>
              <a:rPr lang="en-US" sz="2800" b="1" noProof="0">
                <a:solidFill>
                  <a:srgbClr val="0000FF"/>
                </a:solidFill>
                <a:latin typeface="Arial" panose="020B0604020202020204" pitchFamily="34" charset="0"/>
              </a:rPr>
              <a:t>PCAF</a:t>
            </a:r>
          </a:p>
        </p:txBody>
      </p:sp>
      <p:sp>
        <p:nvSpPr>
          <p:cNvPr id="509956" name="Text Box 4"/>
          <p:cNvSpPr txBox="1">
            <a:spLocks noChangeArrowheads="1"/>
          </p:cNvSpPr>
          <p:nvPr/>
        </p:nvSpPr>
        <p:spPr bwMode="auto">
          <a:xfrm>
            <a:off x="4953000" y="1758563"/>
            <a:ext cx="4191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hu-HU" sz="2000" noProof="0">
                <a:solidFill>
                  <a:srgbClr val="000000"/>
                </a:solidFill>
                <a:latin typeface="Arial" panose="020B0604020202020204" pitchFamily="34" charset="0"/>
              </a:rPr>
              <a:t>I</a:t>
            </a:r>
            <a:r>
              <a:rPr lang="en-US" sz="2000" noProof="0">
                <a:solidFill>
                  <a:srgbClr val="000000"/>
                </a:solidFill>
                <a:latin typeface="Arial" panose="020B0604020202020204" pitchFamily="34" charset="0"/>
              </a:rPr>
              <a:t>nvestigat</a:t>
            </a:r>
            <a:r>
              <a:rPr lang="hu-HU" sz="2000" noProof="0">
                <a:solidFill>
                  <a:srgbClr val="000000"/>
                </a:solidFill>
                <a:latin typeface="Arial" panose="020B0604020202020204" pitchFamily="34" charset="0"/>
              </a:rPr>
              <a:t>es</a:t>
            </a:r>
            <a:r>
              <a:rPr lang="en-US" sz="2000" noProof="0">
                <a:solidFill>
                  <a:srgbClr val="000000"/>
                </a:solidFill>
                <a:latin typeface="Arial" panose="020B0604020202020204" pitchFamily="34" charset="0"/>
              </a:rPr>
              <a:t> </a:t>
            </a:r>
            <a:r>
              <a:rPr lang="hu-HU" sz="2000" noProof="0">
                <a:solidFill>
                  <a:srgbClr val="000000"/>
                </a:solidFill>
                <a:latin typeface="Arial" panose="020B0604020202020204" pitchFamily="34" charset="0"/>
              </a:rPr>
              <a:t>the impact on</a:t>
            </a:r>
            <a:r>
              <a:rPr lang="en-US" sz="2000" noProof="0">
                <a:solidFill>
                  <a:srgbClr val="000000"/>
                </a:solidFill>
                <a:latin typeface="Arial" panose="020B0604020202020204" pitchFamily="34" charset="0"/>
              </a:rPr>
              <a:t> </a:t>
            </a:r>
            <a:r>
              <a:rPr lang="en-US" sz="2000" b="1" noProof="0">
                <a:solidFill>
                  <a:srgbClr val="000000"/>
                </a:solidFill>
                <a:latin typeface="Arial" panose="020B0604020202020204" pitchFamily="34" charset="0"/>
              </a:rPr>
              <a:t>reaction rates</a:t>
            </a:r>
            <a:r>
              <a:rPr lang="en-US" sz="2000" noProof="0">
                <a:solidFill>
                  <a:srgbClr val="000000"/>
                </a:solidFill>
                <a:latin typeface="Arial" panose="020B0604020202020204" pitchFamily="34" charset="0"/>
              </a:rPr>
              <a:t>, which depend </a:t>
            </a:r>
            <a:r>
              <a:rPr lang="en-US" sz="2000" b="1" noProof="0">
                <a:solidFill>
                  <a:srgbClr val="000000"/>
                </a:solidFill>
                <a:latin typeface="Arial" panose="020B0604020202020204" pitchFamily="34" charset="0"/>
              </a:rPr>
              <a:t>on the actual </a:t>
            </a:r>
            <a:r>
              <a:rPr lang="hu-HU" sz="2000" b="1" noProof="0">
                <a:solidFill>
                  <a:srgbClr val="000000"/>
                </a:solidFill>
                <a:latin typeface="Arial" panose="020B0604020202020204" pitchFamily="34" charset="0"/>
              </a:rPr>
              <a:t>state </a:t>
            </a:r>
            <a:r>
              <a:rPr lang="en-US" sz="2000" noProof="0">
                <a:solidFill>
                  <a:srgbClr val="000000"/>
                </a:solidFill>
                <a:latin typeface="Arial" panose="020B0604020202020204" pitchFamily="34" charset="0"/>
              </a:rPr>
              <a:t>only</a:t>
            </a:r>
            <a:r>
              <a:rPr lang="hu-HU" sz="2000" noProof="0">
                <a:solidFill>
                  <a:srgbClr val="000000"/>
                </a:solidFill>
                <a:latin typeface="Arial" panose="020B0604020202020204" pitchFamily="34" charset="0"/>
              </a:rPr>
              <a:t>.</a:t>
            </a:r>
            <a:endParaRPr lang="en-US" sz="2000" noProof="0">
              <a:solidFill>
                <a:srgbClr val="000000"/>
              </a:solidFill>
              <a:latin typeface="Arial" panose="020B0604020202020204" pitchFamily="34" charset="0"/>
            </a:endParaRPr>
          </a:p>
        </p:txBody>
      </p:sp>
      <p:sp>
        <p:nvSpPr>
          <p:cNvPr id="509960" name="Text Box 8"/>
          <p:cNvSpPr txBox="1">
            <a:spLocks noChangeArrowheads="1"/>
          </p:cNvSpPr>
          <p:nvPr/>
        </p:nvSpPr>
        <p:spPr bwMode="auto">
          <a:xfrm>
            <a:off x="152400" y="2876490"/>
            <a:ext cx="46482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en-US" sz="2000" noProof="0">
                <a:solidFill>
                  <a:srgbClr val="000000"/>
                </a:solidFill>
                <a:latin typeface="Arial" panose="020B0604020202020204" pitchFamily="34" charset="0"/>
              </a:rPr>
              <a:t>analysis </a:t>
            </a:r>
            <a:r>
              <a:rPr lang="hu-HU" sz="2000" noProof="0">
                <a:solidFill>
                  <a:srgbClr val="000000"/>
                </a:solidFill>
                <a:latin typeface="Arial" panose="020B0604020202020204" pitchFamily="34" charset="0"/>
              </a:rPr>
              <a:t>for</a:t>
            </a:r>
            <a:r>
              <a:rPr lang="en-US" sz="2000" noProof="0">
                <a:solidFill>
                  <a:srgbClr val="000000"/>
                </a:solidFill>
                <a:latin typeface="Arial" panose="020B0604020202020204" pitchFamily="34" charset="0"/>
              </a:rPr>
              <a:t> </a:t>
            </a:r>
            <a:r>
              <a:rPr lang="en-US" sz="2000" b="1" noProof="0">
                <a:solidFill>
                  <a:srgbClr val="000000"/>
                </a:solidFill>
                <a:latin typeface="Arial" panose="020B0604020202020204" pitchFamily="34" charset="0"/>
              </a:rPr>
              <a:t>a time interval</a:t>
            </a:r>
          </a:p>
        </p:txBody>
      </p:sp>
      <p:sp>
        <p:nvSpPr>
          <p:cNvPr id="509961" name="Text Box 9"/>
          <p:cNvSpPr txBox="1">
            <a:spLocks noChangeArrowheads="1"/>
          </p:cNvSpPr>
          <p:nvPr/>
        </p:nvSpPr>
        <p:spPr bwMode="auto">
          <a:xfrm>
            <a:off x="4965700" y="287649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en-US" sz="2000" noProof="0">
                <a:solidFill>
                  <a:srgbClr val="000000"/>
                </a:solidFill>
                <a:latin typeface="Arial" panose="020B0604020202020204" pitchFamily="34" charset="0"/>
              </a:rPr>
              <a:t>analys</a:t>
            </a:r>
            <a:r>
              <a:rPr lang="hu-HU" sz="2000" noProof="0">
                <a:solidFill>
                  <a:srgbClr val="000000"/>
                </a:solidFill>
                <a:latin typeface="Arial" panose="020B0604020202020204" pitchFamily="34" charset="0"/>
              </a:rPr>
              <a:t>i</a:t>
            </a:r>
            <a:r>
              <a:rPr lang="en-US" sz="2000" noProof="0">
                <a:solidFill>
                  <a:srgbClr val="000000"/>
                </a:solidFill>
                <a:latin typeface="Arial" panose="020B0604020202020204" pitchFamily="34" charset="0"/>
              </a:rPr>
              <a:t>s </a:t>
            </a:r>
            <a:r>
              <a:rPr lang="hu-HU" sz="2000" noProof="0">
                <a:solidFill>
                  <a:srgbClr val="000000"/>
                </a:solidFill>
                <a:latin typeface="Arial" panose="020B0604020202020204" pitchFamily="34" charset="0"/>
              </a:rPr>
              <a:t>at a</a:t>
            </a:r>
            <a:r>
              <a:rPr lang="en-US" sz="2000" b="1" noProof="0">
                <a:solidFill>
                  <a:srgbClr val="000000"/>
                </a:solidFill>
                <a:latin typeface="Arial" panose="020B0604020202020204" pitchFamily="34" charset="0"/>
              </a:rPr>
              <a:t> time point</a:t>
            </a:r>
          </a:p>
        </p:txBody>
      </p:sp>
      <p:sp>
        <p:nvSpPr>
          <p:cNvPr id="509963" name="Text Box 11"/>
          <p:cNvSpPr txBox="1">
            <a:spLocks noChangeArrowheads="1"/>
          </p:cNvSpPr>
          <p:nvPr/>
        </p:nvSpPr>
        <p:spPr bwMode="auto">
          <a:xfrm>
            <a:off x="5029200" y="3515093"/>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en-US" sz="2000" b="1" noProof="0">
                <a:solidFill>
                  <a:srgbClr val="000000"/>
                </a:solidFill>
                <a:latin typeface="Arial" panose="020B0604020202020204" pitchFamily="34" charset="0"/>
                <a:sym typeface="Symbol" panose="05050102010706020507" pitchFamily="18" charset="2"/>
              </a:rPr>
              <a:t>F</a:t>
            </a:r>
            <a:r>
              <a:rPr lang="en-US" sz="2000" noProof="0">
                <a:solidFill>
                  <a:srgbClr val="000000"/>
                </a:solidFill>
                <a:latin typeface="Arial" panose="020B0604020202020204" pitchFamily="34" charset="0"/>
                <a:sym typeface="Symbol" panose="05050102010706020507" pitchFamily="18" charset="2"/>
              </a:rPr>
              <a:t> calculated </a:t>
            </a:r>
            <a:r>
              <a:rPr lang="en-US" sz="2000" b="1" noProof="0">
                <a:solidFill>
                  <a:srgbClr val="000000"/>
                </a:solidFill>
                <a:latin typeface="Arial" panose="020B0604020202020204" pitchFamily="34" charset="0"/>
                <a:sym typeface="Symbol" panose="05050102010706020507" pitchFamily="18" charset="2"/>
              </a:rPr>
              <a:t>analytically</a:t>
            </a:r>
          </a:p>
        </p:txBody>
      </p:sp>
      <p:sp>
        <p:nvSpPr>
          <p:cNvPr id="509964" name="Text Box 12"/>
          <p:cNvSpPr txBox="1">
            <a:spLocks noChangeArrowheads="1"/>
          </p:cNvSpPr>
          <p:nvPr/>
        </p:nvSpPr>
        <p:spPr bwMode="auto">
          <a:xfrm>
            <a:off x="152400" y="3505200"/>
            <a:ext cx="4191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en-US" sz="2000" b="1" noProof="0">
                <a:solidFill>
                  <a:srgbClr val="000000"/>
                </a:solidFill>
                <a:latin typeface="Arial" panose="020B0604020202020204" pitchFamily="34" charset="0"/>
              </a:rPr>
              <a:t>S</a:t>
            </a:r>
            <a:r>
              <a:rPr lang="en-US" sz="2000" noProof="0">
                <a:solidFill>
                  <a:srgbClr val="000000"/>
                </a:solidFill>
                <a:latin typeface="Arial" panose="020B0604020202020204" pitchFamily="34" charset="0"/>
              </a:rPr>
              <a:t> calculated </a:t>
            </a:r>
            <a:r>
              <a:rPr lang="en-US" sz="2000" b="1" noProof="0">
                <a:solidFill>
                  <a:srgbClr val="000000"/>
                </a:solidFill>
                <a:latin typeface="Arial" panose="020B0604020202020204" pitchFamily="34" charset="0"/>
              </a:rPr>
              <a:t>numerically</a:t>
            </a:r>
          </a:p>
        </p:txBody>
      </p:sp>
      <p:sp>
        <p:nvSpPr>
          <p:cNvPr id="509965" name="Text Box 13"/>
          <p:cNvSpPr txBox="1">
            <a:spLocks noChangeArrowheads="1"/>
          </p:cNvSpPr>
          <p:nvPr/>
        </p:nvSpPr>
        <p:spPr bwMode="auto">
          <a:xfrm>
            <a:off x="381000" y="4495800"/>
            <a:ext cx="83820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en-US" sz="2000" b="1" noProof="0">
                <a:solidFill>
                  <a:srgbClr val="FF0000"/>
                </a:solidFill>
                <a:latin typeface="Arial" panose="020B0604020202020204" pitchFamily="34" charset="0"/>
              </a:rPr>
              <a:t>In all investigated cases PCAS and PCAF </a:t>
            </a:r>
            <a:br>
              <a:rPr lang="en-US" sz="2000" b="1" noProof="0">
                <a:solidFill>
                  <a:srgbClr val="FF0000"/>
                </a:solidFill>
                <a:latin typeface="Arial" panose="020B0604020202020204" pitchFamily="34" charset="0"/>
              </a:rPr>
            </a:br>
            <a:r>
              <a:rPr lang="en-US" sz="2000" b="1" noProof="0">
                <a:solidFill>
                  <a:srgbClr val="FF0000"/>
                </a:solidFill>
                <a:latin typeface="Arial" panose="020B0604020202020204" pitchFamily="34" charset="0"/>
              </a:rPr>
              <a:t>provided exactly the same reduced mechanisms.</a:t>
            </a:r>
            <a:endParaRPr lang="hu-HU" sz="2000" b="1" noProof="0">
              <a:solidFill>
                <a:srgbClr val="FF0000"/>
              </a:solidFill>
              <a:latin typeface="Arial" panose="020B0604020202020204" pitchFamily="34" charset="0"/>
            </a:endParaRPr>
          </a:p>
          <a:p>
            <a:pPr>
              <a:spcBef>
                <a:spcPct val="50000"/>
              </a:spcBef>
              <a:buFontTx/>
              <a:buNone/>
            </a:pPr>
            <a:endParaRPr lang="hu-HU" sz="2000" b="1" noProof="0">
              <a:solidFill>
                <a:srgbClr val="FF0000"/>
              </a:solidFill>
              <a:latin typeface="Arial" panose="020B0604020202020204" pitchFamily="34" charset="0"/>
            </a:endParaRPr>
          </a:p>
          <a:p>
            <a:pPr>
              <a:spcBef>
                <a:spcPct val="50000"/>
              </a:spcBef>
              <a:buFontTx/>
              <a:buNone/>
            </a:pPr>
            <a:r>
              <a:rPr lang="hu-HU" sz="2000" b="1">
                <a:solidFill>
                  <a:srgbClr val="FF0000"/>
                </a:solidFill>
                <a:latin typeface="Arial" panose="020B0604020202020204" pitchFamily="34" charset="0"/>
              </a:rPr>
              <a:t>PCAF is recommended as it requires only a single simulation.</a:t>
            </a:r>
          </a:p>
        </p:txBody>
      </p:sp>
      <p:sp>
        <p:nvSpPr>
          <p:cNvPr id="15" name="Text Box 5"/>
          <p:cNvSpPr txBox="1">
            <a:spLocks noChangeArrowheads="1"/>
          </p:cNvSpPr>
          <p:nvPr/>
        </p:nvSpPr>
        <p:spPr bwMode="auto">
          <a:xfrm>
            <a:off x="152400" y="1759380"/>
            <a:ext cx="480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7813" indent="-1778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pPr>
            <a:r>
              <a:rPr lang="hu-HU" sz="2000" noProof="0">
                <a:solidFill>
                  <a:srgbClr val="000000"/>
                </a:solidFill>
                <a:latin typeface="Arial" panose="020B0604020202020204" pitchFamily="34" charset="0"/>
              </a:rPr>
              <a:t>I</a:t>
            </a:r>
            <a:r>
              <a:rPr lang="en-US" sz="2000" noProof="0">
                <a:solidFill>
                  <a:srgbClr val="000000"/>
                </a:solidFill>
                <a:latin typeface="Arial" panose="020B0604020202020204" pitchFamily="34" charset="0"/>
              </a:rPr>
              <a:t>nvestigat</a:t>
            </a:r>
            <a:r>
              <a:rPr lang="hu-HU" sz="2000" noProof="0">
                <a:solidFill>
                  <a:srgbClr val="000000"/>
                </a:solidFill>
                <a:latin typeface="Arial" panose="020B0604020202020204" pitchFamily="34" charset="0"/>
              </a:rPr>
              <a:t>es</a:t>
            </a:r>
            <a:r>
              <a:rPr lang="en-US" sz="2000" noProof="0">
                <a:solidFill>
                  <a:srgbClr val="000000"/>
                </a:solidFill>
                <a:latin typeface="Arial" panose="020B0604020202020204" pitchFamily="34" charset="0"/>
              </a:rPr>
              <a:t> </a:t>
            </a:r>
            <a:r>
              <a:rPr lang="hu-HU" sz="2000" noProof="0">
                <a:solidFill>
                  <a:srgbClr val="000000"/>
                </a:solidFill>
                <a:latin typeface="Arial" panose="020B0604020202020204" pitchFamily="34" charset="0"/>
              </a:rPr>
              <a:t>impact on </a:t>
            </a:r>
            <a:r>
              <a:rPr lang="hu-HU" sz="2000" b="1" noProof="0">
                <a:solidFill>
                  <a:srgbClr val="000000"/>
                </a:solidFill>
                <a:latin typeface="Arial" panose="020B0604020202020204" pitchFamily="34" charset="0"/>
              </a:rPr>
              <a:t>concentration </a:t>
            </a:r>
            <a:r>
              <a:rPr lang="en-US" sz="2000" b="1" noProof="0">
                <a:solidFill>
                  <a:srgbClr val="000000"/>
                </a:solidFill>
                <a:latin typeface="Arial" panose="020B0604020202020204" pitchFamily="34" charset="0"/>
              </a:rPr>
              <a:t>functions</a:t>
            </a:r>
            <a:r>
              <a:rPr lang="en-US" sz="2000" noProof="0">
                <a:solidFill>
                  <a:srgbClr val="000000"/>
                </a:solidFill>
                <a:latin typeface="Arial" panose="020B0604020202020204" pitchFamily="34" charset="0"/>
              </a:rPr>
              <a:t>, which depend </a:t>
            </a:r>
            <a:r>
              <a:rPr lang="en-US" sz="2000" b="1" noProof="0">
                <a:solidFill>
                  <a:srgbClr val="000000"/>
                </a:solidFill>
                <a:latin typeface="Arial" panose="020B0604020202020204" pitchFamily="34" charset="0"/>
              </a:rPr>
              <a:t>on the history </a:t>
            </a:r>
            <a:r>
              <a:rPr lang="en-US" sz="2000" noProof="0">
                <a:solidFill>
                  <a:srgbClr val="000000"/>
                </a:solidFill>
                <a:latin typeface="Arial" panose="020B0604020202020204" pitchFamily="34" charset="0"/>
              </a:rPr>
              <a:t>of the simulation</a:t>
            </a:r>
            <a:r>
              <a:rPr lang="hu-HU" sz="2000" noProof="0">
                <a:solidFill>
                  <a:srgbClr val="000000"/>
                </a:solidFill>
                <a:latin typeface="Arial" panose="020B0604020202020204" pitchFamily="34" charset="0"/>
              </a:rPr>
              <a:t>.</a:t>
            </a:r>
            <a:endParaRPr lang="en-US" sz="2000" noProof="0">
              <a:solidFill>
                <a:srgbClr val="000000"/>
              </a:solidFill>
              <a:latin typeface="Arial" panose="020B0604020202020204" pitchFamily="34" charset="0"/>
            </a:endParaRPr>
          </a:p>
        </p:txBody>
      </p:sp>
      <p:sp>
        <p:nvSpPr>
          <p:cNvPr id="14" name="Dia számának helye 2"/>
          <p:cNvSpPr>
            <a:spLocks noGrp="1"/>
          </p:cNvSpPr>
          <p:nvPr>
            <p:ph type="sldNum" sz="quarter" idx="12"/>
          </p:nvPr>
        </p:nvSpPr>
        <p:spPr>
          <a:xfrm>
            <a:off x="8382000" y="6400800"/>
            <a:ext cx="762000" cy="373676"/>
          </a:xfrm>
        </p:spPr>
        <p:txBody>
          <a:bodyPr/>
          <a:lstStyle/>
          <a:p>
            <a:pPr>
              <a:defRPr/>
            </a:pPr>
            <a:r>
              <a:rPr lang="hu-HU" sz="1800">
                <a:solidFill>
                  <a:srgbClr val="000000"/>
                </a:solidFill>
                <a:latin typeface="Arial" panose="020B0604020202020204" pitchFamily="34" charset="0"/>
                <a:cs typeface="Arial" panose="020B0604020202020204" pitchFamily="34" charset="0"/>
              </a:rPr>
              <a:t>38</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21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99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99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996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9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60" grpId="0" autoUpdateAnimBg="0"/>
      <p:bldP spid="509961" grpId="0" autoUpdateAnimBg="0"/>
      <p:bldP spid="509963" grpId="0" autoUpdateAnimBg="0"/>
      <p:bldP spid="509964" grpId="0" autoUpdateAnimBg="0"/>
      <p:bldP spid="50996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76200"/>
            <a:ext cx="9144000" cy="838200"/>
          </a:xfrm>
        </p:spPr>
        <p:txBody>
          <a:bodyPr/>
          <a:lstStyle/>
          <a:p>
            <a:pPr eaLnBrk="1" hangingPunct="1"/>
            <a:r>
              <a:rPr lang="en-US" sz="2400" b="1" noProof="0">
                <a:solidFill>
                  <a:srgbClr val="C00000"/>
                </a:solidFill>
                <a:latin typeface="Arial" panose="020B0604020202020204" pitchFamily="34" charset="0"/>
              </a:rPr>
              <a:t>Case study: H</a:t>
            </a:r>
            <a:r>
              <a:rPr lang="en-US" sz="2400" b="1" baseline="-25000" noProof="0">
                <a:solidFill>
                  <a:srgbClr val="C00000"/>
                </a:solidFill>
                <a:latin typeface="Arial" panose="020B0604020202020204" pitchFamily="34" charset="0"/>
              </a:rPr>
              <a:t>2</a:t>
            </a:r>
            <a:r>
              <a:rPr lang="en-US" sz="2400" b="1" noProof="0">
                <a:solidFill>
                  <a:srgbClr val="C00000"/>
                </a:solidFill>
                <a:latin typeface="Arial" panose="020B0604020202020204" pitchFamily="34" charset="0"/>
              </a:rPr>
              <a:t>-air flame mechanism reduction</a:t>
            </a:r>
            <a:br>
              <a:rPr lang="en-US" sz="2400" b="1" noProof="0">
                <a:solidFill>
                  <a:srgbClr val="C00000"/>
                </a:solidFill>
                <a:latin typeface="Arial" panose="020B0604020202020204" pitchFamily="34" charset="0"/>
              </a:rPr>
            </a:br>
            <a:r>
              <a:rPr lang="en-US" sz="2400" b="1" noProof="0">
                <a:solidFill>
                  <a:srgbClr val="C00000"/>
                </a:solidFill>
                <a:latin typeface="Arial" panose="020B0604020202020204" pitchFamily="34" charset="0"/>
              </a:rPr>
              <a:t>PCAS and PCAF provided identical reduced mechanisms</a:t>
            </a:r>
          </a:p>
        </p:txBody>
      </p:sp>
      <p:grpSp>
        <p:nvGrpSpPr>
          <p:cNvPr id="6" name="Csoportba foglalás 5"/>
          <p:cNvGrpSpPr/>
          <p:nvPr/>
        </p:nvGrpSpPr>
        <p:grpSpPr>
          <a:xfrm>
            <a:off x="1295400" y="1295400"/>
            <a:ext cx="5473200" cy="4114800"/>
            <a:chOff x="1080000" y="1083600"/>
            <a:chExt cx="6408000" cy="4860000"/>
          </a:xfrm>
        </p:grpSpPr>
        <p:pic>
          <p:nvPicPr>
            <p:cNvPr id="74755" name="Picture 4" descr="Gkonc"/>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7" t="6706" r="10739" b="4533"/>
            <a:stretch/>
          </p:blipFill>
          <p:spPr bwMode="auto">
            <a:xfrm>
              <a:off x="1080000" y="1083600"/>
              <a:ext cx="6408000" cy="4860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zövegdoboz 3"/>
            <p:cNvSpPr txBox="1"/>
            <p:nvPr/>
          </p:nvSpPr>
          <p:spPr>
            <a:xfrm>
              <a:off x="5257800" y="2556597"/>
              <a:ext cx="2230200" cy="1631216"/>
            </a:xfrm>
            <a:prstGeom prst="rect">
              <a:avLst/>
            </a:prstGeom>
            <a:solidFill>
              <a:srgbClr val="FFFFFF"/>
            </a:solidFill>
          </p:spPr>
          <p:txBody>
            <a:bodyPr wrap="square" rtlCol="0">
              <a:spAutoFit/>
            </a:bodyPr>
            <a:lstStyle/>
            <a:p>
              <a:endParaRPr lang="en-US" noProof="0"/>
            </a:p>
            <a:p>
              <a:endParaRPr lang="en-US" noProof="0"/>
            </a:p>
            <a:p>
              <a:endParaRPr lang="en-US" noProof="0"/>
            </a:p>
            <a:p>
              <a:endParaRPr lang="en-US" noProof="0"/>
            </a:p>
            <a:p>
              <a:endParaRPr lang="en-US" noProof="0"/>
            </a:p>
          </p:txBody>
        </p:sp>
      </p:grpSp>
      <p:sp>
        <p:nvSpPr>
          <p:cNvPr id="5" name="Szövegdoboz 4"/>
          <p:cNvSpPr txBox="1"/>
          <p:nvPr/>
        </p:nvSpPr>
        <p:spPr>
          <a:xfrm>
            <a:off x="2869602" y="2156564"/>
            <a:ext cx="521297" cy="461665"/>
          </a:xfrm>
          <a:prstGeom prst="rect">
            <a:avLst/>
          </a:prstGeom>
          <a:noFill/>
        </p:spPr>
        <p:txBody>
          <a:bodyPr wrap="none" rtlCol="0">
            <a:spAutoFit/>
          </a:bodyPr>
          <a:lstStyle/>
          <a:p>
            <a:r>
              <a:rPr lang="en-US" sz="2400" b="1" noProof="0"/>
              <a:t>H</a:t>
            </a:r>
            <a:r>
              <a:rPr lang="en-US" sz="2400" b="1" baseline="-25000" noProof="0"/>
              <a:t>2</a:t>
            </a:r>
          </a:p>
        </p:txBody>
      </p:sp>
      <p:sp>
        <p:nvSpPr>
          <p:cNvPr id="8" name="Szövegdoboz 7"/>
          <p:cNvSpPr txBox="1"/>
          <p:nvPr/>
        </p:nvSpPr>
        <p:spPr>
          <a:xfrm>
            <a:off x="2249932" y="3364890"/>
            <a:ext cx="537328" cy="461665"/>
          </a:xfrm>
          <a:prstGeom prst="rect">
            <a:avLst/>
          </a:prstGeom>
          <a:noFill/>
        </p:spPr>
        <p:txBody>
          <a:bodyPr wrap="none" rtlCol="0">
            <a:spAutoFit/>
          </a:bodyPr>
          <a:lstStyle/>
          <a:p>
            <a:r>
              <a:rPr lang="en-US" sz="2400" b="1" noProof="0">
                <a:solidFill>
                  <a:srgbClr val="00B050"/>
                </a:solidFill>
              </a:rPr>
              <a:t>O</a:t>
            </a:r>
            <a:r>
              <a:rPr lang="en-US" sz="2400" b="1" baseline="-25000" noProof="0">
                <a:solidFill>
                  <a:srgbClr val="00B050"/>
                </a:solidFill>
              </a:rPr>
              <a:t>2</a:t>
            </a:r>
          </a:p>
        </p:txBody>
      </p:sp>
      <p:sp>
        <p:nvSpPr>
          <p:cNvPr id="9" name="Szövegdoboz 8"/>
          <p:cNvSpPr txBox="1"/>
          <p:nvPr/>
        </p:nvSpPr>
        <p:spPr>
          <a:xfrm>
            <a:off x="5486400" y="2057400"/>
            <a:ext cx="760144" cy="461665"/>
          </a:xfrm>
          <a:prstGeom prst="rect">
            <a:avLst/>
          </a:prstGeom>
          <a:noFill/>
        </p:spPr>
        <p:txBody>
          <a:bodyPr wrap="none" rtlCol="0">
            <a:spAutoFit/>
          </a:bodyPr>
          <a:lstStyle/>
          <a:p>
            <a:r>
              <a:rPr lang="en-US" sz="2400" b="1" noProof="0">
                <a:solidFill>
                  <a:srgbClr val="FF3300"/>
                </a:solidFill>
              </a:rPr>
              <a:t>H</a:t>
            </a:r>
            <a:r>
              <a:rPr lang="en-US" sz="2400" b="1" baseline="-25000" noProof="0">
                <a:solidFill>
                  <a:srgbClr val="FF3300"/>
                </a:solidFill>
              </a:rPr>
              <a:t>2</a:t>
            </a:r>
            <a:r>
              <a:rPr lang="en-US" sz="2400" b="1" noProof="0">
                <a:solidFill>
                  <a:srgbClr val="FF3300"/>
                </a:solidFill>
              </a:rPr>
              <a:t>O</a:t>
            </a:r>
          </a:p>
        </p:txBody>
      </p:sp>
      <p:sp>
        <p:nvSpPr>
          <p:cNvPr id="10" name="Szövegdoboz 9"/>
          <p:cNvSpPr txBox="1"/>
          <p:nvPr/>
        </p:nvSpPr>
        <p:spPr>
          <a:xfrm>
            <a:off x="2362200" y="1236000"/>
            <a:ext cx="3127779" cy="523220"/>
          </a:xfrm>
          <a:prstGeom prst="rect">
            <a:avLst/>
          </a:prstGeom>
          <a:noFill/>
        </p:spPr>
        <p:txBody>
          <a:bodyPr wrap="none" rtlCol="0">
            <a:spAutoFit/>
          </a:bodyPr>
          <a:lstStyle/>
          <a:p>
            <a:pPr algn="l"/>
            <a:r>
              <a:rPr lang="en-US" sz="1400" noProof="0">
                <a:solidFill>
                  <a:srgbClr val="0000FF"/>
                </a:solidFill>
              </a:rPr>
              <a:t>lines:  46-step full mechanism</a:t>
            </a:r>
          </a:p>
          <a:p>
            <a:pPr algn="l"/>
            <a:r>
              <a:rPr lang="en-US" sz="1400" noProof="0">
                <a:solidFill>
                  <a:srgbClr val="0000FF"/>
                </a:solidFill>
              </a:rPr>
              <a:t>dots:   25-step reduced mechanism   </a:t>
            </a:r>
            <a:endParaRPr lang="en-US" sz="1400" baseline="-25000" noProof="0">
              <a:solidFill>
                <a:srgbClr val="0000FF"/>
              </a:solidFill>
            </a:endParaRPr>
          </a:p>
        </p:txBody>
      </p:sp>
      <p:sp>
        <p:nvSpPr>
          <p:cNvPr id="11" name="Text Box 3"/>
          <p:cNvSpPr txBox="1">
            <a:spLocks noChangeArrowheads="1"/>
          </p:cNvSpPr>
          <p:nvPr/>
        </p:nvSpPr>
        <p:spPr bwMode="auto">
          <a:xfrm>
            <a:off x="34160" y="6200957"/>
            <a:ext cx="8652640" cy="584775"/>
          </a:xfrm>
          <a:prstGeom prst="rect">
            <a:avLst/>
          </a:prstGeom>
          <a:solidFill>
            <a:srgbClr val="FFFFFF"/>
          </a:solidFill>
          <a:ln w="25400">
            <a:solidFill>
              <a:schemeClr val="tx1"/>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a:spcBef>
                <a:spcPct val="0"/>
              </a:spcBef>
              <a:buNone/>
            </a:pPr>
            <a:r>
              <a:rPr lang="en-US" sz="1600" noProof="0">
                <a:solidFill>
                  <a:srgbClr val="000000"/>
                </a:solidFill>
                <a:latin typeface="+mn-lt"/>
                <a:cs typeface="Times New Roman" panose="02020603050405020304" pitchFamily="18" charset="0"/>
                <a:sym typeface="Symbol" panose="05050102010706020507" pitchFamily="18" charset="2"/>
              </a:rPr>
              <a:t>I. Gy. Zsély, T. Turányi: The influence of thermal coupling and diffusion on the importance of reactions: The case study of hydrogen-air combustion, </a:t>
            </a:r>
            <a:r>
              <a:rPr lang="en-US" sz="1600" i="1" noProof="0">
                <a:solidFill>
                  <a:srgbClr val="000000"/>
                </a:solidFill>
                <a:latin typeface="+mn-lt"/>
                <a:cs typeface="Times New Roman" panose="02020603050405020304" pitchFamily="18" charset="0"/>
                <a:sym typeface="Symbol" panose="05050102010706020507" pitchFamily="18" charset="2"/>
              </a:rPr>
              <a:t>Phys.Chem.Chem.Phys.</a:t>
            </a:r>
            <a:r>
              <a:rPr lang="en-US" sz="1600" noProof="0">
                <a:solidFill>
                  <a:srgbClr val="000000"/>
                </a:solidFill>
                <a:latin typeface="+mn-lt"/>
                <a:cs typeface="Times New Roman" panose="02020603050405020304" pitchFamily="18" charset="0"/>
                <a:sym typeface="Symbol" panose="05050102010706020507" pitchFamily="18" charset="2"/>
              </a:rPr>
              <a:t>, </a:t>
            </a:r>
            <a:r>
              <a:rPr lang="en-US" sz="1600" b="1" noProof="0">
                <a:solidFill>
                  <a:srgbClr val="000000"/>
                </a:solidFill>
                <a:latin typeface="+mn-lt"/>
                <a:cs typeface="Times New Roman" panose="02020603050405020304" pitchFamily="18" charset="0"/>
                <a:sym typeface="Symbol" panose="05050102010706020507" pitchFamily="18" charset="2"/>
              </a:rPr>
              <a:t>5</a:t>
            </a:r>
            <a:r>
              <a:rPr lang="en-US" sz="1600" noProof="0">
                <a:solidFill>
                  <a:srgbClr val="000000"/>
                </a:solidFill>
                <a:latin typeface="+mn-lt"/>
                <a:cs typeface="Times New Roman" panose="02020603050405020304" pitchFamily="18" charset="0"/>
                <a:sym typeface="Symbol" panose="05050102010706020507" pitchFamily="18" charset="2"/>
              </a:rPr>
              <a:t>,</a:t>
            </a:r>
            <a:r>
              <a:rPr lang="en-US" sz="1600" b="1" noProof="0">
                <a:solidFill>
                  <a:srgbClr val="000000"/>
                </a:solidFill>
                <a:cs typeface="Times New Roman" panose="02020603050405020304" pitchFamily="18" charset="0"/>
                <a:sym typeface="Symbol" panose="05050102010706020507" pitchFamily="18" charset="2"/>
              </a:rPr>
              <a:t> </a:t>
            </a:r>
            <a:r>
              <a:rPr lang="en-US" sz="1600" b="1" noProof="0">
                <a:solidFill>
                  <a:srgbClr val="FF0000"/>
                </a:solidFill>
                <a:cs typeface="Times New Roman" panose="02020603050405020304" pitchFamily="18" charset="0"/>
                <a:sym typeface="Symbol" panose="05050102010706020507" pitchFamily="18" charset="2"/>
              </a:rPr>
              <a:t>(2003) </a:t>
            </a:r>
            <a:r>
              <a:rPr lang="en-US" sz="1600" noProof="0">
                <a:solidFill>
                  <a:srgbClr val="000066"/>
                </a:solidFill>
                <a:latin typeface="+mn-lt"/>
                <a:cs typeface="Times New Roman" panose="02020603050405020304" pitchFamily="18" charset="0"/>
                <a:sym typeface="Symbol" panose="05050102010706020507" pitchFamily="18" charset="2"/>
              </a:rPr>
              <a:t> </a:t>
            </a:r>
            <a:r>
              <a:rPr lang="en-US" sz="1600" noProof="0">
                <a:solidFill>
                  <a:srgbClr val="000000"/>
                </a:solidFill>
                <a:latin typeface="+mn-lt"/>
                <a:cs typeface="Times New Roman" panose="02020603050405020304" pitchFamily="18" charset="0"/>
                <a:sym typeface="Symbol" panose="05050102010706020507" pitchFamily="18" charset="2"/>
              </a:rPr>
              <a:t>3622-3631</a:t>
            </a:r>
            <a:endParaRPr lang="en-US" sz="1600" b="1" noProof="0">
              <a:solidFill>
                <a:srgbClr val="000000"/>
              </a:solidFill>
              <a:latin typeface="+mn-lt"/>
              <a:sym typeface="Symbol" panose="05050102010706020507" pitchFamily="18" charset="2"/>
            </a:endParaRPr>
          </a:p>
        </p:txBody>
      </p:sp>
      <p:sp>
        <p:nvSpPr>
          <p:cNvPr id="12" name="Szövegdoboz 11"/>
          <p:cNvSpPr txBox="1"/>
          <p:nvPr/>
        </p:nvSpPr>
        <p:spPr>
          <a:xfrm>
            <a:off x="1295400" y="2362200"/>
            <a:ext cx="400110" cy="1315425"/>
          </a:xfrm>
          <a:prstGeom prst="rect">
            <a:avLst/>
          </a:prstGeom>
          <a:solidFill>
            <a:srgbClr val="FFFFFF"/>
          </a:solidFill>
        </p:spPr>
        <p:txBody>
          <a:bodyPr vert="vert270" wrap="none" rtlCol="0">
            <a:spAutoFit/>
          </a:bodyPr>
          <a:lstStyle/>
          <a:p>
            <a:r>
              <a:rPr lang="en-US" sz="1400" b="1" noProof="0">
                <a:solidFill>
                  <a:srgbClr val="000000"/>
                </a:solidFill>
              </a:rPr>
              <a:t>mole fraction  </a:t>
            </a:r>
            <a:endParaRPr lang="en-US" sz="1400" b="1" baseline="-25000" noProof="0">
              <a:solidFill>
                <a:srgbClr val="000000"/>
              </a:solidFill>
            </a:endParaRPr>
          </a:p>
        </p:txBody>
      </p:sp>
      <p:sp>
        <p:nvSpPr>
          <p:cNvPr id="14" name="Dia számának helye 2"/>
          <p:cNvSpPr>
            <a:spLocks noGrp="1"/>
          </p:cNvSpPr>
          <p:nvPr>
            <p:ph type="sldNum" sz="quarter" idx="12"/>
          </p:nvPr>
        </p:nvSpPr>
        <p:spPr>
          <a:xfrm>
            <a:off x="8382000" y="6400800"/>
            <a:ext cx="762000" cy="373676"/>
          </a:xfrm>
        </p:spPr>
        <p:txBody>
          <a:bodyPr/>
          <a:lstStyle/>
          <a:p>
            <a:pPr>
              <a:defRPr/>
            </a:pPr>
            <a:r>
              <a:rPr lang="hu-HU" sz="1800">
                <a:solidFill>
                  <a:srgbClr val="000000"/>
                </a:solidFill>
                <a:latin typeface="Arial" panose="020B0604020202020204" pitchFamily="34" charset="0"/>
                <a:cs typeface="Arial" panose="020B0604020202020204" pitchFamily="34" charset="0"/>
              </a:rPr>
              <a:t>3</a:t>
            </a:r>
            <a:r>
              <a:rPr lang="hu-HU" sz="1800" noProof="0">
                <a:solidFill>
                  <a:srgbClr val="000000"/>
                </a:solidFill>
                <a:latin typeface="Arial" panose="020B0604020202020204" pitchFamily="34" charset="0"/>
                <a:cs typeface="Arial" panose="020B0604020202020204" pitchFamily="34" charset="0"/>
              </a:rPr>
              <a:t>9</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547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9" name="Rectangle 5"/>
          <p:cNvSpPr>
            <a:spLocks noChangeArrowheads="1"/>
          </p:cNvSpPr>
          <p:nvPr/>
        </p:nvSpPr>
        <p:spPr bwMode="auto">
          <a:xfrm>
            <a:off x="208625" y="3626135"/>
            <a:ext cx="8630575" cy="2941528"/>
          </a:xfrm>
          <a:prstGeom prst="rect">
            <a:avLst/>
          </a:prstGeom>
          <a:noFill/>
          <a:ln>
            <a:noFill/>
          </a:ln>
          <a:effectLst/>
        </p:spPr>
        <p:txBody>
          <a:bodyPr/>
          <a:lstStyle/>
          <a:p>
            <a:pPr marL="342900" indent="-342900" algn="l">
              <a:lnSpc>
                <a:spcPct val="80000"/>
              </a:lnSpc>
              <a:spcBef>
                <a:spcPts val="900"/>
              </a:spcBef>
              <a:defRPr/>
            </a:pPr>
            <a:r>
              <a:rPr lang="en-US" noProof="0">
                <a:solidFill>
                  <a:srgbClr val="0000FF"/>
                </a:solidFill>
                <a:latin typeface="Arial" panose="020B0604020202020204" pitchFamily="34" charset="0"/>
              </a:rPr>
              <a:t>2. Spatially inhomogeneous system</a:t>
            </a:r>
          </a:p>
          <a:p>
            <a:pPr marL="446088" indent="-176213" algn="l">
              <a:lnSpc>
                <a:spcPct val="80000"/>
              </a:lnSpc>
              <a:spcBef>
                <a:spcPts val="900"/>
              </a:spcBef>
              <a:buFont typeface="Arial" panose="020B0604020202020204" pitchFamily="34" charset="0"/>
              <a:buChar char="•"/>
              <a:defRPr/>
            </a:pPr>
            <a:r>
              <a:rPr lang="en-US" sz="1800" noProof="0">
                <a:solidFill>
                  <a:srgbClr val="000000"/>
                </a:solidFill>
              </a:rPr>
              <a:t>partial differential equations  (PDEs)</a:t>
            </a:r>
            <a:endParaRPr lang="hu-HU" sz="1800" noProof="0">
              <a:solidFill>
                <a:srgbClr val="000000"/>
              </a:solidFill>
            </a:endParaRPr>
          </a:p>
          <a:p>
            <a:pPr marL="446088" indent="-176213" algn="l">
              <a:lnSpc>
                <a:spcPct val="80000"/>
              </a:lnSpc>
              <a:spcBef>
                <a:spcPts val="900"/>
              </a:spcBef>
              <a:buFont typeface="Arial" panose="020B0604020202020204" pitchFamily="34" charset="0"/>
              <a:buChar char="•"/>
              <a:defRPr/>
            </a:pPr>
            <a:r>
              <a:rPr lang="en-US" sz="1800" noProof="0">
                <a:solidFill>
                  <a:srgbClr val="000000"/>
                </a:solidFill>
              </a:rPr>
              <a:t>solved by spatial discretization and operator splitting (chemistry/transport) </a:t>
            </a:r>
            <a:br>
              <a:rPr lang="hu-HU" sz="1800" noProof="0">
                <a:solidFill>
                  <a:srgbClr val="000000"/>
                </a:solidFill>
              </a:rPr>
            </a:br>
            <a:r>
              <a:rPr lang="en-US" sz="1800" noProof="0">
                <a:solidFill>
                  <a:srgbClr val="000000"/>
                </a:solidFill>
              </a:rPr>
              <a:t>chemistry is solved at each timestep for </a:t>
            </a:r>
            <a:r>
              <a:rPr lang="hu-HU" sz="1800" noProof="0">
                <a:solidFill>
                  <a:srgbClr val="000000"/>
                </a:solidFill>
              </a:rPr>
              <a:t>large number of</a:t>
            </a:r>
            <a:r>
              <a:rPr lang="en-US" sz="1800" noProof="0">
                <a:solidFill>
                  <a:srgbClr val="000000"/>
                </a:solidFill>
              </a:rPr>
              <a:t> spatial unit</a:t>
            </a:r>
            <a:r>
              <a:rPr lang="hu-HU" sz="1800" noProof="0">
                <a:solidFill>
                  <a:srgbClr val="000000"/>
                </a:solidFill>
              </a:rPr>
              <a:t>s</a:t>
            </a:r>
            <a:r>
              <a:rPr lang="en-US" sz="1800" noProof="0">
                <a:solidFill>
                  <a:srgbClr val="000000"/>
                </a:solidFill>
              </a:rPr>
              <a:t>.</a:t>
            </a:r>
          </a:p>
          <a:p>
            <a:pPr marL="342900" indent="-342900" algn="l">
              <a:lnSpc>
                <a:spcPct val="80000"/>
              </a:lnSpc>
              <a:spcBef>
                <a:spcPts val="900"/>
              </a:spcBef>
              <a:defRPr/>
            </a:pPr>
            <a:r>
              <a:rPr lang="en-US" sz="1800" noProof="0">
                <a:solidFill>
                  <a:srgbClr val="000000"/>
                </a:solidFill>
              </a:rPr>
              <a:t>      </a:t>
            </a:r>
            <a:r>
              <a:rPr lang="hu-HU" sz="1800" noProof="0">
                <a:solidFill>
                  <a:srgbClr val="000000"/>
                </a:solidFill>
              </a:rPr>
              <a:t> </a:t>
            </a:r>
            <a:r>
              <a:rPr lang="hu-HU" sz="1800" noProof="0">
                <a:solidFill>
                  <a:srgbClr val="FF0000"/>
                </a:solidFill>
              </a:rPr>
              <a:t>M</a:t>
            </a:r>
            <a:r>
              <a:rPr lang="en-US" sz="1800" noProof="0">
                <a:solidFill>
                  <a:srgbClr val="FF0000"/>
                </a:solidFill>
              </a:rPr>
              <a:t>ost of the computer time (</a:t>
            </a:r>
            <a:r>
              <a:rPr lang="en-US" sz="1800" i="1" noProof="0">
                <a:solidFill>
                  <a:srgbClr val="FF0000"/>
                </a:solidFill>
              </a:rPr>
              <a:t>e.g.</a:t>
            </a:r>
            <a:r>
              <a:rPr lang="en-US" sz="1800" noProof="0">
                <a:solidFill>
                  <a:srgbClr val="FF0000"/>
                </a:solidFill>
              </a:rPr>
              <a:t> 99%) </a:t>
            </a:r>
            <a:r>
              <a:rPr lang="en-US" sz="1800" noProof="0">
                <a:solidFill>
                  <a:srgbClr val="000000"/>
                </a:solidFill>
              </a:rPr>
              <a:t>is spent </a:t>
            </a:r>
            <a:r>
              <a:rPr lang="en-US" sz="1800" noProof="0">
                <a:solidFill>
                  <a:srgbClr val="FF0000"/>
                </a:solidFill>
              </a:rPr>
              <a:t>on chemistry</a:t>
            </a:r>
            <a:r>
              <a:rPr lang="en-US" sz="1800" noProof="0">
                <a:solidFill>
                  <a:srgbClr val="000000"/>
                </a:solidFill>
              </a:rPr>
              <a:t>.</a:t>
            </a:r>
          </a:p>
          <a:p>
            <a:pPr marL="342900" indent="-73025" algn="l">
              <a:lnSpc>
                <a:spcPct val="80000"/>
              </a:lnSpc>
              <a:spcBef>
                <a:spcPts val="900"/>
              </a:spcBef>
              <a:buFont typeface="Arial" panose="020B0604020202020204" pitchFamily="34" charset="0"/>
              <a:buChar char="•"/>
              <a:defRPr/>
            </a:pPr>
            <a:r>
              <a:rPr lang="en-US" sz="1800" noProof="0">
                <a:solidFill>
                  <a:srgbClr val="000000"/>
                </a:solidFill>
              </a:rPr>
              <a:t>  practical limitation in mechanism size for 3D problems ~ 50 species</a:t>
            </a:r>
          </a:p>
          <a:p>
            <a:pPr marL="342900" indent="-342900" algn="l">
              <a:lnSpc>
                <a:spcPct val="80000"/>
              </a:lnSpc>
              <a:spcBef>
                <a:spcPct val="20000"/>
              </a:spcBef>
              <a:defRPr/>
            </a:pPr>
            <a:r>
              <a:rPr lang="en-US" sz="1800" noProof="0">
                <a:solidFill>
                  <a:srgbClr val="000000"/>
                </a:solidFill>
              </a:rPr>
              <a:t>	</a:t>
            </a:r>
            <a:r>
              <a:rPr lang="en-US" sz="1800" noProof="0">
                <a:solidFill>
                  <a:srgbClr val="000000"/>
                </a:solidFill>
                <a:latin typeface="Arial" panose="020B0604020202020204" pitchFamily="34" charset="0"/>
              </a:rPr>
              <a:t> </a:t>
            </a:r>
          </a:p>
          <a:p>
            <a:pPr>
              <a:lnSpc>
                <a:spcPct val="80000"/>
              </a:lnSpc>
              <a:spcBef>
                <a:spcPct val="20000"/>
              </a:spcBef>
              <a:defRPr/>
            </a:pPr>
            <a:r>
              <a:rPr lang="en-US" sz="1800" noProof="0">
                <a:solidFill>
                  <a:schemeClr val="accent1"/>
                </a:solidFill>
                <a:latin typeface="Arial" panose="020B0604020202020204" pitchFamily="34" charset="0"/>
              </a:rPr>
              <a:t>Mechanism reduction accelerates the simulations</a:t>
            </a:r>
            <a:r>
              <a:rPr lang="hu-HU" sz="1800" noProof="0">
                <a:solidFill>
                  <a:schemeClr val="accent1"/>
                </a:solidFill>
                <a:latin typeface="Arial" panose="020B0604020202020204" pitchFamily="34" charset="0"/>
              </a:rPr>
              <a:t>,</a:t>
            </a:r>
            <a:br>
              <a:rPr lang="hu-HU" sz="1800" noProof="0">
                <a:solidFill>
                  <a:schemeClr val="accent1"/>
                </a:solidFill>
                <a:latin typeface="Arial" panose="020B0604020202020204" pitchFamily="34" charset="0"/>
              </a:rPr>
            </a:br>
            <a:r>
              <a:rPr lang="en-US" sz="1800" noProof="0">
                <a:solidFill>
                  <a:schemeClr val="accent1"/>
                </a:solidFill>
                <a:latin typeface="Arial" panose="020B0604020202020204" pitchFamily="34" charset="0"/>
              </a:rPr>
              <a:t>and in many cases, it makes them feasible !</a:t>
            </a:r>
          </a:p>
        </p:txBody>
      </p:sp>
      <p:sp>
        <p:nvSpPr>
          <p:cNvPr id="53252" name="Rectangle 3"/>
          <p:cNvSpPr>
            <a:spLocks noGrp="1" noChangeArrowheads="1"/>
          </p:cNvSpPr>
          <p:nvPr>
            <p:ph type="body" idx="1"/>
          </p:nvPr>
        </p:nvSpPr>
        <p:spPr>
          <a:xfrm>
            <a:off x="208625" y="809829"/>
            <a:ext cx="8686800" cy="2609493"/>
          </a:xfrm>
        </p:spPr>
        <p:txBody>
          <a:bodyPr/>
          <a:lstStyle/>
          <a:p>
            <a:pPr eaLnBrk="1" hangingPunct="1">
              <a:lnSpc>
                <a:spcPct val="80000"/>
              </a:lnSpc>
              <a:buFontTx/>
              <a:buNone/>
            </a:pPr>
            <a:r>
              <a:rPr lang="en-US" sz="2000" noProof="0">
                <a:solidFill>
                  <a:srgbClr val="0000FF"/>
                </a:solidFill>
                <a:latin typeface="Arial" panose="020B0604020202020204" pitchFamily="34" charset="0"/>
              </a:rPr>
              <a:t>1. Spatially homogeneous system</a:t>
            </a:r>
          </a:p>
          <a:p>
            <a:pPr indent="-161925" eaLnBrk="1" hangingPunct="1">
              <a:lnSpc>
                <a:spcPct val="80000"/>
              </a:lnSpc>
            </a:pPr>
            <a:r>
              <a:rPr lang="en-US" sz="1800" noProof="0">
                <a:solidFill>
                  <a:srgbClr val="000000"/>
                </a:solidFill>
                <a:latin typeface="Arial" panose="020B0604020202020204" pitchFamily="34" charset="0"/>
              </a:rPr>
              <a:t>ordinary differential equations (ODEs)</a:t>
            </a:r>
          </a:p>
          <a:p>
            <a:pPr indent="-161925">
              <a:buFont typeface="Arial" panose="020B0604020202020204" pitchFamily="34" charset="0"/>
              <a:buChar char="•"/>
            </a:pPr>
            <a:r>
              <a:rPr lang="en-US" sz="1800" noProof="0">
                <a:solidFill>
                  <a:srgbClr val="000000"/>
                </a:solidFill>
                <a:latin typeface="Arial" panose="020B0604020202020204" pitchFamily="34" charset="0"/>
                <a:cs typeface="Arial" panose="020B0604020202020204" pitchFamily="34" charset="0"/>
              </a:rPr>
              <a:t>large mechanism – expensive evaluation of the right-hand side</a:t>
            </a:r>
          </a:p>
          <a:p>
            <a:pPr indent="-161925">
              <a:buFont typeface="Arial" panose="020B0604020202020204" pitchFamily="34" charset="0"/>
              <a:buChar char="•"/>
            </a:pPr>
            <a:r>
              <a:rPr lang="en-US" sz="1800" noProof="0">
                <a:solidFill>
                  <a:srgbClr val="000000"/>
                </a:solidFill>
                <a:latin typeface="Arial" panose="020B0604020202020204" pitchFamily="34" charset="0"/>
                <a:cs typeface="Arial" panose="020B0604020202020204" pitchFamily="34" charset="0"/>
              </a:rPr>
              <a:t>multiple timescales (stiff systems)</a:t>
            </a:r>
          </a:p>
          <a:p>
            <a:pPr marL="0" indent="0">
              <a:buNone/>
            </a:pPr>
            <a:r>
              <a:rPr lang="en-US" sz="1800"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800" noProof="0">
                <a:solidFill>
                  <a:srgbClr val="000000"/>
                </a:solidFill>
                <a:latin typeface="Arial" panose="020B0604020202020204" pitchFamily="34" charset="0"/>
                <a:cs typeface="Arial" panose="020B0604020202020204" pitchFamily="34" charset="0"/>
              </a:rPr>
              <a:t> require special integration techniques (stiff ODE solvers)</a:t>
            </a:r>
          </a:p>
          <a:p>
            <a:pPr indent="-161925" eaLnBrk="1" hangingPunct="1"/>
            <a:r>
              <a:rPr lang="en-US" sz="1800" noProof="0">
                <a:solidFill>
                  <a:srgbClr val="000000"/>
                </a:solidFill>
                <a:latin typeface="Arial" panose="020B0604020202020204" pitchFamily="34" charset="0"/>
              </a:rPr>
              <a:t>the largest mech</a:t>
            </a:r>
            <a:r>
              <a:rPr lang="hu-HU" sz="1800" noProof="0">
                <a:solidFill>
                  <a:srgbClr val="000000"/>
                </a:solidFill>
                <a:latin typeface="Arial" panose="020B0604020202020204" pitchFamily="34" charset="0"/>
              </a:rPr>
              <a:t>anism</a:t>
            </a:r>
            <a:r>
              <a:rPr lang="en-US" sz="1800" noProof="0">
                <a:solidFill>
                  <a:srgbClr val="000000"/>
                </a:solidFill>
                <a:latin typeface="Arial" panose="020B0604020202020204" pitchFamily="34" charset="0"/>
              </a:rPr>
              <a:t>s can be integrated within minutes on a single core</a:t>
            </a:r>
          </a:p>
          <a:p>
            <a:pPr marL="0" indent="0" algn="ctr" eaLnBrk="1" hangingPunct="1">
              <a:buNone/>
            </a:pPr>
            <a:r>
              <a:rPr lang="en-US" sz="1800" noProof="0">
                <a:solidFill>
                  <a:schemeClr val="accent1"/>
                </a:solidFill>
                <a:latin typeface="Arial" panose="020B0604020202020204" pitchFamily="34" charset="0"/>
              </a:rPr>
              <a:t>A </a:t>
            </a:r>
            <a:r>
              <a:rPr lang="hu-HU" sz="1800" noProof="0">
                <a:solidFill>
                  <a:schemeClr val="accent1"/>
                </a:solidFill>
                <a:latin typeface="Arial" panose="020B0604020202020204" pitchFamily="34" charset="0"/>
              </a:rPr>
              <a:t>simplified</a:t>
            </a:r>
            <a:r>
              <a:rPr lang="en-US" sz="1800" noProof="0">
                <a:solidFill>
                  <a:schemeClr val="accent1"/>
                </a:solidFill>
                <a:latin typeface="Arial" panose="020B0604020202020204" pitchFamily="34" charset="0"/>
              </a:rPr>
              <a:t> model </a:t>
            </a:r>
            <a:r>
              <a:rPr lang="hu-HU" sz="1800" noProof="0">
                <a:solidFill>
                  <a:schemeClr val="accent1"/>
                </a:solidFill>
                <a:latin typeface="Arial" panose="020B0604020202020204" pitchFamily="34" charset="0"/>
              </a:rPr>
              <a:t>helps </a:t>
            </a:r>
            <a:r>
              <a:rPr lang="en-US" sz="1800" noProof="0">
                <a:solidFill>
                  <a:schemeClr val="accent1"/>
                </a:solidFill>
                <a:latin typeface="Arial" panose="020B0604020202020204" pitchFamily="34" charset="0"/>
              </a:rPr>
              <a:t>understand the chemistry and </a:t>
            </a:r>
            <a:r>
              <a:rPr lang="hu-HU" sz="1800" noProof="0">
                <a:solidFill>
                  <a:schemeClr val="accent1"/>
                </a:solidFill>
                <a:latin typeface="Arial" panose="020B0604020202020204" pitchFamily="34" charset="0"/>
              </a:rPr>
              <a:t>accelerate</a:t>
            </a:r>
            <a:r>
              <a:rPr lang="en-US" sz="1800" noProof="0">
                <a:solidFill>
                  <a:schemeClr val="accent1"/>
                </a:solidFill>
                <a:latin typeface="Arial" panose="020B0604020202020204" pitchFamily="34" charset="0"/>
              </a:rPr>
              <a:t> </a:t>
            </a:r>
            <a:r>
              <a:rPr lang="hu-HU" sz="1800" noProof="0">
                <a:solidFill>
                  <a:schemeClr val="accent1"/>
                </a:solidFill>
                <a:latin typeface="Arial" panose="020B0604020202020204" pitchFamily="34" charset="0"/>
              </a:rPr>
              <a:t>a </a:t>
            </a:r>
            <a:r>
              <a:rPr lang="en-US" sz="1800" noProof="0">
                <a:solidFill>
                  <a:schemeClr val="accent1"/>
                </a:solidFill>
                <a:latin typeface="Arial" panose="020B0604020202020204" pitchFamily="34" charset="0"/>
              </a:rPr>
              <a:t>large number of simulations (e.g. </a:t>
            </a:r>
            <a:r>
              <a:rPr lang="hu-HU" sz="1800" noProof="0">
                <a:solidFill>
                  <a:schemeClr val="accent1"/>
                </a:solidFill>
                <a:latin typeface="Arial" panose="020B0604020202020204" pitchFamily="34" charset="0"/>
              </a:rPr>
              <a:t>global sensitivity/</a:t>
            </a:r>
            <a:r>
              <a:rPr lang="en-US" sz="1800">
                <a:solidFill>
                  <a:schemeClr val="accent1"/>
                </a:solidFill>
                <a:latin typeface="Arial" panose="020B0604020202020204" pitchFamily="34" charset="0"/>
              </a:rPr>
              <a:t>uncertainty</a:t>
            </a:r>
            <a:r>
              <a:rPr lang="hu-HU" sz="1800">
                <a:solidFill>
                  <a:schemeClr val="accent1"/>
                </a:solidFill>
                <a:latin typeface="Arial" panose="020B0604020202020204" pitchFamily="34" charset="0"/>
              </a:rPr>
              <a:t> analysis</a:t>
            </a:r>
            <a:r>
              <a:rPr lang="en-US" sz="1800" noProof="0">
                <a:solidFill>
                  <a:schemeClr val="accent1"/>
                </a:solidFill>
                <a:latin typeface="Arial" panose="020B0604020202020204" pitchFamily="34" charset="0"/>
              </a:rPr>
              <a:t>, optimization</a:t>
            </a:r>
            <a:r>
              <a:rPr lang="hu-HU" sz="1800">
                <a:solidFill>
                  <a:schemeClr val="accent1"/>
                </a:solidFill>
                <a:latin typeface="Arial" panose="020B0604020202020204" pitchFamily="34" charset="0"/>
              </a:rPr>
              <a:t> (RAPOD)</a:t>
            </a:r>
            <a:r>
              <a:rPr lang="en-US" sz="1800" noProof="0">
                <a:solidFill>
                  <a:schemeClr val="accent1"/>
                </a:solidFill>
                <a:latin typeface="Arial" panose="020B0604020202020204" pitchFamily="34" charset="0"/>
              </a:rPr>
              <a:t>).</a:t>
            </a:r>
          </a:p>
        </p:txBody>
      </p:sp>
      <mc:AlternateContent xmlns:mc="http://schemas.openxmlformats.org/markup-compatibility/2006" xmlns:a14="http://schemas.microsoft.com/office/drawing/2010/main">
        <mc:Choice Requires="a14">
          <p:sp>
            <p:nvSpPr>
              <p:cNvPr id="3" name="Szövegdoboz 2"/>
              <p:cNvSpPr txBox="1"/>
              <p:nvPr/>
            </p:nvSpPr>
            <p:spPr>
              <a:xfrm>
                <a:off x="4912764" y="838200"/>
                <a:ext cx="2078518" cy="527645"/>
              </a:xfrm>
              <a:prstGeom prst="rect">
                <a:avLst/>
              </a:prstGeom>
              <a:solidFill>
                <a:srgbClr val="FFFFFF"/>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noProof="0" smtClean="0">
                              <a:latin typeface="Cambria Math" panose="02040503050406030204" pitchFamily="18" charset="0"/>
                            </a:rPr>
                          </m:ctrlPr>
                        </m:fPr>
                        <m:num>
                          <m:r>
                            <m:rPr>
                              <m:sty m:val="p"/>
                            </m:rPr>
                            <a:rPr lang="en-US" sz="1800" b="0" i="0" noProof="0" smtClean="0">
                              <a:latin typeface="Cambria Math" panose="02040503050406030204" pitchFamily="18" charset="0"/>
                            </a:rPr>
                            <m:t>d</m:t>
                          </m:r>
                          <m:r>
                            <a:rPr lang="en-US" sz="1800" b="1" i="0" noProof="0" smtClean="0">
                              <a:latin typeface="Cambria Math" panose="02040503050406030204" pitchFamily="18" charset="0"/>
                            </a:rPr>
                            <m:t>𝐜</m:t>
                          </m:r>
                          <m:r>
                            <a:rPr lang="en-US" sz="1800" b="0" i="0" noProof="0" smtClean="0">
                              <a:latin typeface="Cambria Math" panose="02040503050406030204" pitchFamily="18" charset="0"/>
                            </a:rPr>
                            <m:t>(</m:t>
                          </m:r>
                          <m:r>
                            <a:rPr lang="en-US" sz="1800" b="0" i="1" noProof="0" smtClean="0">
                              <a:latin typeface="Cambria Math" panose="02040503050406030204" pitchFamily="18" charset="0"/>
                            </a:rPr>
                            <m:t>𝑡</m:t>
                          </m:r>
                          <m:r>
                            <a:rPr lang="en-US" sz="1800" b="0" i="1" noProof="0" smtClean="0">
                              <a:latin typeface="Cambria Math" panose="02040503050406030204" pitchFamily="18" charset="0"/>
                            </a:rPr>
                            <m:t>)</m:t>
                          </m:r>
                        </m:num>
                        <m:den>
                          <m:r>
                            <m:rPr>
                              <m:sty m:val="p"/>
                            </m:rPr>
                            <a:rPr lang="en-US" sz="1800" b="0" i="0" noProof="0" smtClean="0">
                              <a:latin typeface="Cambria Math" panose="02040503050406030204" pitchFamily="18" charset="0"/>
                            </a:rPr>
                            <m:t>d</m:t>
                          </m:r>
                          <m:r>
                            <a:rPr lang="en-US" sz="1800" b="0" i="1" noProof="0" smtClean="0">
                              <a:latin typeface="Cambria Math" panose="02040503050406030204" pitchFamily="18" charset="0"/>
                            </a:rPr>
                            <m:t>𝑡</m:t>
                          </m:r>
                        </m:den>
                      </m:f>
                      <m:r>
                        <a:rPr lang="en-US" sz="1800" b="0" i="1" noProof="0" smtClean="0">
                          <a:latin typeface="Cambria Math" panose="02040503050406030204" pitchFamily="18" charset="0"/>
                        </a:rPr>
                        <m:t>=</m:t>
                      </m:r>
                      <m:r>
                        <a:rPr lang="en-US" sz="1800" b="1" i="0" noProof="0" smtClean="0">
                          <a:latin typeface="Cambria Math" panose="02040503050406030204" pitchFamily="18" charset="0"/>
                        </a:rPr>
                        <m:t>𝐟</m:t>
                      </m:r>
                      <m:r>
                        <a:rPr lang="en-US" sz="1800" b="0" i="1" noProof="0" smtClean="0">
                          <a:latin typeface="Cambria Math" panose="02040503050406030204" pitchFamily="18" charset="0"/>
                        </a:rPr>
                        <m:t>(</m:t>
                      </m:r>
                      <m:r>
                        <a:rPr lang="en-US" sz="1800" b="1" i="0" noProof="0" smtClean="0">
                          <a:latin typeface="Cambria Math" panose="02040503050406030204" pitchFamily="18" charset="0"/>
                        </a:rPr>
                        <m:t>𝐜</m:t>
                      </m:r>
                      <m:r>
                        <a:rPr lang="en-US" sz="1800" b="0" i="1" noProof="0" smtClean="0">
                          <a:latin typeface="Cambria Math" panose="02040503050406030204" pitchFamily="18" charset="0"/>
                        </a:rPr>
                        <m:t>,</m:t>
                      </m:r>
                      <m:r>
                        <a:rPr lang="en-US" sz="1800" b="0" i="1" noProof="0" smtClean="0">
                          <a:latin typeface="Cambria Math" panose="02040503050406030204" pitchFamily="18" charset="0"/>
                        </a:rPr>
                        <m:t>𝑇</m:t>
                      </m:r>
                      <m:r>
                        <a:rPr lang="en-US" sz="1800" b="0" i="1" noProof="0" smtClean="0">
                          <a:latin typeface="Cambria Math" panose="02040503050406030204" pitchFamily="18" charset="0"/>
                        </a:rPr>
                        <m:t>,</m:t>
                      </m:r>
                      <m:r>
                        <a:rPr lang="en-US" sz="1800" b="0" i="1" noProof="0" smtClean="0">
                          <a:latin typeface="Cambria Math" panose="02040503050406030204" pitchFamily="18" charset="0"/>
                        </a:rPr>
                        <m:t>𝑝</m:t>
                      </m:r>
                      <m:r>
                        <a:rPr lang="en-US" sz="1800" b="0" i="1" noProof="0" smtClean="0">
                          <a:latin typeface="Cambria Math" panose="02040503050406030204" pitchFamily="18" charset="0"/>
                        </a:rPr>
                        <m:t>,…)</m:t>
                      </m:r>
                    </m:oMath>
                  </m:oMathPara>
                </a14:m>
                <a:endParaRPr lang="en-US" noProof="0"/>
              </a:p>
            </p:txBody>
          </p:sp>
        </mc:Choice>
        <mc:Fallback xmlns="">
          <p:sp>
            <p:nvSpPr>
              <p:cNvPr id="3" name="Szövegdoboz 2"/>
              <p:cNvSpPr txBox="1">
                <a:spLocks noRot="1" noChangeAspect="1" noMove="1" noResize="1" noEditPoints="1" noAdjustHandles="1" noChangeArrowheads="1" noChangeShapeType="1" noTextEdit="1"/>
              </p:cNvSpPr>
              <p:nvPr/>
            </p:nvSpPr>
            <p:spPr>
              <a:xfrm>
                <a:off x="4912764" y="838200"/>
                <a:ext cx="2078518" cy="52764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Szövegdoboz 7"/>
              <p:cNvSpPr txBox="1"/>
              <p:nvPr/>
            </p:nvSpPr>
            <p:spPr>
              <a:xfrm>
                <a:off x="4863853" y="3629761"/>
                <a:ext cx="3822947" cy="527580"/>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sz="1800" i="1" noProof="0" smtClean="0">
                              <a:latin typeface="Cambria Math" panose="02040503050406030204" pitchFamily="18" charset="0"/>
                            </a:rPr>
                          </m:ctrlPr>
                        </m:fPr>
                        <m:num>
                          <m:r>
                            <a:rPr lang="en-US" sz="1800" b="0" i="1" noProof="0" smtClean="0">
                              <a:latin typeface="Cambria Math" panose="02040503050406030204" pitchFamily="18" charset="0"/>
                              <a:ea typeface="Cambria Math" panose="02040503050406030204" pitchFamily="18" charset="0"/>
                            </a:rPr>
                            <m:t>𝜕</m:t>
                          </m:r>
                          <m:r>
                            <a:rPr lang="en-US" sz="1800" b="1" i="0" noProof="0" smtClean="0">
                              <a:latin typeface="Cambria Math" panose="02040503050406030204" pitchFamily="18" charset="0"/>
                            </a:rPr>
                            <m:t>𝐜</m:t>
                          </m:r>
                          <m:r>
                            <a:rPr lang="en-US" sz="1800" b="0" i="0" noProof="0" smtClean="0">
                              <a:latin typeface="Cambria Math" panose="02040503050406030204" pitchFamily="18" charset="0"/>
                            </a:rPr>
                            <m:t>(</m:t>
                          </m:r>
                          <m:r>
                            <a:rPr lang="en-US" sz="1800" b="1" i="0" noProof="0" smtClean="0">
                              <a:latin typeface="Cambria Math" panose="02040503050406030204" pitchFamily="18" charset="0"/>
                            </a:rPr>
                            <m:t>𝐫</m:t>
                          </m:r>
                          <m:r>
                            <a:rPr lang="en-US" sz="1800" b="0" i="0" noProof="0" smtClean="0">
                              <a:latin typeface="Cambria Math" panose="02040503050406030204" pitchFamily="18" charset="0"/>
                            </a:rPr>
                            <m:t>,</m:t>
                          </m:r>
                          <m:r>
                            <a:rPr lang="en-US" sz="1800" b="0" i="1" noProof="0" smtClean="0">
                              <a:latin typeface="Cambria Math" panose="02040503050406030204" pitchFamily="18" charset="0"/>
                            </a:rPr>
                            <m:t>𝑡</m:t>
                          </m:r>
                          <m:r>
                            <a:rPr lang="en-US" sz="1800" b="0" i="1" noProof="0" smtClean="0">
                              <a:latin typeface="Cambria Math" panose="02040503050406030204" pitchFamily="18" charset="0"/>
                            </a:rPr>
                            <m:t>)</m:t>
                          </m:r>
                        </m:num>
                        <m:den>
                          <m:r>
                            <a:rPr lang="en-US" sz="1800" b="0" i="1" noProof="0" smtClean="0">
                              <a:latin typeface="Cambria Math" panose="02040503050406030204" pitchFamily="18" charset="0"/>
                              <a:ea typeface="Cambria Math" panose="02040503050406030204" pitchFamily="18" charset="0"/>
                            </a:rPr>
                            <m:t>𝜕</m:t>
                          </m:r>
                          <m:r>
                            <a:rPr lang="en-US" sz="1800" b="0" i="1" noProof="0" smtClean="0">
                              <a:latin typeface="Cambria Math" panose="02040503050406030204" pitchFamily="18" charset="0"/>
                            </a:rPr>
                            <m:t>𝑡</m:t>
                          </m:r>
                        </m:den>
                      </m:f>
                      <m:r>
                        <a:rPr lang="en-US" sz="1800" b="0" i="1" noProof="0" smtClean="0">
                          <a:latin typeface="Cambria Math" panose="02040503050406030204" pitchFamily="18" charset="0"/>
                        </a:rPr>
                        <m:t>=</m:t>
                      </m:r>
                      <m:r>
                        <a:rPr lang="en-US" sz="1800" b="1" i="0" noProof="0" smtClean="0">
                          <a:latin typeface="Cambria Math" panose="02040503050406030204" pitchFamily="18" charset="0"/>
                        </a:rPr>
                        <m:t>𝐟</m:t>
                      </m:r>
                      <m:r>
                        <a:rPr lang="en-US" sz="1800" b="0" i="1" noProof="0" smtClean="0">
                          <a:latin typeface="Cambria Math" panose="02040503050406030204" pitchFamily="18" charset="0"/>
                        </a:rPr>
                        <m:t>(</m:t>
                      </m:r>
                      <m:r>
                        <a:rPr lang="en-US" sz="1800" b="1" i="0" noProof="0" smtClean="0">
                          <a:latin typeface="Cambria Math" panose="02040503050406030204" pitchFamily="18" charset="0"/>
                        </a:rPr>
                        <m:t>𝐜</m:t>
                      </m:r>
                      <m:d>
                        <m:dPr>
                          <m:ctrlPr>
                            <a:rPr lang="en-US" sz="1800" i="1" noProof="0" smtClean="0">
                              <a:latin typeface="Cambria Math" panose="02040503050406030204" pitchFamily="18" charset="0"/>
                            </a:rPr>
                          </m:ctrlPr>
                        </m:dPr>
                        <m:e>
                          <m:r>
                            <a:rPr lang="en-US" sz="1800" b="1" i="0" noProof="0" smtClean="0">
                              <a:latin typeface="Cambria Math" panose="02040503050406030204" pitchFamily="18" charset="0"/>
                            </a:rPr>
                            <m:t>𝐫</m:t>
                          </m:r>
                          <m:r>
                            <a:rPr lang="en-US" sz="1800" b="0" i="1" noProof="0" smtClean="0">
                              <a:latin typeface="Cambria Math" panose="02040503050406030204" pitchFamily="18" charset="0"/>
                            </a:rPr>
                            <m:t>,</m:t>
                          </m:r>
                          <m:r>
                            <a:rPr lang="en-US" sz="1800" b="0" i="1" noProof="0" smtClean="0">
                              <a:latin typeface="Cambria Math" panose="02040503050406030204" pitchFamily="18" charset="0"/>
                            </a:rPr>
                            <m:t>𝑡</m:t>
                          </m:r>
                        </m:e>
                      </m:d>
                      <m:r>
                        <a:rPr lang="en-US" sz="1800" b="0" i="1" noProof="0" smtClean="0">
                          <a:latin typeface="Cambria Math" panose="02040503050406030204" pitchFamily="18" charset="0"/>
                        </a:rPr>
                        <m:t>,</m:t>
                      </m:r>
                      <m:r>
                        <a:rPr lang="en-US" sz="1800" b="0" i="1" noProof="0" smtClean="0">
                          <a:latin typeface="Cambria Math" panose="02040503050406030204" pitchFamily="18" charset="0"/>
                        </a:rPr>
                        <m:t>𝑇</m:t>
                      </m:r>
                      <m:d>
                        <m:dPr>
                          <m:ctrlPr>
                            <a:rPr lang="en-US" sz="1800" i="1" noProof="0" smtClean="0">
                              <a:latin typeface="Cambria Math" panose="02040503050406030204" pitchFamily="18" charset="0"/>
                            </a:rPr>
                          </m:ctrlPr>
                        </m:dPr>
                        <m:e>
                          <m:r>
                            <a:rPr lang="en-US" sz="1800" b="1" i="0" noProof="0" smtClean="0">
                              <a:latin typeface="Cambria Math" panose="02040503050406030204" pitchFamily="18" charset="0"/>
                            </a:rPr>
                            <m:t>𝐫</m:t>
                          </m:r>
                        </m:e>
                      </m:d>
                      <m:r>
                        <a:rPr lang="en-US" sz="1800" b="0" i="1" noProof="0" smtClean="0">
                          <a:latin typeface="Cambria Math" panose="02040503050406030204" pitchFamily="18" charset="0"/>
                        </a:rPr>
                        <m:t>,</m:t>
                      </m:r>
                      <m:r>
                        <a:rPr lang="en-US" sz="1800" b="0" i="1" noProof="0" smtClean="0">
                          <a:latin typeface="Cambria Math" panose="02040503050406030204" pitchFamily="18" charset="0"/>
                        </a:rPr>
                        <m:t>𝑝</m:t>
                      </m:r>
                      <m:d>
                        <m:dPr>
                          <m:ctrlPr>
                            <a:rPr lang="en-US" sz="1800" i="1" noProof="0" smtClean="0">
                              <a:latin typeface="Cambria Math" panose="02040503050406030204" pitchFamily="18" charset="0"/>
                            </a:rPr>
                          </m:ctrlPr>
                        </m:dPr>
                        <m:e>
                          <m:r>
                            <a:rPr lang="en-US" sz="1800" b="1" i="0" noProof="0" smtClean="0">
                              <a:latin typeface="Cambria Math" panose="02040503050406030204" pitchFamily="18" charset="0"/>
                            </a:rPr>
                            <m:t>𝐫</m:t>
                          </m:r>
                        </m:e>
                      </m:d>
                      <m:r>
                        <a:rPr lang="en-US" sz="1800" b="0" i="1" noProof="0" smtClean="0">
                          <a:latin typeface="Cambria Math" panose="02040503050406030204" pitchFamily="18" charset="0"/>
                        </a:rPr>
                        <m:t>,</m:t>
                      </m:r>
                      <m:r>
                        <a:rPr lang="en-US" sz="1800" b="1" i="0" noProof="0" smtClean="0">
                          <a:latin typeface="Cambria Math" panose="02040503050406030204" pitchFamily="18" charset="0"/>
                        </a:rPr>
                        <m:t>𝐯</m:t>
                      </m:r>
                      <m:d>
                        <m:dPr>
                          <m:ctrlPr>
                            <a:rPr lang="en-US" sz="1800" i="1" noProof="0" smtClean="0">
                              <a:latin typeface="Cambria Math" panose="02040503050406030204" pitchFamily="18" charset="0"/>
                            </a:rPr>
                          </m:ctrlPr>
                        </m:dPr>
                        <m:e>
                          <m:r>
                            <a:rPr lang="en-US" sz="1800" b="1" i="0" noProof="0" smtClean="0">
                              <a:latin typeface="Cambria Math" panose="02040503050406030204" pitchFamily="18" charset="0"/>
                            </a:rPr>
                            <m:t>𝐫</m:t>
                          </m:r>
                        </m:e>
                      </m:d>
                      <m:r>
                        <a:rPr lang="en-US" sz="1800" b="0" i="1" noProof="0" smtClean="0">
                          <a:latin typeface="Cambria Math" panose="02040503050406030204" pitchFamily="18" charset="0"/>
                        </a:rPr>
                        <m:t>,…)</m:t>
                      </m:r>
                    </m:oMath>
                  </m:oMathPara>
                </a14:m>
                <a:endParaRPr lang="en-US" sz="1800" noProof="0"/>
              </a:p>
            </p:txBody>
          </p:sp>
        </mc:Choice>
        <mc:Fallback xmlns="">
          <p:sp>
            <p:nvSpPr>
              <p:cNvPr id="8" name="Szövegdoboz 7"/>
              <p:cNvSpPr txBox="1">
                <a:spLocks noRot="1" noChangeAspect="1" noMove="1" noResize="1" noEditPoints="1" noAdjustHandles="1" noChangeArrowheads="1" noChangeShapeType="1" noTextEdit="1"/>
              </p:cNvSpPr>
              <p:nvPr/>
            </p:nvSpPr>
            <p:spPr>
              <a:xfrm>
                <a:off x="4863853" y="3629761"/>
                <a:ext cx="3822947" cy="527580"/>
              </a:xfrm>
              <a:prstGeom prst="rect">
                <a:avLst/>
              </a:prstGeom>
              <a:blipFill>
                <a:blip r:embed="rId4"/>
                <a:stretch>
                  <a:fillRect/>
                </a:stretch>
              </a:blipFill>
            </p:spPr>
            <p:txBody>
              <a:bodyPr/>
              <a:lstStyle/>
              <a:p>
                <a:r>
                  <a:rPr lang="en-GB">
                    <a:noFill/>
                  </a:rPr>
                  <a:t> </a:t>
                </a:r>
              </a:p>
            </p:txBody>
          </p:sp>
        </mc:Fallback>
      </mc:AlternateContent>
      <p:sp>
        <p:nvSpPr>
          <p:cNvPr id="11"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rmAutofit/>
          </a:bodyPr>
          <a:lstStyle/>
          <a:p>
            <a:r>
              <a:rPr lang="en-US" sz="2400" b="1" noProof="0">
                <a:solidFill>
                  <a:srgbClr val="C00000"/>
                </a:solidFill>
                <a:latin typeface="Arial" pitchFamily="34" charset="0"/>
                <a:cs typeface="Arial" pitchFamily="34" charset="0"/>
              </a:rPr>
              <a:t>Need for mechanism reduction</a:t>
            </a:r>
          </a:p>
        </p:txBody>
      </p:sp>
      <p:sp>
        <p:nvSpPr>
          <p:cNvPr id="13" name="Dia számának helye 2"/>
          <p:cNvSpPr>
            <a:spLocks noGrp="1"/>
          </p:cNvSpPr>
          <p:nvPr>
            <p:ph type="sldNum" sz="quarter" idx="12"/>
          </p:nvPr>
        </p:nvSpPr>
        <p:spPr>
          <a:xfrm>
            <a:off x="8382000" y="6400800"/>
            <a:ext cx="762000" cy="373676"/>
          </a:xfrm>
        </p:spPr>
        <p:txBody>
          <a:bodyPr/>
          <a:lstStyle/>
          <a:p>
            <a:pPr>
              <a:defRPr/>
            </a:pPr>
            <a:r>
              <a:rPr lang="hu-HU" sz="1800">
                <a:solidFill>
                  <a:srgbClr val="000000"/>
                </a:solidFill>
                <a:latin typeface="Arial" panose="020B0604020202020204" pitchFamily="34" charset="0"/>
                <a:cs typeface="Arial" panose="020B0604020202020204" pitchFamily="34" charset="0"/>
              </a:rPr>
              <a:t>4</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18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3252">
                                            <p:txEl>
                                              <p:pRg st="5" end="5"/>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3252">
                                            <p:txEl>
                                              <p:pRg st="6" end="6"/>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553989">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53989">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53989">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5398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53989">
                                            <p:txEl>
                                              <p:pRg st="4" end="4"/>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398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6519" name="Text Box 7"/>
          <p:cNvSpPr txBox="1">
            <a:spLocks noChangeArrowheads="1"/>
          </p:cNvSpPr>
          <p:nvPr/>
        </p:nvSpPr>
        <p:spPr bwMode="auto">
          <a:xfrm>
            <a:off x="244077" y="4495800"/>
            <a:ext cx="8655844"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b="1" noProof="0">
                <a:solidFill>
                  <a:srgbClr val="0000FF"/>
                </a:solidFill>
                <a:cs typeface="Times New Roman" panose="02020603050405020304" pitchFamily="18" charset="0"/>
              </a:rPr>
              <a:t>4. Finding the fastest reduced mechanism with small simulation error</a:t>
            </a:r>
          </a:p>
          <a:p>
            <a:pPr algn="l"/>
            <a:r>
              <a:rPr lang="hu-HU" b="1" noProof="0">
                <a:solidFill>
                  <a:srgbClr val="000000"/>
                </a:solidFill>
                <a:latin typeface="+mn-lt"/>
                <a:sym typeface="Symbol" panose="05050102010706020507" pitchFamily="18" charset="2"/>
              </a:rPr>
              <a:t>    </a:t>
            </a:r>
            <a:r>
              <a:rPr lang="en-US" b="1" noProof="0">
                <a:solidFill>
                  <a:srgbClr val="000000"/>
                </a:solidFill>
                <a:latin typeface="+mn-lt"/>
                <a:sym typeface="Symbol" panose="05050102010706020507" pitchFamily="18" charset="2"/>
              </a:rPr>
              <a:t>Many</a:t>
            </a:r>
            <a:r>
              <a:rPr lang="en-US" noProof="0">
                <a:solidFill>
                  <a:srgbClr val="000000"/>
                </a:solidFill>
                <a:latin typeface="+mn-lt"/>
                <a:sym typeface="Symbol" panose="05050102010706020507" pitchFamily="18" charset="2"/>
              </a:rPr>
              <a:t> different reduced mechanisms </a:t>
            </a:r>
            <a:r>
              <a:rPr lang="hu-HU" b="1" noProof="0">
                <a:solidFill>
                  <a:srgbClr val="000000"/>
                </a:solidFill>
                <a:latin typeface="+mn-lt"/>
                <a:sym typeface="Symbol" panose="05050102010706020507" pitchFamily="18" charset="2"/>
              </a:rPr>
              <a:t>are</a:t>
            </a:r>
            <a:r>
              <a:rPr lang="en-US" b="1" noProof="0">
                <a:solidFill>
                  <a:srgbClr val="000000"/>
                </a:solidFill>
                <a:latin typeface="+mn-lt"/>
                <a:sym typeface="Symbol" panose="05050102010706020507" pitchFamily="18" charset="2"/>
              </a:rPr>
              <a:t> similarly </a:t>
            </a:r>
            <a:r>
              <a:rPr lang="hu-HU" b="1" noProof="0">
                <a:solidFill>
                  <a:srgbClr val="000000"/>
                </a:solidFill>
                <a:latin typeface="+mn-lt"/>
                <a:sym typeface="Symbol" panose="05050102010706020507" pitchFamily="18" charset="2"/>
              </a:rPr>
              <a:t>accurate</a:t>
            </a:r>
            <a:r>
              <a:rPr lang="en-US" noProof="0">
                <a:solidFill>
                  <a:srgbClr val="000000"/>
                </a:solidFill>
                <a:latin typeface="+mn-lt"/>
                <a:sym typeface="Symbol" panose="05050102010706020507" pitchFamily="18" charset="2"/>
              </a:rPr>
              <a:t>.</a:t>
            </a:r>
          </a:p>
          <a:p>
            <a:pPr algn="l"/>
            <a:endParaRPr lang="en-US" sz="1400" noProof="0">
              <a:solidFill>
                <a:srgbClr val="0033CC"/>
              </a:solidFill>
              <a:latin typeface="+mn-lt"/>
              <a:sym typeface="Symbol" panose="05050102010706020507" pitchFamily="18" charset="2"/>
            </a:endParaRPr>
          </a:p>
          <a:p>
            <a:pPr algn="l"/>
            <a:r>
              <a:rPr lang="hu-HU" b="1" noProof="0">
                <a:solidFill>
                  <a:srgbClr val="FF0000"/>
                </a:solidFill>
                <a:latin typeface="+mn-lt"/>
                <a:sym typeface="Symbol" panose="05050102010706020507" pitchFamily="18" charset="2"/>
              </a:rPr>
              <a:t>   </a:t>
            </a:r>
            <a:r>
              <a:rPr lang="en-US" b="1" noProof="0">
                <a:solidFill>
                  <a:srgbClr val="FF0000"/>
                </a:solidFill>
                <a:latin typeface="+mn-lt"/>
                <a:sym typeface="Symbol" panose="05050102010706020507" pitchFamily="18" charset="2"/>
              </a:rPr>
              <a:t>The reduced mechanism which can be simulated the fastest was</a:t>
            </a:r>
            <a:br>
              <a:rPr lang="hu-HU" b="1" noProof="0">
                <a:solidFill>
                  <a:srgbClr val="FF0000"/>
                </a:solidFill>
                <a:latin typeface="+mn-lt"/>
                <a:sym typeface="Symbol" panose="05050102010706020507" pitchFamily="18" charset="2"/>
              </a:rPr>
            </a:br>
            <a:r>
              <a:rPr lang="hu-HU" b="1" noProof="0">
                <a:solidFill>
                  <a:srgbClr val="FF0000"/>
                </a:solidFill>
                <a:latin typeface="+mn-lt"/>
                <a:sym typeface="Symbol" panose="05050102010706020507" pitchFamily="18" charset="2"/>
              </a:rPr>
              <a:t>   </a:t>
            </a:r>
            <a:r>
              <a:rPr lang="en-US" b="1" noProof="0">
                <a:solidFill>
                  <a:srgbClr val="FF0000"/>
                </a:solidFill>
                <a:latin typeface="+mn-lt"/>
                <a:sym typeface="Symbol" panose="05050102010706020507" pitchFamily="18" charset="2"/>
              </a:rPr>
              <a:t>selected </a:t>
            </a:r>
            <a:r>
              <a:rPr lang="en-US" b="1" noProof="0">
                <a:solidFill>
                  <a:srgbClr val="FF0000"/>
                </a:solidFill>
                <a:sym typeface="Symbol" panose="05050102010706020507" pitchFamily="18" charset="2"/>
              </a:rPr>
              <a:t>from the accurate ones </a:t>
            </a:r>
            <a:r>
              <a:rPr lang="en-US" b="1" noProof="0">
                <a:solidFill>
                  <a:srgbClr val="FF0000"/>
                </a:solidFill>
                <a:latin typeface="+mn-lt"/>
                <a:sym typeface="Symbol" panose="05050102010706020507" pitchFamily="18" charset="2"/>
              </a:rPr>
              <a:t>as the best one.</a:t>
            </a:r>
          </a:p>
        </p:txBody>
      </p:sp>
      <p:sp>
        <p:nvSpPr>
          <p:cNvPr id="576514" name="Text Box 2"/>
          <p:cNvSpPr txBox="1">
            <a:spLocks noChangeArrowheads="1"/>
          </p:cNvSpPr>
          <p:nvPr/>
        </p:nvSpPr>
        <p:spPr bwMode="auto">
          <a:xfrm>
            <a:off x="-38100" y="15240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noProof="0">
                <a:solidFill>
                  <a:srgbClr val="C00000"/>
                </a:solidFill>
                <a:latin typeface="Arial" panose="020B0604020202020204" pitchFamily="34" charset="0"/>
              </a:rPr>
              <a:t>Reaction removal 4: </a:t>
            </a:r>
            <a:r>
              <a:rPr lang="en-US" sz="2400" b="1" noProof="0">
                <a:solidFill>
                  <a:srgbClr val="CC0000"/>
                </a:solidFill>
                <a:latin typeface="+mn-lt"/>
              </a:rPr>
              <a:t>PCAF with simulation error minimization (</a:t>
            </a:r>
            <a:r>
              <a:rPr lang="en-US" sz="2400" b="1" noProof="0">
                <a:solidFill>
                  <a:srgbClr val="CC0000"/>
                </a:solidFill>
              </a:rPr>
              <a:t>SEM-PCAF)</a:t>
            </a:r>
            <a:endParaRPr lang="en-US" sz="2400" b="1" noProof="0">
              <a:solidFill>
                <a:srgbClr val="CC0000"/>
              </a:solidFill>
              <a:latin typeface="+mn-lt"/>
            </a:endParaRPr>
          </a:p>
        </p:txBody>
      </p:sp>
      <p:sp>
        <p:nvSpPr>
          <p:cNvPr id="576518" name="Text Box 6"/>
          <p:cNvSpPr txBox="1">
            <a:spLocks noChangeArrowheads="1"/>
          </p:cNvSpPr>
          <p:nvPr/>
        </p:nvSpPr>
        <p:spPr bwMode="auto">
          <a:xfrm>
            <a:off x="228600" y="2608663"/>
            <a:ext cx="85693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b="1" noProof="0">
                <a:solidFill>
                  <a:srgbClr val="0000FF"/>
                </a:solidFill>
                <a:cs typeface="Times New Roman" panose="02020603050405020304" pitchFamily="18" charset="0"/>
              </a:rPr>
              <a:t>2. Making the reduced mechanisms to be living</a:t>
            </a:r>
          </a:p>
          <a:p>
            <a:pPr algn="just"/>
            <a:r>
              <a:rPr lang="hu-HU" noProof="0">
                <a:solidFill>
                  <a:srgbClr val="000000"/>
                </a:solidFill>
                <a:latin typeface="+mn-lt"/>
                <a:sym typeface="Symbol" panose="05050102010706020507" pitchFamily="18" charset="2"/>
              </a:rPr>
              <a:t>    T</a:t>
            </a:r>
            <a:r>
              <a:rPr lang="en-US" noProof="0">
                <a:solidFill>
                  <a:srgbClr val="000000"/>
                </a:solidFill>
                <a:latin typeface="+mn-lt"/>
                <a:sym typeface="Symbol" panose="05050102010706020507" pitchFamily="18" charset="2"/>
              </a:rPr>
              <a:t>he reduced mechanisms </a:t>
            </a:r>
            <a:r>
              <a:rPr lang="hu-HU" noProof="0">
                <a:solidFill>
                  <a:srgbClr val="000000"/>
                </a:solidFill>
                <a:latin typeface="+mn-lt"/>
                <a:sym typeface="Symbol" panose="05050102010706020507" pitchFamily="18" charset="2"/>
              </a:rPr>
              <a:t>may </a:t>
            </a:r>
            <a:r>
              <a:rPr lang="en-US" noProof="0">
                <a:solidFill>
                  <a:srgbClr val="000000"/>
                </a:solidFill>
                <a:latin typeface="+mn-lt"/>
                <a:sym typeface="Symbol" panose="05050102010706020507" pitchFamily="18" charset="2"/>
              </a:rPr>
              <a:t>contain </a:t>
            </a:r>
            <a:r>
              <a:rPr lang="hu-HU" noProof="0">
                <a:solidFill>
                  <a:srgbClr val="000000"/>
                </a:solidFill>
                <a:latin typeface="+mn-lt"/>
                <a:sym typeface="Symbol" panose="05050102010706020507" pitchFamily="18" charset="2"/>
              </a:rPr>
              <a:t>”</a:t>
            </a:r>
            <a:r>
              <a:rPr lang="hu-HU" b="1" noProof="0">
                <a:solidFill>
                  <a:srgbClr val="000000"/>
                </a:solidFill>
                <a:latin typeface="+mn-lt"/>
                <a:sym typeface="Symbol" panose="05050102010706020507" pitchFamily="18" charset="2"/>
              </a:rPr>
              <a:t>dead”</a:t>
            </a:r>
            <a:r>
              <a:rPr lang="en-US" b="1" noProof="0">
                <a:solidFill>
                  <a:srgbClr val="000000"/>
                </a:solidFill>
                <a:latin typeface="+mn-lt"/>
                <a:sym typeface="Symbol" panose="05050102010706020507" pitchFamily="18" charset="2"/>
              </a:rPr>
              <a:t> species, </a:t>
            </a:r>
            <a:r>
              <a:rPr lang="en-US" noProof="0">
                <a:solidFill>
                  <a:srgbClr val="000000"/>
                </a:solidFill>
                <a:latin typeface="+mn-lt"/>
                <a:sym typeface="Symbol" panose="05050102010706020507" pitchFamily="18" charset="2"/>
              </a:rPr>
              <a:t>whose</a:t>
            </a:r>
            <a:br>
              <a:rPr lang="hu-HU" noProof="0">
                <a:solidFill>
                  <a:srgbClr val="000000"/>
                </a:solidFill>
                <a:latin typeface="+mn-lt"/>
                <a:sym typeface="Symbol" panose="05050102010706020507" pitchFamily="18" charset="2"/>
              </a:rPr>
            </a:br>
            <a:r>
              <a:rPr lang="hu-HU" noProof="0">
                <a:solidFill>
                  <a:srgbClr val="000000"/>
                </a:solidFill>
                <a:latin typeface="+mn-lt"/>
                <a:sym typeface="Symbol" panose="05050102010706020507" pitchFamily="18" charset="2"/>
              </a:rPr>
              <a:t>    </a:t>
            </a:r>
            <a:r>
              <a:rPr lang="hu-HU" b="1" noProof="0">
                <a:solidFill>
                  <a:srgbClr val="000000"/>
                </a:solidFill>
                <a:latin typeface="+mn-lt"/>
                <a:sym typeface="Symbol" panose="05050102010706020507" pitchFamily="18" charset="2"/>
              </a:rPr>
              <a:t>producing </a:t>
            </a:r>
            <a:r>
              <a:rPr lang="en-US" b="1" noProof="0">
                <a:solidFill>
                  <a:srgbClr val="000000"/>
                </a:solidFill>
                <a:latin typeface="+mn-lt"/>
                <a:sym typeface="Symbol" panose="05050102010706020507" pitchFamily="18" charset="2"/>
              </a:rPr>
              <a:t>reactions </a:t>
            </a:r>
            <a:r>
              <a:rPr lang="en-US" noProof="0">
                <a:solidFill>
                  <a:srgbClr val="000000"/>
                </a:solidFill>
                <a:latin typeface="+mn-lt"/>
                <a:sym typeface="Symbol" panose="05050102010706020507" pitchFamily="18" charset="2"/>
              </a:rPr>
              <a:t>are added based on </a:t>
            </a:r>
            <a:r>
              <a:rPr lang="en-US" b="1" noProof="0">
                <a:solidFill>
                  <a:srgbClr val="000000"/>
                </a:solidFill>
                <a:latin typeface="+mn-lt"/>
                <a:sym typeface="Symbol" panose="05050102010706020507" pitchFamily="18" charset="2"/>
              </a:rPr>
              <a:t>F</a:t>
            </a:r>
            <a:r>
              <a:rPr lang="en-US" noProof="0">
                <a:solidFill>
                  <a:srgbClr val="000000"/>
                </a:solidFill>
                <a:latin typeface="+mn-lt"/>
                <a:sym typeface="Symbol" panose="05050102010706020507" pitchFamily="18" charset="2"/>
              </a:rPr>
              <a:t>-matrix analysis.</a:t>
            </a:r>
            <a:endParaRPr lang="en-US" noProof="0">
              <a:solidFill>
                <a:srgbClr val="000000"/>
              </a:solidFill>
              <a:latin typeface="+mn-lt"/>
            </a:endParaRPr>
          </a:p>
        </p:txBody>
      </p:sp>
      <p:sp>
        <p:nvSpPr>
          <p:cNvPr id="576522" name="Text Box 10"/>
          <p:cNvSpPr txBox="1">
            <a:spLocks noChangeArrowheads="1"/>
          </p:cNvSpPr>
          <p:nvPr/>
        </p:nvSpPr>
        <p:spPr bwMode="auto">
          <a:xfrm>
            <a:off x="228600" y="1219200"/>
            <a:ext cx="872648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b="1" noProof="0">
                <a:solidFill>
                  <a:srgbClr val="0000FF"/>
                </a:solidFill>
                <a:cs typeface="Times New Roman" panose="02020603050405020304" pitchFamily="18" charset="0"/>
              </a:rPr>
              <a:t>1. Generation of many reduced mechanisms</a:t>
            </a:r>
          </a:p>
          <a:p>
            <a:pPr algn="l"/>
            <a:r>
              <a:rPr lang="hu-HU" b="1" noProof="0">
                <a:solidFill>
                  <a:srgbClr val="FF0000"/>
                </a:solidFill>
                <a:latin typeface="+mn-lt"/>
                <a:sym typeface="Symbol" panose="05050102010706020507" pitchFamily="18" charset="2"/>
              </a:rPr>
              <a:t>    </a:t>
            </a:r>
            <a:r>
              <a:rPr lang="en-US" b="1" noProof="0">
                <a:latin typeface="+mn-lt"/>
                <a:sym typeface="Symbol" panose="05050102010706020507" pitchFamily="18" charset="2"/>
              </a:rPr>
              <a:t>The simulation error does not change monotonically </a:t>
            </a:r>
            <a:br>
              <a:rPr lang="hu-HU" b="1" noProof="0">
                <a:solidFill>
                  <a:srgbClr val="FF0000"/>
                </a:solidFill>
                <a:latin typeface="+mn-lt"/>
                <a:sym typeface="Symbol" panose="05050102010706020507" pitchFamily="18" charset="2"/>
              </a:rPr>
            </a:br>
            <a:r>
              <a:rPr lang="hu-HU" b="1" noProof="0">
                <a:solidFill>
                  <a:srgbClr val="FF0000"/>
                </a:solidFill>
                <a:latin typeface="+mn-lt"/>
                <a:sym typeface="Symbol" panose="05050102010706020507" pitchFamily="18" charset="2"/>
              </a:rPr>
              <a:t>    </a:t>
            </a:r>
            <a:r>
              <a:rPr lang="en-US" b="1" noProof="0">
                <a:latin typeface="+mn-lt"/>
                <a:sym typeface="Symbol" panose="05050102010706020507" pitchFamily="18" charset="2"/>
              </a:rPr>
              <a:t>with </a:t>
            </a:r>
            <a:r>
              <a:rPr lang="en-US" noProof="0">
                <a:solidFill>
                  <a:srgbClr val="000000"/>
                </a:solidFill>
                <a:latin typeface="+mn-lt"/>
                <a:sym typeface="Symbol" panose="05050102010706020507" pitchFamily="18" charset="2"/>
              </a:rPr>
              <a:t>eigenvalue and eigenvector </a:t>
            </a:r>
            <a:r>
              <a:rPr lang="en-US" b="1" noProof="0">
                <a:latin typeface="+mn-lt"/>
                <a:sym typeface="Symbol" panose="05050102010706020507" pitchFamily="18" charset="2"/>
              </a:rPr>
              <a:t>thresholds</a:t>
            </a:r>
            <a:r>
              <a:rPr lang="en-US" noProof="0">
                <a:latin typeface="+mn-lt"/>
                <a:sym typeface="Symbol" panose="05050102010706020507" pitchFamily="18" charset="2"/>
              </a:rPr>
              <a:t> </a:t>
            </a:r>
            <a:r>
              <a:rPr lang="en-US" noProof="0">
                <a:solidFill>
                  <a:srgbClr val="000000"/>
                </a:solidFill>
                <a:latin typeface="+mn-lt"/>
                <a:sym typeface="Symbol" panose="05050102010706020507" pitchFamily="18" charset="2"/>
              </a:rPr>
              <a:t>in the PCAF method.</a:t>
            </a:r>
          </a:p>
          <a:p>
            <a:pPr algn="l"/>
            <a:r>
              <a:rPr lang="hu-HU" b="1" noProof="0">
                <a:solidFill>
                  <a:srgbClr val="000000"/>
                </a:solidFill>
                <a:latin typeface="+mn-lt"/>
                <a:sym typeface="Symbol" panose="05050102010706020507" pitchFamily="18" charset="2"/>
              </a:rPr>
              <a:t>    </a:t>
            </a:r>
            <a:r>
              <a:rPr lang="en-US" b="1" noProof="0">
                <a:solidFill>
                  <a:srgbClr val="FF0000"/>
                </a:solidFill>
                <a:latin typeface="+mn-lt"/>
                <a:sym typeface="Symbol" panose="05050102010706020507" pitchFamily="18" charset="2"/>
              </a:rPr>
              <a:t>Many reduced </a:t>
            </a:r>
            <a:r>
              <a:rPr lang="hu-HU" b="1" noProof="0">
                <a:solidFill>
                  <a:srgbClr val="FF0000"/>
                </a:solidFill>
                <a:latin typeface="+mn-lt"/>
                <a:sym typeface="Symbol" panose="05050102010706020507" pitchFamily="18" charset="2"/>
              </a:rPr>
              <a:t>models</a:t>
            </a:r>
            <a:r>
              <a:rPr lang="en-US" b="1" noProof="0">
                <a:solidFill>
                  <a:srgbClr val="FF0000"/>
                </a:solidFill>
                <a:latin typeface="+mn-lt"/>
                <a:sym typeface="Symbol" panose="05050102010706020507" pitchFamily="18" charset="2"/>
              </a:rPr>
              <a:t> are </a:t>
            </a:r>
            <a:r>
              <a:rPr lang="hu-HU" b="1" noProof="0">
                <a:solidFill>
                  <a:srgbClr val="FF0000"/>
                </a:solidFill>
                <a:latin typeface="+mn-lt"/>
                <a:sym typeface="Symbol" panose="05050102010706020507" pitchFamily="18" charset="2"/>
              </a:rPr>
              <a:t>created</a:t>
            </a:r>
            <a:r>
              <a:rPr lang="en-US" noProof="0">
                <a:solidFill>
                  <a:srgbClr val="FF0000"/>
                </a:solidFill>
                <a:latin typeface="+mn-lt"/>
                <a:sym typeface="Symbol" panose="05050102010706020507" pitchFamily="18" charset="2"/>
              </a:rPr>
              <a:t> by </a:t>
            </a:r>
            <a:r>
              <a:rPr lang="en-US" b="1" noProof="0">
                <a:solidFill>
                  <a:srgbClr val="FF0000"/>
                </a:solidFill>
                <a:latin typeface="+mn-lt"/>
                <a:sym typeface="Symbol" panose="05050102010706020507" pitchFamily="18" charset="2"/>
              </a:rPr>
              <a:t>trying various thresholds</a:t>
            </a:r>
            <a:r>
              <a:rPr lang="en-US" noProof="0">
                <a:solidFill>
                  <a:srgbClr val="FF3300"/>
                </a:solidFill>
                <a:latin typeface="+mn-lt"/>
                <a:sym typeface="Symbol" panose="05050102010706020507" pitchFamily="18" charset="2"/>
              </a:rPr>
              <a:t>.</a:t>
            </a:r>
            <a:endParaRPr lang="en-US" noProof="0">
              <a:solidFill>
                <a:srgbClr val="FF3300"/>
              </a:solidFill>
              <a:latin typeface="+mn-lt"/>
            </a:endParaRPr>
          </a:p>
        </p:txBody>
      </p:sp>
      <p:sp>
        <p:nvSpPr>
          <p:cNvPr id="10"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4</a:t>
            </a:r>
            <a:r>
              <a:rPr lang="hu-HU" sz="1800" noProof="0">
                <a:latin typeface="Arial" panose="020B0604020202020204" pitchFamily="34" charset="0"/>
                <a:cs typeface="Arial" panose="020B0604020202020204" pitchFamily="34" charset="0"/>
              </a:rPr>
              <a:t>0</a:t>
            </a:r>
            <a:endParaRPr lang="en-US" sz="1800" noProof="0">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228600" y="3684288"/>
            <a:ext cx="872648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b="1" noProof="0">
                <a:solidFill>
                  <a:srgbClr val="0000FF"/>
                </a:solidFill>
                <a:cs typeface="Times New Roman" panose="02020603050405020304" pitchFamily="18" charset="0"/>
              </a:rPr>
              <a:t>3. Simulation of mechanisms and storing results</a:t>
            </a:r>
          </a:p>
          <a:p>
            <a:pPr algn="just"/>
            <a:r>
              <a:rPr lang="hu-HU" noProof="0">
                <a:solidFill>
                  <a:srgbClr val="000000"/>
                </a:solidFill>
                <a:sym typeface="Symbol" panose="05050102010706020507" pitchFamily="18" charset="2"/>
              </a:rPr>
              <a:t>    </a:t>
            </a:r>
            <a:r>
              <a:rPr lang="en-US" noProof="0">
                <a:solidFill>
                  <a:srgbClr val="000000"/>
                </a:solidFill>
                <a:sym typeface="Symbol" panose="05050102010706020507" pitchFamily="18" charset="2"/>
              </a:rPr>
              <a:t>Simulations are carried out:</a:t>
            </a:r>
            <a:r>
              <a:rPr lang="en-US" b="1" noProof="0">
                <a:solidFill>
                  <a:srgbClr val="000000"/>
                </a:solidFill>
                <a:sym typeface="Symbol" panose="05050102010706020507" pitchFamily="18" charset="2"/>
              </a:rPr>
              <a:t> errors </a:t>
            </a:r>
            <a:r>
              <a:rPr lang="en-US" noProof="0">
                <a:solidFill>
                  <a:srgbClr val="000000"/>
                </a:solidFill>
                <a:sym typeface="Symbol" panose="05050102010706020507" pitchFamily="18" charset="2"/>
              </a:rPr>
              <a:t>and </a:t>
            </a:r>
            <a:r>
              <a:rPr lang="en-US" b="1" noProof="0">
                <a:solidFill>
                  <a:srgbClr val="000000"/>
                </a:solidFill>
                <a:sym typeface="Symbol" panose="05050102010706020507" pitchFamily="18" charset="2"/>
              </a:rPr>
              <a:t>CPU times are recorded</a:t>
            </a:r>
            <a:r>
              <a:rPr lang="hu-HU" b="1" noProof="0">
                <a:solidFill>
                  <a:srgbClr val="000000"/>
                </a:solidFill>
                <a:sym typeface="Symbol" panose="05050102010706020507" pitchFamily="18" charset="2"/>
              </a:rPr>
              <a:t>.</a:t>
            </a:r>
            <a:endParaRPr lang="en-US" b="1" noProof="0">
              <a:solidFill>
                <a:srgbClr val="000000"/>
              </a:solidFill>
              <a:latin typeface="+mn-lt"/>
            </a:endParaRPr>
          </a:p>
        </p:txBody>
      </p:sp>
      <p:sp>
        <p:nvSpPr>
          <p:cNvPr id="8" name="Text Box 3"/>
          <p:cNvSpPr txBox="1">
            <a:spLocks noChangeArrowheads="1"/>
          </p:cNvSpPr>
          <p:nvPr/>
        </p:nvSpPr>
        <p:spPr bwMode="auto">
          <a:xfrm>
            <a:off x="457200" y="6189701"/>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fontAlgn="auto">
              <a:spcBef>
                <a:spcPct val="0"/>
              </a:spcBef>
              <a:spcAft>
                <a:spcPts val="0"/>
              </a:spcAft>
              <a:buNone/>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 Nagy,  T. Turányi: Reduction of very large reaction mechanisms using methods based on simulation error minimization,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156</a:t>
            </a:r>
            <a:r>
              <a:rPr lang="en-US" sz="1600" kern="0" noProof="0">
                <a:solidFill>
                  <a:srgbClr val="000000"/>
                </a:solidFill>
                <a:latin typeface="Times New Roman"/>
                <a:cs typeface="Times New Roman" panose="02020603050405020304" pitchFamily="18" charset="0"/>
                <a:sym typeface="Symbol" panose="05050102010706020507" pitchFamily="18" charset="2"/>
              </a:rPr>
              <a:t> (2009) 417–428</a:t>
            </a:r>
            <a:endParaRPr lang="en-US" sz="1600" kern="0" noProof="0">
              <a:solidFill>
                <a:srgbClr val="000000"/>
              </a:solidFill>
              <a:latin typeface="Times New Roman"/>
              <a:sym typeface="Symbol" panose="05050102010706020507" pitchFamily="18" charset="2"/>
            </a:endParaRPr>
          </a:p>
        </p:txBody>
      </p:sp>
    </p:spTree>
    <p:extLst>
      <p:ext uri="{BB962C8B-B14F-4D97-AF65-F5344CB8AC3E}">
        <p14:creationId xmlns:p14="http://schemas.microsoft.com/office/powerpoint/2010/main" val="72181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52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76518"/>
                                        </p:tgtEl>
                                        <p:attrNameLst>
                                          <p:attrName>style.visibility</p:attrName>
                                        </p:attrNameLst>
                                      </p:cBhvr>
                                      <p:to>
                                        <p:strVal val="visible"/>
                                      </p:to>
                                    </p:set>
                                    <p:animEffect transition="in" filter="fade">
                                      <p:cBhvr>
                                        <p:cTn id="11" dur="500"/>
                                        <p:tgtEl>
                                          <p:spTgt spid="5765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7651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651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65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8" grpId="0"/>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Kép 5"/>
          <p:cNvPicPr>
            <a:picLocks noChangeAspect="1"/>
          </p:cNvPicPr>
          <p:nvPr/>
        </p:nvPicPr>
        <p:blipFill>
          <a:blip r:embed="rId2"/>
          <a:stretch>
            <a:fillRect/>
          </a:stretch>
        </p:blipFill>
        <p:spPr>
          <a:xfrm>
            <a:off x="5871706" y="3088144"/>
            <a:ext cx="2972276" cy="2317623"/>
          </a:xfrm>
          <a:prstGeom prst="rect">
            <a:avLst/>
          </a:prstGeom>
        </p:spPr>
      </p:pic>
      <p:pic>
        <p:nvPicPr>
          <p:cNvPr id="4" name="Kép 3"/>
          <p:cNvPicPr>
            <a:picLocks noChangeAspect="1"/>
          </p:cNvPicPr>
          <p:nvPr/>
        </p:nvPicPr>
        <p:blipFill>
          <a:blip r:embed="rId3"/>
          <a:stretch>
            <a:fillRect/>
          </a:stretch>
        </p:blipFill>
        <p:spPr>
          <a:xfrm>
            <a:off x="5806611" y="984283"/>
            <a:ext cx="3039999" cy="2249900"/>
          </a:xfrm>
          <a:prstGeom prst="rect">
            <a:avLst/>
          </a:prstGeom>
        </p:spPr>
      </p:pic>
      <p:sp>
        <p:nvSpPr>
          <p:cNvPr id="63499" name="Text Box 11"/>
          <p:cNvSpPr txBox="1">
            <a:spLocks noChangeArrowheads="1"/>
          </p:cNvSpPr>
          <p:nvPr/>
        </p:nvSpPr>
        <p:spPr bwMode="auto">
          <a:xfrm>
            <a:off x="42862" y="5384800"/>
            <a:ext cx="9101137"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tabLst>
                <a:tab pos="892175" algn="l"/>
                <a:tab pos="4843463" algn="l"/>
                <a:tab pos="5475288" algn="l"/>
                <a:tab pos="6546850" algn="l"/>
                <a:tab pos="7270750" algn="l"/>
              </a:tabLst>
              <a:defRPr sz="3200">
                <a:solidFill>
                  <a:schemeClr val="tx1"/>
                </a:solidFill>
                <a:latin typeface="Times New Roman" panose="02020603050405020304" pitchFamily="18" charset="0"/>
              </a:defRPr>
            </a:lvl1pPr>
            <a:lvl2pPr marL="742950" indent="-285750" algn="l" eaLnBrk="0" hangingPunct="0">
              <a:spcBef>
                <a:spcPct val="20000"/>
              </a:spcBef>
              <a:buChar char="–"/>
              <a:tabLst>
                <a:tab pos="892175" algn="l"/>
                <a:tab pos="4843463" algn="l"/>
                <a:tab pos="5475288" algn="l"/>
                <a:tab pos="6546850" algn="l"/>
                <a:tab pos="7270750" algn="l"/>
              </a:tabLst>
              <a:defRPr sz="2800">
                <a:solidFill>
                  <a:schemeClr val="tx1"/>
                </a:solidFill>
                <a:latin typeface="Times New Roman" panose="02020603050405020304" pitchFamily="18" charset="0"/>
              </a:defRPr>
            </a:lvl2pPr>
            <a:lvl3pPr marL="1143000" indent="-228600" algn="l" eaLnBrk="0" hangingPunct="0">
              <a:spcBef>
                <a:spcPct val="20000"/>
              </a:spcBef>
              <a:buChar char="•"/>
              <a:tabLst>
                <a:tab pos="892175" algn="l"/>
                <a:tab pos="4843463" algn="l"/>
                <a:tab pos="5475288" algn="l"/>
                <a:tab pos="6546850" algn="l"/>
                <a:tab pos="7270750" algn="l"/>
              </a:tabLst>
              <a:defRPr sz="2400">
                <a:solidFill>
                  <a:schemeClr val="tx1"/>
                </a:solidFill>
                <a:latin typeface="Times New Roman" panose="02020603050405020304" pitchFamily="18" charset="0"/>
              </a:defRPr>
            </a:lvl3pPr>
            <a:lvl4pPr marL="1600200" indent="-228600" algn="l" eaLnBrk="0" hangingPunct="0">
              <a:spcBef>
                <a:spcPct val="20000"/>
              </a:spcBef>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4pPr>
            <a:lvl5pPr marL="2057400" indent="-228600" algn="l" eaLnBrk="0" hangingPunct="0">
              <a:spcBef>
                <a:spcPct val="20000"/>
              </a:spcBef>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892175" algn="l"/>
                <a:tab pos="4843463" algn="l"/>
                <a:tab pos="5475288" algn="l"/>
                <a:tab pos="6546850" algn="l"/>
                <a:tab pos="7270750" algn="l"/>
              </a:tabLst>
              <a:defRPr sz="2000">
                <a:solidFill>
                  <a:schemeClr val="tx1"/>
                </a:solidFill>
                <a:latin typeface="Times New Roman" panose="02020603050405020304" pitchFamily="18" charset="0"/>
              </a:defRPr>
            </a:lvl9pPr>
          </a:lstStyle>
          <a:p>
            <a:pPr eaLnBrk="1" hangingPunct="1">
              <a:spcBef>
                <a:spcPct val="0"/>
              </a:spcBef>
              <a:buFontTx/>
              <a:buNone/>
            </a:pPr>
            <a:r>
              <a:rPr lang="en-US" sz="2000" b="1" noProof="0">
                <a:solidFill>
                  <a:srgbClr val="000000"/>
                </a:solidFill>
                <a:latin typeface="Arial" panose="020B0604020202020204" pitchFamily="34" charset="0"/>
                <a:cs typeface="Arial" panose="020B0604020202020204" pitchFamily="34" charset="0"/>
                <a:sym typeface="Symbol" panose="05050102010706020507" pitchFamily="18" charset="2"/>
              </a:rPr>
              <a:t></a:t>
            </a:r>
            <a:r>
              <a:rPr lang="en-US" sz="2000"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noProof="0">
                <a:solidFill>
                  <a:srgbClr val="0000FF"/>
                </a:solidFill>
                <a:latin typeface="Arial" panose="020B0604020202020204" pitchFamily="34" charset="0"/>
                <a:cs typeface="Arial" panose="020B0604020202020204" pitchFamily="34" charset="0"/>
                <a:sym typeface="Symbol" panose="05050102010706020507" pitchFamily="18" charset="2"/>
              </a:rPr>
              <a:t>original mechanism </a:t>
            </a:r>
            <a:r>
              <a:rPr lang="hu-HU" sz="1900" noProof="0">
                <a:solidFill>
                  <a:srgbClr val="0000FF"/>
                </a:solidFill>
                <a:latin typeface="Arial" panose="020B0604020202020204" pitchFamily="34" charset="0"/>
                <a:cs typeface="Arial" panose="020B0604020202020204" pitchFamily="34" charset="0"/>
                <a:sym typeface="Symbol" panose="05050102010706020507" pitchFamily="18" charset="2"/>
              </a:rPr>
              <a:t>      </a:t>
            </a:r>
            <a:r>
              <a:rPr lang="hu-HU" sz="1900" b="1">
                <a:solidFill>
                  <a:schemeClr val="accent1"/>
                </a:solidFill>
                <a:latin typeface="Arial" panose="020B0604020202020204" pitchFamily="34" charset="0"/>
                <a:cs typeface="Arial" panose="020B0604020202020204" pitchFamily="34" charset="0"/>
                <a:sym typeface="Symbol" panose="05050102010706020507" pitchFamily="18" charset="2"/>
              </a:rPr>
              <a:t>34</a:t>
            </a:r>
            <a:r>
              <a:rPr lang="en-US" sz="1900" b="1">
                <a:solidFill>
                  <a:schemeClr val="accent1"/>
                </a:solidFill>
                <a:latin typeface="Arial" panose="020B0604020202020204" pitchFamily="34" charset="0"/>
                <a:cs typeface="Arial" panose="020B0604020202020204" pitchFamily="34" charset="0"/>
                <a:sym typeface="Symbol" panose="05050102010706020507" pitchFamily="18" charset="2"/>
              </a:rPr>
              <a:t>5</a:t>
            </a:r>
            <a:r>
              <a:rPr lang="en-US" sz="1900" b="1">
                <a:solidFill>
                  <a:srgbClr val="000000"/>
                </a:solidFill>
                <a:latin typeface="Arial" panose="020B0604020202020204" pitchFamily="34" charset="0"/>
                <a:cs typeface="Arial" panose="020B0604020202020204" pitchFamily="34" charset="0"/>
                <a:sym typeface="Symbol" panose="05050102010706020507" pitchFamily="18" charset="2"/>
              </a:rPr>
              <a:t> species </a:t>
            </a:r>
            <a:r>
              <a:rPr lang="hu-HU" sz="1900" b="1">
                <a:solidFill>
                  <a:srgbClr val="000000"/>
                </a:solidFill>
                <a:latin typeface="Arial" panose="020B0604020202020204" pitchFamily="34" charset="0"/>
                <a:cs typeface="Arial" panose="020B0604020202020204" pitchFamily="34" charset="0"/>
                <a:sym typeface="Symbol" panose="05050102010706020507" pitchFamily="18" charset="2"/>
              </a:rPr>
              <a:t>in </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6874</a:t>
            </a: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reactions</a:t>
            </a:r>
            <a:endParaRPr lang="en-US" sz="1900" noProof="0">
              <a:solidFill>
                <a:srgbClr val="000000"/>
              </a:solidFill>
              <a:latin typeface="Arial" panose="020B0604020202020204" pitchFamily="34" charset="0"/>
              <a:cs typeface="Arial" panose="020B0604020202020204" pitchFamily="34" charset="0"/>
              <a:sym typeface="Symbol" panose="05050102010706020507" pitchFamily="18" charset="2"/>
            </a:endParaRPr>
          </a:p>
          <a:p>
            <a:pPr eaLnBrk="1" hangingPunct="1">
              <a:spcBef>
                <a:spcPct val="0"/>
              </a:spcBef>
              <a:buFontTx/>
              <a:buNone/>
            </a:pPr>
            <a:r>
              <a:rPr lang="en-US" sz="1900" i="1" noProof="0">
                <a:solidFill>
                  <a:srgbClr val="000000"/>
                </a:solidFill>
                <a:latin typeface="Arial" panose="020B0604020202020204" pitchFamily="34" charset="0"/>
                <a:cs typeface="Arial" panose="020B0604020202020204" pitchFamily="34" charset="0"/>
                <a:sym typeface="Symbol" panose="05050102010706020507" pitchFamily="18" charset="2"/>
              </a:rPr>
              <a:t>- - - - -  </a:t>
            </a:r>
            <a:r>
              <a:rPr lang="en-US" sz="1900" b="1" noProof="0">
                <a:solidFill>
                  <a:srgbClr val="0000FF"/>
                </a:solidFill>
                <a:latin typeface="Arial" panose="020B0604020202020204" pitchFamily="34" charset="0"/>
                <a:cs typeface="Arial" panose="020B0604020202020204" pitchFamily="34" charset="0"/>
                <a:sym typeface="Symbol" panose="05050102010706020507" pitchFamily="18" charset="2"/>
              </a:rPr>
              <a:t>SEM-CM </a:t>
            </a:r>
            <a:r>
              <a:rPr lang="hu-HU" sz="1900" b="1" noProof="0">
                <a:solidFill>
                  <a:srgbClr val="0033CC"/>
                </a:solidFill>
                <a:latin typeface="Arial" panose="020B0604020202020204" pitchFamily="34" charset="0"/>
                <a:cs typeface="Arial" panose="020B0604020202020204" pitchFamily="34" charset="0"/>
                <a:sym typeface="Symbol" panose="05050102010706020507" pitchFamily="18" charset="2"/>
              </a:rPr>
              <a:t>                        </a:t>
            </a:r>
            <a:r>
              <a:rPr lang="en-US" sz="1900" b="1">
                <a:solidFill>
                  <a:srgbClr val="00B050"/>
                </a:solidFill>
                <a:latin typeface="Arial" panose="020B0604020202020204" pitchFamily="34" charset="0"/>
                <a:cs typeface="Arial" panose="020B0604020202020204" pitchFamily="34" charset="0"/>
                <a:sym typeface="Symbol" panose="05050102010706020507" pitchFamily="18" charset="2"/>
              </a:rPr>
              <a:t>47</a:t>
            </a:r>
            <a:r>
              <a:rPr lang="en-US" sz="1900" b="1">
                <a:solidFill>
                  <a:srgbClr val="000000"/>
                </a:solidFill>
                <a:latin typeface="Arial" panose="020B0604020202020204" pitchFamily="34" charset="0"/>
                <a:cs typeface="Arial" panose="020B0604020202020204" pitchFamily="34" charset="0"/>
                <a:sym typeface="Symbol" panose="05050102010706020507" pitchFamily="18" charset="2"/>
              </a:rPr>
              <a:t> species </a:t>
            </a:r>
            <a:r>
              <a:rPr lang="hu-HU" sz="1900" b="1">
                <a:solidFill>
                  <a:srgbClr val="000000"/>
                </a:solidFill>
                <a:latin typeface="Arial" panose="020B0604020202020204" pitchFamily="34" charset="0"/>
                <a:cs typeface="Arial" panose="020B0604020202020204" pitchFamily="34" charset="0"/>
                <a:sym typeface="Symbol" panose="05050102010706020507" pitchFamily="18" charset="2"/>
              </a:rPr>
              <a:t> in  </a:t>
            </a:r>
            <a:r>
              <a:rPr lang="en-US" sz="1900" b="1" noProof="0">
                <a:solidFill>
                  <a:srgbClr val="0000FF"/>
                </a:solidFill>
                <a:latin typeface="Arial" panose="020B0604020202020204" pitchFamily="34" charset="0"/>
                <a:cs typeface="Arial" panose="020B0604020202020204" pitchFamily="34" charset="0"/>
                <a:sym typeface="Symbol" panose="05050102010706020507" pitchFamily="18" charset="2"/>
              </a:rPr>
              <a:t>613</a:t>
            </a: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reactions </a:t>
            </a:r>
            <a:r>
              <a:rPr lang="hu-HU" sz="1900" b="1"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58</a:t>
            </a:r>
            <a:r>
              <a:rPr lang="en-US" sz="1900" b="1">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 speed</a:t>
            </a:r>
            <a:r>
              <a:rPr lang="hu-HU" sz="1900" b="1" noProof="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up</a:t>
            </a:r>
          </a:p>
          <a:p>
            <a:pPr eaLnBrk="1" hangingPunct="1">
              <a:spcBef>
                <a:spcPct val="0"/>
              </a:spcBef>
              <a:buFontTx/>
              <a:buNone/>
            </a:pP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     </a:t>
            </a:r>
            <a:r>
              <a:rPr lang="hu-HU" sz="1900" b="1"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b="1" noProof="0">
                <a:solidFill>
                  <a:srgbClr val="0000FF"/>
                </a:solidFill>
                <a:latin typeface="Arial" panose="020B0604020202020204" pitchFamily="34" charset="0"/>
                <a:cs typeface="Arial" panose="020B0604020202020204" pitchFamily="34" charset="0"/>
                <a:sym typeface="Symbol" panose="05050102010706020507" pitchFamily="18" charset="2"/>
              </a:rPr>
              <a:t>SEM-CM+SEM-PCAF</a:t>
            </a:r>
            <a:r>
              <a:rPr lang="hu-HU" sz="1900" noProof="0">
                <a:solidFill>
                  <a:srgbClr val="0000FF"/>
                </a:solidFill>
                <a:latin typeface="Arial" panose="020B0604020202020204" pitchFamily="34" charset="0"/>
                <a:cs typeface="Arial" panose="020B0604020202020204" pitchFamily="34" charset="0"/>
                <a:sym typeface="Symbol" panose="05050102010706020507" pitchFamily="18" charset="2"/>
              </a:rPr>
              <a:t>    </a:t>
            </a:r>
            <a:r>
              <a:rPr lang="en-US" sz="1900" b="1">
                <a:solidFill>
                  <a:srgbClr val="00B050"/>
                </a:solidFill>
                <a:latin typeface="Arial" panose="020B0604020202020204" pitchFamily="34" charset="0"/>
                <a:cs typeface="Arial" panose="020B0604020202020204" pitchFamily="34" charset="0"/>
                <a:sym typeface="Symbol" panose="05050102010706020507" pitchFamily="18" charset="2"/>
              </a:rPr>
              <a:t>47</a:t>
            </a:r>
            <a:r>
              <a:rPr lang="en-US" sz="1900" b="1">
                <a:solidFill>
                  <a:srgbClr val="000000"/>
                </a:solidFill>
                <a:latin typeface="Arial" panose="020B0604020202020204" pitchFamily="34" charset="0"/>
                <a:cs typeface="Arial" panose="020B0604020202020204" pitchFamily="34" charset="0"/>
                <a:sym typeface="Symbol" panose="05050102010706020507" pitchFamily="18" charset="2"/>
              </a:rPr>
              <a:t> species</a:t>
            </a:r>
            <a:r>
              <a:rPr lang="hu-HU" sz="1900" b="1">
                <a:solidFill>
                  <a:srgbClr val="000000"/>
                </a:solidFill>
                <a:latin typeface="Arial" panose="020B0604020202020204" pitchFamily="34" charset="0"/>
                <a:cs typeface="Arial" panose="020B0604020202020204" pitchFamily="34" charset="0"/>
                <a:sym typeface="Symbol" panose="05050102010706020507" pitchFamily="18" charset="2"/>
              </a:rPr>
              <a:t>  in  </a:t>
            </a:r>
            <a:r>
              <a:rPr lang="en-US" sz="1900" b="1" noProof="0">
                <a:solidFill>
                  <a:srgbClr val="00B050"/>
                </a:solidFill>
                <a:latin typeface="Arial" panose="020B0604020202020204" pitchFamily="34" charset="0"/>
                <a:cs typeface="Arial" panose="020B0604020202020204" pitchFamily="34" charset="0"/>
                <a:sym typeface="Symbol" panose="05050102010706020507" pitchFamily="18" charset="2"/>
              </a:rPr>
              <a:t>2</a:t>
            </a:r>
            <a:r>
              <a:rPr lang="hu-HU" sz="1900" b="1" noProof="0">
                <a:solidFill>
                  <a:srgbClr val="00B050"/>
                </a:solidFill>
                <a:latin typeface="Arial" panose="020B0604020202020204" pitchFamily="34" charset="0"/>
                <a:cs typeface="Arial" panose="020B0604020202020204" pitchFamily="34" charset="0"/>
                <a:sym typeface="Symbol" panose="05050102010706020507" pitchFamily="18" charset="2"/>
              </a:rPr>
              <a:t>46</a:t>
            </a: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reactions </a:t>
            </a:r>
            <a:r>
              <a:rPr lang="hu-HU" sz="1900" b="1"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b="1" noProof="0">
                <a:solidFill>
                  <a:srgbClr val="000000"/>
                </a:solidFill>
                <a:latin typeface="Arial" panose="020B0604020202020204" pitchFamily="34" charset="0"/>
                <a:cs typeface="Arial" panose="020B0604020202020204" pitchFamily="34" charset="0"/>
                <a:sym typeface="Symbol" panose="05050102010706020507" pitchFamily="18" charset="2"/>
              </a:rPr>
              <a:t> </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1</a:t>
            </a:r>
            <a:r>
              <a:rPr lang="hu-HU" sz="1900" b="1" noProof="0">
                <a:solidFill>
                  <a:srgbClr val="FF0000"/>
                </a:solidFill>
                <a:latin typeface="Arial" panose="020B0604020202020204" pitchFamily="34" charset="0"/>
                <a:cs typeface="Arial" panose="020B0604020202020204" pitchFamily="34" charset="0"/>
                <a:sym typeface="Symbol" panose="05050102010706020507" pitchFamily="18" charset="2"/>
              </a:rPr>
              <a:t>16</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 speed</a:t>
            </a:r>
            <a:r>
              <a:rPr lang="hu-HU" sz="1900" b="1" noProof="0">
                <a:solidFill>
                  <a:srgbClr val="FF0000"/>
                </a:solidFill>
                <a:latin typeface="Arial" panose="020B0604020202020204" pitchFamily="34" charset="0"/>
                <a:cs typeface="Arial" panose="020B0604020202020204" pitchFamily="34" charset="0"/>
                <a:sym typeface="Symbol" panose="05050102010706020507" pitchFamily="18" charset="2"/>
              </a:rPr>
              <a:t>-</a:t>
            </a:r>
            <a:r>
              <a:rPr lang="en-US" sz="1900" b="1" noProof="0">
                <a:solidFill>
                  <a:srgbClr val="FF0000"/>
                </a:solidFill>
                <a:latin typeface="Arial" panose="020B0604020202020204" pitchFamily="34" charset="0"/>
                <a:cs typeface="Arial" panose="020B0604020202020204" pitchFamily="34" charset="0"/>
                <a:sym typeface="Symbol" panose="05050102010706020507" pitchFamily="18" charset="2"/>
              </a:rPr>
              <a:t>up</a:t>
            </a:r>
          </a:p>
          <a:p>
            <a:pPr eaLnBrk="1" hangingPunct="1">
              <a:spcBef>
                <a:spcPts val="600"/>
              </a:spcBef>
              <a:buFontTx/>
              <a:buNone/>
            </a:pPr>
            <a:r>
              <a:rPr lang="hu-HU" sz="1800" b="1" noProof="0">
                <a:solidFill>
                  <a:srgbClr val="FF0000"/>
                </a:solidFill>
                <a:latin typeface="Arial" panose="020B0604020202020204" pitchFamily="34" charset="0"/>
                <a:cs typeface="Arial" panose="020B0604020202020204" pitchFamily="34" charset="0"/>
                <a:sym typeface="Symbol" panose="05050102010706020507" pitchFamily="18" charset="2"/>
              </a:rPr>
              <a:t>          </a:t>
            </a:r>
            <a:r>
              <a:rPr lang="en-US" sz="1800" b="1" noProof="0">
                <a:solidFill>
                  <a:srgbClr val="FF0000"/>
                </a:solidFill>
                <a:latin typeface="Arial" panose="020B0604020202020204" pitchFamily="34" charset="0"/>
                <a:cs typeface="Arial" panose="020B0604020202020204" pitchFamily="34" charset="0"/>
                <a:sym typeface="Symbol" panose="05050102010706020507" pitchFamily="18" charset="2"/>
              </a:rPr>
              <a:t>Simulation time </a:t>
            </a:r>
            <a:r>
              <a:rPr lang="hu-HU" sz="1800" b="1" noProof="0">
                <a:solidFill>
                  <a:srgbClr val="FF0000"/>
                </a:solidFill>
                <a:latin typeface="Arial" panose="020B0604020202020204" pitchFamily="34" charset="0"/>
                <a:cs typeface="Arial" panose="020B0604020202020204" pitchFamily="34" charset="0"/>
                <a:sym typeface="Symbol" panose="05050102010706020507" pitchFamily="18" charset="2"/>
              </a:rPr>
              <a:t>reduced proportionally with the </a:t>
            </a:r>
            <a:r>
              <a:rPr lang="en-US" sz="1800" b="1" noProof="0">
                <a:solidFill>
                  <a:srgbClr val="FF0000"/>
                </a:solidFill>
                <a:latin typeface="Arial" panose="020B0604020202020204" pitchFamily="34" charset="0"/>
                <a:cs typeface="Arial" panose="020B0604020202020204" pitchFamily="34" charset="0"/>
                <a:sym typeface="Symbol" panose="05050102010706020507" pitchFamily="18" charset="2"/>
              </a:rPr>
              <a:t>number of reactions.</a:t>
            </a:r>
          </a:p>
        </p:txBody>
      </p:sp>
      <p:pic>
        <p:nvPicPr>
          <p:cNvPr id="2" name="Kép 1"/>
          <p:cNvPicPr>
            <a:picLocks noChangeAspect="1"/>
          </p:cNvPicPr>
          <p:nvPr/>
        </p:nvPicPr>
        <p:blipFill>
          <a:blip r:embed="rId4"/>
          <a:stretch>
            <a:fillRect/>
          </a:stretch>
        </p:blipFill>
        <p:spPr>
          <a:xfrm>
            <a:off x="152400" y="984283"/>
            <a:ext cx="5791200" cy="4425917"/>
          </a:xfrm>
          <a:prstGeom prst="rect">
            <a:avLst/>
          </a:prstGeom>
        </p:spPr>
      </p:pic>
      <p:sp>
        <p:nvSpPr>
          <p:cNvPr id="9"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1</a:t>
            </a:r>
            <a:endParaRPr lang="en-US" sz="1800" noProof="0">
              <a:solidFill>
                <a:srgbClr val="000000"/>
              </a:solidFill>
              <a:latin typeface="Arial" panose="020B0604020202020204" pitchFamily="34" charset="0"/>
              <a:cs typeface="Arial" panose="020B0604020202020204" pitchFamily="34" charset="0"/>
            </a:endParaRPr>
          </a:p>
        </p:txBody>
      </p:sp>
      <p:sp>
        <p:nvSpPr>
          <p:cNvPr id="12" name="Text Box 2"/>
          <p:cNvSpPr txBox="1">
            <a:spLocks noChangeArrowheads="1"/>
          </p:cNvSpPr>
          <p:nvPr/>
        </p:nvSpPr>
        <p:spPr bwMode="auto">
          <a:xfrm>
            <a:off x="0" y="34925"/>
            <a:ext cx="91145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anose="02020603050405020304" pitchFamily="18" charset="0"/>
              </a:defRPr>
            </a:lvl1pPr>
            <a:lvl2pPr marL="742950" indent="-285750" algn="l" eaLnBrk="0" hangingPunct="0">
              <a:spcBef>
                <a:spcPct val="20000"/>
              </a:spcBef>
              <a:buChar char="–"/>
              <a:defRPr sz="2800">
                <a:solidFill>
                  <a:schemeClr val="tx1"/>
                </a:solidFill>
                <a:latin typeface="Times New Roman" panose="02020603050405020304" pitchFamily="18" charset="0"/>
              </a:defRPr>
            </a:lvl2pPr>
            <a:lvl3pPr marL="1143000" indent="-228600" algn="l" eaLnBrk="0" hangingPunct="0">
              <a:spcBef>
                <a:spcPct val="20000"/>
              </a:spcBef>
              <a:buChar char="•"/>
              <a:defRPr sz="2400">
                <a:solidFill>
                  <a:schemeClr val="tx1"/>
                </a:solidFill>
                <a:latin typeface="Times New Roman" panose="02020603050405020304" pitchFamily="18" charset="0"/>
              </a:defRPr>
            </a:lvl3pPr>
            <a:lvl4pPr marL="1600200" indent="-228600" algn="l" eaLnBrk="0" hangingPunct="0">
              <a:spcBef>
                <a:spcPct val="20000"/>
              </a:spcBef>
              <a:buChar char="–"/>
              <a:defRPr sz="2000">
                <a:solidFill>
                  <a:schemeClr val="tx1"/>
                </a:solidFill>
                <a:latin typeface="Times New Roman" panose="02020603050405020304" pitchFamily="18" charset="0"/>
              </a:defRPr>
            </a:lvl4pPr>
            <a:lvl5pPr marL="2057400" indent="-228600" algn="l"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b="1" noProof="0">
                <a:solidFill>
                  <a:srgbClr val="C00000"/>
                </a:solidFill>
                <a:latin typeface="Arial" panose="020B0604020202020204" pitchFamily="34" charset="0"/>
                <a:cs typeface="Arial" panose="020B0604020202020204" pitchFamily="34" charset="0"/>
              </a:rPr>
              <a:t>SEM case study 1: gas-phase chemistry in solid-oxide fuel cells (SOFC): partial oxidation of methane</a:t>
            </a:r>
          </a:p>
        </p:txBody>
      </p:sp>
    </p:spTree>
    <p:extLst>
      <p:ext uri="{BB962C8B-B14F-4D97-AF65-F5344CB8AC3E}">
        <p14:creationId xmlns:p14="http://schemas.microsoft.com/office/powerpoint/2010/main" val="265566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349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09600" y="5943600"/>
            <a:ext cx="7696201" cy="830997"/>
          </a:xfrm>
          <a:prstGeom prst="rect">
            <a:avLst/>
          </a:prstGeom>
          <a:solidFill>
            <a:srgbClr val="FFFFFF"/>
          </a:solidFill>
          <a:ln w="19050">
            <a:solidFill>
              <a:srgbClr val="000000"/>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Gy. I. Zsély, T. Nagy,  J.M. Simmie, H.J. Curran : </a:t>
            </a:r>
            <a:r>
              <a:rPr lang="en-US" sz="1600" noProof="0">
                <a:solidFill>
                  <a:srgbClr val="000000"/>
                </a:solidFill>
              </a:rPr>
              <a:t>Reduction of a detailed kinetic model for the ignition of methane/propane mixtures at gas turbine conditions using simulation error minimization methods</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158</a:t>
            </a:r>
            <a:r>
              <a:rPr lang="en-US" sz="1600" kern="0" noProof="0">
                <a:solidFill>
                  <a:srgbClr val="000000"/>
                </a:solidFill>
                <a:latin typeface="Times New Roman"/>
                <a:cs typeface="Times New Roman" panose="02020603050405020304" pitchFamily="18" charset="0"/>
                <a:sym typeface="Symbol" panose="05050102010706020507" pitchFamily="18" charset="2"/>
              </a:rPr>
              <a:t>,  1469–1479 </a:t>
            </a:r>
            <a:r>
              <a:rPr lang="en-US" sz="1600" b="1" kern="0" noProof="0">
                <a:solidFill>
                  <a:srgbClr val="000000"/>
                </a:solidFill>
                <a:latin typeface="Times New Roman"/>
                <a:cs typeface="Times New Roman" panose="02020603050405020304" pitchFamily="18" charset="0"/>
                <a:sym typeface="Symbol" panose="05050102010706020507" pitchFamily="18" charset="2"/>
              </a:rPr>
              <a:t>(2011)</a:t>
            </a:r>
            <a:endParaRPr kumimoji="0" lang="en-US" sz="1600" b="1" i="0" u="none" strike="noStrike" kern="0" cap="none" spc="0" normalizeH="0" baseline="0" noProof="0">
              <a:ln>
                <a:noFill/>
              </a:ln>
              <a:solidFill>
                <a:srgbClr val="000000"/>
              </a:solidFill>
              <a:effectLst/>
              <a:uLnTx/>
              <a:uFillTx/>
              <a:latin typeface="Times New Roman"/>
              <a:sym typeface="Symbol" panose="05050102010706020507" pitchFamily="18" charset="2"/>
            </a:endParaRPr>
          </a:p>
        </p:txBody>
      </p:sp>
      <p:sp>
        <p:nvSpPr>
          <p:cNvPr id="5" name="Szövegdoboz 4"/>
          <p:cNvSpPr txBox="1"/>
          <p:nvPr/>
        </p:nvSpPr>
        <p:spPr>
          <a:xfrm>
            <a:off x="266700" y="990600"/>
            <a:ext cx="8877300" cy="4721805"/>
          </a:xfrm>
          <a:prstGeom prst="rect">
            <a:avLst/>
          </a:prstGeom>
          <a:noFill/>
        </p:spPr>
        <p:txBody>
          <a:bodyPr wrap="square" rtlCol="0">
            <a:spAutoFit/>
          </a:bodyPr>
          <a:lstStyle/>
          <a:p>
            <a:pPr algn="l"/>
            <a:r>
              <a:rPr lang="hu-HU" b="1" noProof="0">
                <a:solidFill>
                  <a:srgbClr val="0000FF"/>
                </a:solidFill>
              </a:rPr>
              <a:t>S</a:t>
            </a:r>
            <a:r>
              <a:rPr lang="en-US" b="1" noProof="0">
                <a:solidFill>
                  <a:srgbClr val="0000FF"/>
                </a:solidFill>
              </a:rPr>
              <a:t>ystem</a:t>
            </a:r>
          </a:p>
          <a:p>
            <a:pPr marL="342900" indent="-342900" algn="l">
              <a:buFont typeface="Arial" panose="020B0604020202020204" pitchFamily="34" charset="0"/>
              <a:buChar char="•"/>
            </a:pPr>
            <a:r>
              <a:rPr lang="en-US" sz="1800" b="1" noProof="0">
                <a:solidFill>
                  <a:srgbClr val="000000"/>
                </a:solidFill>
              </a:rPr>
              <a:t>NUIG N</a:t>
            </a:r>
            <a:r>
              <a:rPr lang="hu-HU" sz="1800" b="1" noProof="0">
                <a:solidFill>
                  <a:srgbClr val="000000"/>
                </a:solidFill>
              </a:rPr>
              <a:t>atural </a:t>
            </a:r>
            <a:r>
              <a:rPr lang="en-US" sz="1800" b="1" noProof="0">
                <a:solidFill>
                  <a:srgbClr val="000000"/>
                </a:solidFill>
              </a:rPr>
              <a:t>G</a:t>
            </a:r>
            <a:r>
              <a:rPr lang="hu-HU" sz="1800" b="1" noProof="0">
                <a:solidFill>
                  <a:srgbClr val="000000"/>
                </a:solidFill>
              </a:rPr>
              <a:t>as</a:t>
            </a:r>
            <a:r>
              <a:rPr lang="hu-HU" sz="1800" b="1">
                <a:solidFill>
                  <a:srgbClr val="000000"/>
                </a:solidFill>
              </a:rPr>
              <a:t> Mechanism</a:t>
            </a:r>
            <a:r>
              <a:rPr lang="en-US" sz="1800" b="1" noProof="0">
                <a:solidFill>
                  <a:srgbClr val="000000"/>
                </a:solidFill>
              </a:rPr>
              <a:t>: 229 species</a:t>
            </a:r>
            <a:r>
              <a:rPr lang="en-US" sz="1800" noProof="0">
                <a:solidFill>
                  <a:srgbClr val="000000"/>
                </a:solidFill>
              </a:rPr>
              <a:t>, 1359 reactions</a:t>
            </a:r>
          </a:p>
          <a:p>
            <a:pPr marL="342900" indent="-342900" algn="l">
              <a:buFont typeface="Arial" panose="020B0604020202020204" pitchFamily="34" charset="0"/>
              <a:buChar char="•"/>
            </a:pPr>
            <a:r>
              <a:rPr lang="en-US" sz="1800" b="1" noProof="0">
                <a:solidFill>
                  <a:srgbClr val="000000"/>
                </a:solidFill>
              </a:rPr>
              <a:t>22 scenarios </a:t>
            </a:r>
            <a:r>
              <a:rPr lang="en-US" sz="1800" noProof="0">
                <a:solidFill>
                  <a:srgbClr val="000000"/>
                </a:solidFill>
              </a:rPr>
              <a:t>taken from R</a:t>
            </a:r>
            <a:r>
              <a:rPr lang="hu-HU" sz="1800" noProof="0">
                <a:solidFill>
                  <a:srgbClr val="000000"/>
                </a:solidFill>
              </a:rPr>
              <a:t>CM</a:t>
            </a:r>
            <a:r>
              <a:rPr lang="en-US" sz="1800" noProof="0">
                <a:solidFill>
                  <a:srgbClr val="000000"/>
                </a:solidFill>
              </a:rPr>
              <a:t> and S</a:t>
            </a:r>
            <a:r>
              <a:rPr lang="hu-HU" sz="1800" noProof="0">
                <a:solidFill>
                  <a:srgbClr val="000000"/>
                </a:solidFill>
              </a:rPr>
              <a:t>T experiments</a:t>
            </a:r>
            <a:endParaRPr lang="en-US" sz="1800" noProof="0">
              <a:solidFill>
                <a:srgbClr val="000000"/>
              </a:solidFill>
            </a:endParaRPr>
          </a:p>
          <a:p>
            <a:pPr marL="342900" indent="-342900" algn="l">
              <a:buFont typeface="Arial" panose="020B0604020202020204" pitchFamily="34" charset="0"/>
              <a:buChar char="•"/>
            </a:pPr>
            <a:r>
              <a:rPr lang="en-US" sz="1800" b="1" noProof="0">
                <a:solidFill>
                  <a:srgbClr val="000000"/>
                </a:solidFill>
              </a:rPr>
              <a:t>CH</a:t>
            </a:r>
            <a:r>
              <a:rPr lang="en-US" sz="1800" b="1" baseline="-25000" noProof="0">
                <a:solidFill>
                  <a:srgbClr val="000000"/>
                </a:solidFill>
              </a:rPr>
              <a:t>4</a:t>
            </a:r>
            <a:r>
              <a:rPr lang="en-US" sz="1800" b="1" noProof="0">
                <a:solidFill>
                  <a:srgbClr val="000000"/>
                </a:solidFill>
              </a:rPr>
              <a:t>: C</a:t>
            </a:r>
            <a:r>
              <a:rPr lang="en-US" sz="1800" b="1" baseline="-25000" noProof="0">
                <a:solidFill>
                  <a:srgbClr val="000000"/>
                </a:solidFill>
              </a:rPr>
              <a:t>3</a:t>
            </a:r>
            <a:r>
              <a:rPr lang="en-US" sz="1800" b="1" noProof="0">
                <a:solidFill>
                  <a:srgbClr val="000000"/>
                </a:solidFill>
              </a:rPr>
              <a:t>H</a:t>
            </a:r>
            <a:r>
              <a:rPr lang="en-US" sz="1800" b="1" baseline="-25000" noProof="0">
                <a:solidFill>
                  <a:srgbClr val="000000"/>
                </a:solidFill>
              </a:rPr>
              <a:t>8</a:t>
            </a:r>
            <a:r>
              <a:rPr lang="en-US" sz="1800" b="1" i="1" noProof="0">
                <a:solidFill>
                  <a:srgbClr val="000000"/>
                </a:solidFill>
              </a:rPr>
              <a:t>= </a:t>
            </a:r>
            <a:r>
              <a:rPr lang="en-US" sz="1800" b="1" noProof="0">
                <a:solidFill>
                  <a:srgbClr val="000000"/>
                </a:solidFill>
              </a:rPr>
              <a:t>9:1</a:t>
            </a:r>
            <a:r>
              <a:rPr lang="en-US" sz="1800" i="1" noProof="0">
                <a:solidFill>
                  <a:srgbClr val="000000"/>
                </a:solidFill>
              </a:rPr>
              <a:t>,</a:t>
            </a:r>
            <a:r>
              <a:rPr lang="en-US" sz="1800" noProof="0">
                <a:solidFill>
                  <a:srgbClr val="000000"/>
                </a:solidFill>
              </a:rPr>
              <a:t> </a:t>
            </a:r>
            <a:r>
              <a:rPr lang="en-US" sz="1800" i="1" noProof="0">
                <a:solidFill>
                  <a:srgbClr val="000000"/>
                </a:solidFill>
                <a:sym typeface="Symbol" panose="05050102010706020507" pitchFamily="18" charset="2"/>
              </a:rPr>
              <a:t></a:t>
            </a:r>
            <a:r>
              <a:rPr lang="en-US" sz="1800" noProof="0">
                <a:solidFill>
                  <a:srgbClr val="000000"/>
                </a:solidFill>
                <a:sym typeface="Symbol" panose="05050102010706020507" pitchFamily="18" charset="2"/>
              </a:rPr>
              <a:t>(O</a:t>
            </a:r>
            <a:r>
              <a:rPr lang="en-US" sz="1800" baseline="-25000" noProof="0">
                <a:solidFill>
                  <a:srgbClr val="000000"/>
                </a:solidFill>
                <a:sym typeface="Symbol" panose="05050102010706020507" pitchFamily="18" charset="2"/>
              </a:rPr>
              <a:t>2</a:t>
            </a:r>
            <a:r>
              <a:rPr lang="en-US" sz="1800" noProof="0">
                <a:solidFill>
                  <a:srgbClr val="000000"/>
                </a:solidFill>
                <a:sym typeface="Symbol" panose="05050102010706020507" pitchFamily="18" charset="2"/>
              </a:rPr>
              <a:t>)</a:t>
            </a:r>
            <a:r>
              <a:rPr lang="hu-HU" sz="1800" noProof="0">
                <a:solidFill>
                  <a:srgbClr val="000000"/>
                </a:solidFill>
                <a:sym typeface="Symbol" panose="05050102010706020507" pitchFamily="18" charset="2"/>
              </a:rPr>
              <a:t> </a:t>
            </a:r>
            <a:r>
              <a:rPr lang="en-US" sz="1800" noProof="0">
                <a:solidFill>
                  <a:srgbClr val="000000"/>
                </a:solidFill>
                <a:sym typeface="Symbol" panose="05050102010706020507" pitchFamily="18" charset="2"/>
              </a:rPr>
              <a:t>=</a:t>
            </a:r>
            <a:r>
              <a:rPr lang="hu-HU" sz="1800" noProof="0">
                <a:solidFill>
                  <a:srgbClr val="000000"/>
                </a:solidFill>
                <a:sym typeface="Symbol" panose="05050102010706020507" pitchFamily="18" charset="2"/>
              </a:rPr>
              <a:t> </a:t>
            </a:r>
            <a:r>
              <a:rPr lang="en-US" sz="1800" noProof="0">
                <a:solidFill>
                  <a:srgbClr val="000000"/>
                </a:solidFill>
                <a:sym typeface="Symbol" panose="05050102010706020507" pitchFamily="18" charset="2"/>
              </a:rPr>
              <a:t>0.5-1.0, diluent: Ar, N</a:t>
            </a:r>
            <a:r>
              <a:rPr lang="en-US" sz="1800" baseline="-25000" noProof="0">
                <a:solidFill>
                  <a:srgbClr val="000000"/>
                </a:solidFill>
                <a:sym typeface="Symbol" panose="05050102010706020507" pitchFamily="18" charset="2"/>
              </a:rPr>
              <a:t>2</a:t>
            </a:r>
            <a:r>
              <a:rPr lang="en-US" sz="1800" noProof="0">
                <a:solidFill>
                  <a:srgbClr val="000000"/>
                </a:solidFill>
                <a:sym typeface="Symbol" panose="05050102010706020507" pitchFamily="18" charset="2"/>
              </a:rPr>
              <a:t> 38-75% </a:t>
            </a:r>
          </a:p>
          <a:p>
            <a:pPr marL="342900" indent="-342900" algn="l">
              <a:buFont typeface="Arial" panose="020B0604020202020204" pitchFamily="34" charset="0"/>
              <a:buChar char="•"/>
            </a:pPr>
            <a:r>
              <a:rPr lang="en-US" sz="1800" i="1" noProof="0">
                <a:solidFill>
                  <a:srgbClr val="000000"/>
                </a:solidFill>
              </a:rPr>
              <a:t>p</a:t>
            </a:r>
            <a:r>
              <a:rPr lang="hu-HU" sz="1800" i="1" noProof="0">
                <a:solidFill>
                  <a:srgbClr val="000000"/>
                </a:solidFill>
              </a:rPr>
              <a:t> </a:t>
            </a:r>
            <a:r>
              <a:rPr lang="en-US" sz="1800" noProof="0">
                <a:solidFill>
                  <a:srgbClr val="000000"/>
                </a:solidFill>
              </a:rPr>
              <a:t>=</a:t>
            </a:r>
            <a:r>
              <a:rPr lang="hu-HU" sz="1800" noProof="0">
                <a:solidFill>
                  <a:srgbClr val="000000"/>
                </a:solidFill>
              </a:rPr>
              <a:t> </a:t>
            </a:r>
            <a:r>
              <a:rPr lang="en-US" sz="1800" noProof="0">
                <a:solidFill>
                  <a:srgbClr val="000000"/>
                </a:solidFill>
              </a:rPr>
              <a:t>7-40</a:t>
            </a:r>
            <a:r>
              <a:rPr lang="hu-HU" sz="1800" noProof="0">
                <a:solidFill>
                  <a:srgbClr val="000000"/>
                </a:solidFill>
              </a:rPr>
              <a:t> </a:t>
            </a:r>
            <a:r>
              <a:rPr lang="en-US" sz="1800" noProof="0">
                <a:solidFill>
                  <a:srgbClr val="000000"/>
                </a:solidFill>
              </a:rPr>
              <a:t>atm, </a:t>
            </a:r>
            <a:r>
              <a:rPr lang="en-US" sz="1800" i="1" noProof="0">
                <a:solidFill>
                  <a:srgbClr val="000000"/>
                </a:solidFill>
              </a:rPr>
              <a:t>T</a:t>
            </a:r>
            <a:r>
              <a:rPr lang="hu-HU" sz="1800" i="1" noProof="0">
                <a:solidFill>
                  <a:srgbClr val="000000"/>
                </a:solidFill>
              </a:rPr>
              <a:t> </a:t>
            </a:r>
            <a:r>
              <a:rPr lang="en-US" sz="1800" noProof="0">
                <a:solidFill>
                  <a:srgbClr val="000000"/>
                </a:solidFill>
              </a:rPr>
              <a:t>=</a:t>
            </a:r>
            <a:r>
              <a:rPr lang="hu-HU" sz="1800" noProof="0">
                <a:solidFill>
                  <a:srgbClr val="000000"/>
                </a:solidFill>
              </a:rPr>
              <a:t> </a:t>
            </a:r>
            <a:r>
              <a:rPr lang="en-US" sz="1800" noProof="0">
                <a:solidFill>
                  <a:srgbClr val="000000"/>
                </a:solidFill>
              </a:rPr>
              <a:t>877-1465K</a:t>
            </a:r>
          </a:p>
          <a:p>
            <a:pPr algn="l">
              <a:spcBef>
                <a:spcPts val="1200"/>
              </a:spcBef>
            </a:pPr>
            <a:r>
              <a:rPr lang="en-US" b="1" noProof="0">
                <a:solidFill>
                  <a:srgbClr val="0000FF"/>
                </a:solidFill>
              </a:rPr>
              <a:t>Target </a:t>
            </a:r>
            <a:r>
              <a:rPr lang="en-US" b="1" noProof="0">
                <a:solidFill>
                  <a:srgbClr val="0000FF"/>
                </a:solidFill>
                <a:sym typeface="Symbol" panose="05050102010706020507" pitchFamily="18" charset="2"/>
              </a:rPr>
              <a:t> </a:t>
            </a:r>
            <a:r>
              <a:rPr lang="en-US" b="1" noProof="0">
                <a:solidFill>
                  <a:srgbClr val="0000FF"/>
                </a:solidFill>
              </a:rPr>
              <a:t>definition of simulation error: </a:t>
            </a:r>
          </a:p>
          <a:p>
            <a:pPr marL="342900" indent="-342900" algn="l">
              <a:buFont typeface="Arial" panose="020B0604020202020204" pitchFamily="34" charset="0"/>
              <a:buChar char="•"/>
            </a:pPr>
            <a:r>
              <a:rPr lang="en-US" sz="1800" noProof="0">
                <a:solidFill>
                  <a:srgbClr val="000000"/>
                </a:solidFill>
              </a:rPr>
              <a:t>max. </a:t>
            </a:r>
            <a:r>
              <a:rPr lang="en-US" sz="1800" b="1" noProof="0">
                <a:solidFill>
                  <a:srgbClr val="000000"/>
                </a:solidFill>
              </a:rPr>
              <a:t>5% error in ignition delay times </a:t>
            </a:r>
            <a:r>
              <a:rPr lang="en-US" sz="1800" noProof="0">
                <a:solidFill>
                  <a:srgbClr val="000000"/>
                </a:solidFill>
              </a:rPr>
              <a:t>in adiabatic-isochoric simulations</a:t>
            </a:r>
          </a:p>
          <a:p>
            <a:pPr algn="l">
              <a:spcBef>
                <a:spcPts val="600"/>
              </a:spcBef>
            </a:pPr>
            <a:r>
              <a:rPr lang="hu-HU" noProof="0">
                <a:solidFill>
                  <a:srgbClr val="FF0000"/>
                </a:solidFill>
              </a:rPr>
              <a:t>    </a:t>
            </a:r>
            <a:r>
              <a:rPr lang="en-US" noProof="0">
                <a:solidFill>
                  <a:srgbClr val="FF0000"/>
                </a:solidFill>
              </a:rPr>
              <a:t>SEM-CM failed to </a:t>
            </a:r>
            <a:r>
              <a:rPr lang="hu-HU" noProof="0">
                <a:solidFill>
                  <a:srgbClr val="FF0000"/>
                </a:solidFill>
              </a:rPr>
              <a:t>efficiently </a:t>
            </a:r>
            <a:r>
              <a:rPr lang="en-US" noProof="0">
                <a:solidFill>
                  <a:srgbClr val="FF0000"/>
                </a:solidFill>
              </a:rPr>
              <a:t>reduce error for 22 scenarios in a single run. </a:t>
            </a:r>
          </a:p>
          <a:p>
            <a:pPr algn="l">
              <a:spcBef>
                <a:spcPts val="600"/>
              </a:spcBef>
            </a:pPr>
            <a:r>
              <a:rPr lang="en-US" b="1" noProof="0">
                <a:solidFill>
                  <a:srgbClr val="0000FF"/>
                </a:solidFill>
              </a:rPr>
              <a:t>Hierarchical reduction strategy</a:t>
            </a:r>
          </a:p>
          <a:p>
            <a:pPr marL="342900" indent="-342900" algn="l">
              <a:spcBef>
                <a:spcPts val="500"/>
              </a:spcBef>
              <a:buFont typeface="Arial" panose="020B0604020202020204" pitchFamily="34" charset="0"/>
              <a:buChar char="•"/>
            </a:pPr>
            <a:r>
              <a:rPr lang="hu-HU" sz="1800" b="1" noProof="0">
                <a:solidFill>
                  <a:srgbClr val="000000"/>
                </a:solidFill>
              </a:rPr>
              <a:t>S</a:t>
            </a:r>
            <a:r>
              <a:rPr lang="en-US" sz="1800" b="1" noProof="0">
                <a:solidFill>
                  <a:srgbClr val="000000"/>
                </a:solidFill>
              </a:rPr>
              <a:t>eparate reduced mechanism </a:t>
            </a:r>
            <a:r>
              <a:rPr lang="hu-HU" sz="1800" b="1" noProof="0">
                <a:solidFill>
                  <a:srgbClr val="000000"/>
                </a:solidFill>
              </a:rPr>
              <a:t>wa</a:t>
            </a:r>
            <a:r>
              <a:rPr lang="en-US" sz="1800" b="1" noProof="0">
                <a:solidFill>
                  <a:srgbClr val="000000"/>
                </a:solidFill>
              </a:rPr>
              <a:t>s made for </a:t>
            </a:r>
            <a:r>
              <a:rPr lang="hu-HU" sz="1800" b="1" noProof="0">
                <a:solidFill>
                  <a:srgbClr val="000000"/>
                </a:solidFill>
              </a:rPr>
              <a:t>each of the 22 </a:t>
            </a:r>
            <a:r>
              <a:rPr lang="en-US" sz="1800" b="1" noProof="0">
                <a:solidFill>
                  <a:srgbClr val="000000"/>
                </a:solidFill>
              </a:rPr>
              <a:t>scenario</a:t>
            </a:r>
            <a:r>
              <a:rPr lang="hu-HU" sz="1800" b="1" noProof="0">
                <a:solidFill>
                  <a:srgbClr val="000000"/>
                </a:solidFill>
              </a:rPr>
              <a:t>s.</a:t>
            </a:r>
            <a:endParaRPr lang="en-US" sz="1800" b="1" noProof="0">
              <a:solidFill>
                <a:srgbClr val="000000"/>
              </a:solidFill>
            </a:endParaRPr>
          </a:p>
          <a:p>
            <a:pPr marL="342900" indent="-342900" algn="l">
              <a:spcBef>
                <a:spcPts val="500"/>
              </a:spcBef>
              <a:buFont typeface="Arial" panose="020B0604020202020204" pitchFamily="34" charset="0"/>
              <a:buChar char="•"/>
            </a:pPr>
            <a:r>
              <a:rPr lang="hu-HU" sz="1800" noProof="0">
                <a:solidFill>
                  <a:srgbClr val="000000"/>
                </a:solidFill>
              </a:rPr>
              <a:t>The </a:t>
            </a:r>
            <a:r>
              <a:rPr lang="en-US" sz="1800" noProof="0">
                <a:solidFill>
                  <a:srgbClr val="000000"/>
                </a:solidFill>
              </a:rPr>
              <a:t>22 scenarios </a:t>
            </a:r>
            <a:r>
              <a:rPr lang="hu-HU" sz="1800" noProof="0">
                <a:solidFill>
                  <a:srgbClr val="000000"/>
                </a:solidFill>
              </a:rPr>
              <a:t>we</a:t>
            </a:r>
            <a:r>
              <a:rPr lang="en-US" sz="1800" noProof="0">
                <a:solidFill>
                  <a:srgbClr val="000000"/>
                </a:solidFill>
              </a:rPr>
              <a:t>re </a:t>
            </a:r>
            <a:r>
              <a:rPr lang="hu-HU" sz="1800" noProof="0">
                <a:solidFill>
                  <a:srgbClr val="000000"/>
                </a:solidFill>
              </a:rPr>
              <a:t>then </a:t>
            </a:r>
            <a:r>
              <a:rPr lang="en-US" sz="1800" noProof="0">
                <a:solidFill>
                  <a:srgbClr val="000000"/>
                </a:solidFill>
              </a:rPr>
              <a:t>grouped into </a:t>
            </a:r>
            <a:r>
              <a:rPr lang="en-US" sz="1800" b="1" noProof="0">
                <a:solidFill>
                  <a:srgbClr val="000000"/>
                </a:solidFill>
              </a:rPr>
              <a:t>6 regimes</a:t>
            </a:r>
            <a:r>
              <a:rPr lang="en-US" sz="1800" noProof="0">
                <a:solidFill>
                  <a:srgbClr val="000000"/>
                </a:solidFill>
              </a:rPr>
              <a:t> based on similarity</a:t>
            </a:r>
            <a:r>
              <a:rPr lang="hu-HU" sz="1800" noProof="0">
                <a:solidFill>
                  <a:srgbClr val="000000"/>
                </a:solidFill>
              </a:rPr>
              <a:t>.</a:t>
            </a:r>
            <a:endParaRPr lang="en-US" sz="1800" noProof="0">
              <a:solidFill>
                <a:srgbClr val="000000"/>
              </a:solidFill>
            </a:endParaRPr>
          </a:p>
          <a:p>
            <a:pPr marL="342900" indent="-342900" algn="l">
              <a:spcBef>
                <a:spcPts val="500"/>
              </a:spcBef>
              <a:buFont typeface="Arial" panose="020B0604020202020204" pitchFamily="34" charset="0"/>
              <a:buChar char="•"/>
            </a:pPr>
            <a:r>
              <a:rPr lang="hu-HU" sz="1800" b="1" noProof="0">
                <a:solidFill>
                  <a:srgbClr val="000000"/>
                </a:solidFill>
              </a:rPr>
              <a:t>For each regime, the i</a:t>
            </a:r>
            <a:r>
              <a:rPr lang="en-US" sz="1800" b="1" noProof="0">
                <a:solidFill>
                  <a:srgbClr val="000000"/>
                </a:solidFill>
              </a:rPr>
              <a:t>ntersection of species list</a:t>
            </a:r>
            <a:r>
              <a:rPr lang="hu-HU" sz="1800" b="1" noProof="0">
                <a:solidFill>
                  <a:srgbClr val="000000"/>
                </a:solidFill>
              </a:rPr>
              <a:t>s</a:t>
            </a:r>
            <a:r>
              <a:rPr lang="en-US" sz="1800" b="1" noProof="0">
                <a:solidFill>
                  <a:srgbClr val="000000"/>
                </a:solidFill>
              </a:rPr>
              <a:t> </a:t>
            </a:r>
            <a:r>
              <a:rPr lang="en-US" sz="1800" noProof="0">
                <a:solidFill>
                  <a:srgbClr val="000000"/>
                </a:solidFill>
              </a:rPr>
              <a:t>was </a:t>
            </a:r>
            <a:r>
              <a:rPr lang="hu-HU" sz="1800" noProof="0">
                <a:solidFill>
                  <a:srgbClr val="000000"/>
                </a:solidFill>
              </a:rPr>
              <a:t>determined</a:t>
            </a:r>
            <a:r>
              <a:rPr lang="hu-HU" sz="1800" b="1" noProof="0">
                <a:solidFill>
                  <a:srgbClr val="000000"/>
                </a:solidFill>
              </a:rPr>
              <a:t>.</a:t>
            </a:r>
            <a:endParaRPr lang="en-US" sz="1800" b="1" noProof="0">
              <a:solidFill>
                <a:srgbClr val="000000"/>
              </a:solidFill>
            </a:endParaRPr>
          </a:p>
          <a:p>
            <a:pPr marL="342900" indent="-342900" algn="l">
              <a:spcBef>
                <a:spcPts val="500"/>
              </a:spcBef>
              <a:buFont typeface="Arial" panose="020B0604020202020204" pitchFamily="34" charset="0"/>
              <a:buChar char="•"/>
            </a:pPr>
            <a:r>
              <a:rPr lang="hu-HU" sz="1800" noProof="0">
                <a:solidFill>
                  <a:srgbClr val="000000"/>
                </a:solidFill>
              </a:rPr>
              <a:t>Using these, </a:t>
            </a:r>
            <a:r>
              <a:rPr lang="en-US" sz="1800" noProof="0">
                <a:solidFill>
                  <a:srgbClr val="000000"/>
                </a:solidFill>
              </a:rPr>
              <a:t>a </a:t>
            </a:r>
            <a:r>
              <a:rPr lang="en-US" sz="1800" b="1" noProof="0">
                <a:solidFill>
                  <a:srgbClr val="000000"/>
                </a:solidFill>
              </a:rPr>
              <a:t>reduced mechanism </a:t>
            </a:r>
            <a:r>
              <a:rPr lang="hu-HU" sz="1800" b="1" noProof="0">
                <a:solidFill>
                  <a:srgbClr val="000000"/>
                </a:solidFill>
              </a:rPr>
              <a:t>wa</a:t>
            </a:r>
            <a:r>
              <a:rPr lang="en-US" sz="1800" b="1" noProof="0">
                <a:solidFill>
                  <a:srgbClr val="000000"/>
                </a:solidFill>
              </a:rPr>
              <a:t>s </a:t>
            </a:r>
            <a:r>
              <a:rPr lang="hu-HU" sz="1800" b="1" noProof="0">
                <a:solidFill>
                  <a:srgbClr val="000000"/>
                </a:solidFill>
              </a:rPr>
              <a:t>developed</a:t>
            </a:r>
            <a:r>
              <a:rPr lang="en-US" sz="1800" b="1" noProof="0">
                <a:solidFill>
                  <a:srgbClr val="000000"/>
                </a:solidFill>
              </a:rPr>
              <a:t> for </a:t>
            </a:r>
            <a:r>
              <a:rPr lang="hu-HU" sz="1800" b="1" noProof="0">
                <a:solidFill>
                  <a:srgbClr val="000000"/>
                </a:solidFill>
              </a:rPr>
              <a:t>all 6 </a:t>
            </a:r>
            <a:r>
              <a:rPr lang="en-US" sz="1800" b="1" noProof="0">
                <a:solidFill>
                  <a:srgbClr val="000000"/>
                </a:solidFill>
              </a:rPr>
              <a:t>regime</a:t>
            </a:r>
            <a:r>
              <a:rPr lang="hu-HU" sz="1800" b="1" noProof="0">
                <a:solidFill>
                  <a:srgbClr val="000000"/>
                </a:solidFill>
              </a:rPr>
              <a:t>s.</a:t>
            </a:r>
            <a:endParaRPr lang="en-US" sz="1800" b="1" noProof="0">
              <a:solidFill>
                <a:srgbClr val="000000"/>
              </a:solidFill>
            </a:endParaRPr>
          </a:p>
          <a:p>
            <a:pPr marL="342900" indent="-342900" algn="l">
              <a:spcBef>
                <a:spcPts val="500"/>
              </a:spcBef>
              <a:buFont typeface="Arial" panose="020B0604020202020204" pitchFamily="34" charset="0"/>
              <a:buChar char="•"/>
            </a:pPr>
            <a:r>
              <a:rPr lang="hu-HU" sz="1800" noProof="0">
                <a:solidFill>
                  <a:srgbClr val="000000"/>
                </a:solidFill>
              </a:rPr>
              <a:t>Finally, s</a:t>
            </a:r>
            <a:r>
              <a:rPr lang="en-US" sz="1800" noProof="0">
                <a:solidFill>
                  <a:srgbClr val="000000"/>
                </a:solidFill>
              </a:rPr>
              <a:t>tarting </a:t>
            </a:r>
            <a:r>
              <a:rPr lang="en-US" sz="1800" b="1" noProof="0">
                <a:solidFill>
                  <a:srgbClr val="000000"/>
                </a:solidFill>
              </a:rPr>
              <a:t>from their unified list a global reduced </a:t>
            </a:r>
            <a:r>
              <a:rPr lang="hu-HU" sz="1800" b="1" noProof="0">
                <a:solidFill>
                  <a:srgbClr val="000000"/>
                </a:solidFill>
              </a:rPr>
              <a:t>model</a:t>
            </a:r>
            <a:r>
              <a:rPr lang="en-US" sz="1800" b="1" noProof="0">
                <a:solidFill>
                  <a:srgbClr val="000000"/>
                </a:solidFill>
              </a:rPr>
              <a:t> </a:t>
            </a:r>
            <a:r>
              <a:rPr lang="hu-HU" sz="1800" b="1" noProof="0">
                <a:solidFill>
                  <a:srgbClr val="000000"/>
                </a:solidFill>
              </a:rPr>
              <a:t>wa</a:t>
            </a:r>
            <a:r>
              <a:rPr lang="en-US" sz="1800" b="1" noProof="0">
                <a:solidFill>
                  <a:srgbClr val="000000"/>
                </a:solidFill>
              </a:rPr>
              <a:t>s </a:t>
            </a:r>
            <a:r>
              <a:rPr lang="hu-HU" sz="1800" b="1" noProof="0">
                <a:solidFill>
                  <a:srgbClr val="000000"/>
                </a:solidFill>
              </a:rPr>
              <a:t>developed.</a:t>
            </a:r>
            <a:endParaRPr lang="en-US" sz="1800" b="1" noProof="0">
              <a:solidFill>
                <a:srgbClr val="000000"/>
              </a:solidFill>
            </a:endParaRPr>
          </a:p>
        </p:txBody>
      </p:sp>
      <p:pic>
        <p:nvPicPr>
          <p:cNvPr id="6" name="Kép 5"/>
          <p:cNvPicPr>
            <a:picLocks noChangeAspect="1"/>
          </p:cNvPicPr>
          <p:nvPr/>
        </p:nvPicPr>
        <p:blipFill>
          <a:blip r:embed="rId2"/>
          <a:stretch>
            <a:fillRect/>
          </a:stretch>
        </p:blipFill>
        <p:spPr>
          <a:xfrm>
            <a:off x="5334000" y="2514600"/>
            <a:ext cx="1676400" cy="405493"/>
          </a:xfrm>
          <a:prstGeom prst="rect">
            <a:avLst/>
          </a:prstGeom>
          <a:ln>
            <a:solidFill>
              <a:srgbClr val="000000"/>
            </a:solidFill>
          </a:ln>
        </p:spPr>
      </p:pic>
      <p:sp>
        <p:nvSpPr>
          <p:cNvPr id="8" name="Dia számának helye 2"/>
          <p:cNvSpPr>
            <a:spLocks noGrp="1"/>
          </p:cNvSpPr>
          <p:nvPr>
            <p:ph type="sldNum" sz="quarter" idx="12"/>
          </p:nvPr>
        </p:nvSpPr>
        <p:spPr>
          <a:xfrm>
            <a:off x="8382000" y="6400800"/>
            <a:ext cx="762000" cy="373676"/>
          </a:xfrm>
        </p:spPr>
        <p:txBody>
          <a:body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2</a:t>
            </a:r>
            <a:endParaRPr lang="en-US" sz="1800" noProof="0">
              <a:solidFill>
                <a:srgbClr val="000000"/>
              </a:solidFill>
              <a:latin typeface="Arial" panose="020B0604020202020204" pitchFamily="34" charset="0"/>
              <a:cs typeface="Arial" panose="020B0604020202020204" pitchFamily="34" charset="0"/>
            </a:endParaRPr>
          </a:p>
        </p:txBody>
      </p:sp>
      <p:sp>
        <p:nvSpPr>
          <p:cNvPr id="9" name="Rectangle 2"/>
          <p:cNvSpPr txBox="1">
            <a:spLocks noChangeArrowheads="1"/>
          </p:cNvSpPr>
          <p:nvPr/>
        </p:nvSpPr>
        <p:spPr>
          <a:xfrm>
            <a:off x="0" y="0"/>
            <a:ext cx="91440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noProof="0">
                <a:solidFill>
                  <a:srgbClr val="C00000"/>
                </a:solidFill>
                <a:latin typeface="Arial" panose="020B0604020202020204" pitchFamily="34" charset="0"/>
              </a:rPr>
              <a:t>Case study 2: </a:t>
            </a:r>
            <a:r>
              <a:rPr lang="en-US" sz="2400" b="1" kern="0" spc="-40" noProof="0">
                <a:solidFill>
                  <a:srgbClr val="C00000"/>
                </a:solidFill>
                <a:latin typeface="Arial" panose="020B0604020202020204" pitchFamily="34" charset="0"/>
              </a:rPr>
              <a:t>Reduction of the NUIG natural gas mechanism for the ignition of CH</a:t>
            </a:r>
            <a:r>
              <a:rPr lang="en-US" sz="2400" b="1" kern="0" spc="-40" baseline="-25000" noProof="0">
                <a:solidFill>
                  <a:srgbClr val="C00000"/>
                </a:solidFill>
                <a:latin typeface="Arial" panose="020B0604020202020204" pitchFamily="34" charset="0"/>
              </a:rPr>
              <a:t>4</a:t>
            </a:r>
            <a:r>
              <a:rPr lang="en-US" sz="2400" b="1" kern="0" spc="-40" noProof="0">
                <a:solidFill>
                  <a:srgbClr val="C00000"/>
                </a:solidFill>
                <a:latin typeface="Arial" panose="020B0604020202020204" pitchFamily="34" charset="0"/>
              </a:rPr>
              <a:t>/C</a:t>
            </a:r>
            <a:r>
              <a:rPr lang="en-US" sz="2400" b="1" kern="0" spc="-40" baseline="-25000" noProof="0">
                <a:solidFill>
                  <a:srgbClr val="C00000"/>
                </a:solidFill>
                <a:latin typeface="Arial" panose="020B0604020202020204" pitchFamily="34" charset="0"/>
              </a:rPr>
              <a:t>3</a:t>
            </a:r>
            <a:r>
              <a:rPr lang="en-US" sz="2400" b="1" kern="0" spc="-40" noProof="0">
                <a:solidFill>
                  <a:srgbClr val="C00000"/>
                </a:solidFill>
                <a:latin typeface="Arial" panose="020B0604020202020204" pitchFamily="34" charset="0"/>
              </a:rPr>
              <a:t>H</a:t>
            </a:r>
            <a:r>
              <a:rPr lang="en-US" sz="2400" b="1" kern="0" spc="-40" baseline="-25000" noProof="0">
                <a:solidFill>
                  <a:srgbClr val="C00000"/>
                </a:solidFill>
                <a:latin typeface="Arial" panose="020B0604020202020204" pitchFamily="34" charset="0"/>
              </a:rPr>
              <a:t>8</a:t>
            </a:r>
            <a:r>
              <a:rPr lang="en-US" sz="2400" b="1" kern="0" spc="-40" noProof="0">
                <a:solidFill>
                  <a:srgbClr val="C00000"/>
                </a:solidFill>
                <a:latin typeface="Arial" panose="020B0604020202020204" pitchFamily="34" charset="0"/>
              </a:rPr>
              <a:t> mixtures at gas turbine conditions</a:t>
            </a:r>
            <a:endParaRPr lang="en-US" sz="2400" b="1" kern="0" noProof="0">
              <a:solidFill>
                <a:srgbClr val="C00000"/>
              </a:solidFill>
              <a:latin typeface="Arial" panose="020B0604020202020204" pitchFamily="34" charset="0"/>
            </a:endParaRPr>
          </a:p>
        </p:txBody>
      </p:sp>
    </p:spTree>
    <p:extLst>
      <p:ext uri="{BB962C8B-B14F-4D97-AF65-F5344CB8AC3E}">
        <p14:creationId xmlns:p14="http://schemas.microsoft.com/office/powerpoint/2010/main" val="42608544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Kép 3"/>
          <p:cNvPicPr>
            <a:picLocks noChangeAspect="1"/>
          </p:cNvPicPr>
          <p:nvPr/>
        </p:nvPicPr>
        <p:blipFill>
          <a:blip r:embed="rId2"/>
          <a:stretch>
            <a:fillRect/>
          </a:stretch>
        </p:blipFill>
        <p:spPr>
          <a:xfrm>
            <a:off x="71437" y="5221628"/>
            <a:ext cx="8691563" cy="1374160"/>
          </a:xfrm>
          <a:prstGeom prst="rect">
            <a:avLst/>
          </a:prstGeom>
        </p:spPr>
      </p:pic>
      <p:pic>
        <p:nvPicPr>
          <p:cNvPr id="3" name="Kép 2"/>
          <p:cNvPicPr>
            <a:picLocks noChangeAspect="1"/>
          </p:cNvPicPr>
          <p:nvPr/>
        </p:nvPicPr>
        <p:blipFill>
          <a:blip r:embed="rId3"/>
          <a:stretch>
            <a:fillRect/>
          </a:stretch>
        </p:blipFill>
        <p:spPr>
          <a:xfrm>
            <a:off x="381000" y="986550"/>
            <a:ext cx="5392051" cy="4152499"/>
          </a:xfrm>
          <a:prstGeom prst="rect">
            <a:avLst/>
          </a:prstGeom>
        </p:spPr>
      </p:pic>
      <p:sp>
        <p:nvSpPr>
          <p:cNvPr id="5" name="Rectangle 2"/>
          <p:cNvSpPr txBox="1">
            <a:spLocks noChangeArrowheads="1"/>
          </p:cNvSpPr>
          <p:nvPr/>
        </p:nvSpPr>
        <p:spPr>
          <a:xfrm>
            <a:off x="0" y="0"/>
            <a:ext cx="91440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noProof="0">
                <a:solidFill>
                  <a:srgbClr val="C00000"/>
                </a:solidFill>
                <a:latin typeface="Arial" panose="020B0604020202020204" pitchFamily="34" charset="0"/>
              </a:rPr>
              <a:t>Case study 2: </a:t>
            </a:r>
            <a:r>
              <a:rPr lang="en-US" sz="2400" b="1" kern="0" spc="-40" noProof="0">
                <a:solidFill>
                  <a:srgbClr val="C00000"/>
                </a:solidFill>
                <a:latin typeface="Arial" panose="020B0604020202020204" pitchFamily="34" charset="0"/>
              </a:rPr>
              <a:t>Reduction of the NUIG natural gas mechanism for the ignition of CH</a:t>
            </a:r>
            <a:r>
              <a:rPr lang="en-US" sz="2400" b="1" kern="0" spc="-40" baseline="-25000" noProof="0">
                <a:solidFill>
                  <a:srgbClr val="C00000"/>
                </a:solidFill>
                <a:latin typeface="Arial" panose="020B0604020202020204" pitchFamily="34" charset="0"/>
              </a:rPr>
              <a:t>4</a:t>
            </a:r>
            <a:r>
              <a:rPr lang="en-US" sz="2400" b="1" kern="0" spc="-40" noProof="0">
                <a:solidFill>
                  <a:srgbClr val="C00000"/>
                </a:solidFill>
                <a:latin typeface="Arial" panose="020B0604020202020204" pitchFamily="34" charset="0"/>
              </a:rPr>
              <a:t>/C</a:t>
            </a:r>
            <a:r>
              <a:rPr lang="en-US" sz="2400" b="1" kern="0" spc="-40" baseline="-25000" noProof="0">
                <a:solidFill>
                  <a:srgbClr val="C00000"/>
                </a:solidFill>
                <a:latin typeface="Arial" panose="020B0604020202020204" pitchFamily="34" charset="0"/>
              </a:rPr>
              <a:t>3</a:t>
            </a:r>
            <a:r>
              <a:rPr lang="en-US" sz="2400" b="1" kern="0" spc="-40" noProof="0">
                <a:solidFill>
                  <a:srgbClr val="C00000"/>
                </a:solidFill>
                <a:latin typeface="Arial" panose="020B0604020202020204" pitchFamily="34" charset="0"/>
              </a:rPr>
              <a:t>H</a:t>
            </a:r>
            <a:r>
              <a:rPr lang="en-US" sz="2400" b="1" kern="0" spc="-40" baseline="-25000" noProof="0">
                <a:solidFill>
                  <a:srgbClr val="C00000"/>
                </a:solidFill>
                <a:latin typeface="Arial" panose="020B0604020202020204" pitchFamily="34" charset="0"/>
              </a:rPr>
              <a:t>8</a:t>
            </a:r>
            <a:r>
              <a:rPr lang="en-US" sz="2400" b="1" kern="0" spc="-40" noProof="0">
                <a:solidFill>
                  <a:srgbClr val="C00000"/>
                </a:solidFill>
                <a:latin typeface="Arial" panose="020B0604020202020204" pitchFamily="34" charset="0"/>
              </a:rPr>
              <a:t> mixtures at gas turbine conditions</a:t>
            </a:r>
            <a:br>
              <a:rPr lang="en-US" sz="2400" noProof="0"/>
            </a:br>
            <a:endParaRPr lang="en-US" sz="2400" b="1" kern="0" noProof="0">
              <a:solidFill>
                <a:srgbClr val="C00000"/>
              </a:solidFill>
              <a:latin typeface="Arial" panose="020B0604020202020204" pitchFamily="34" charset="0"/>
            </a:endParaRPr>
          </a:p>
        </p:txBody>
      </p:sp>
      <p:sp>
        <p:nvSpPr>
          <p:cNvPr id="6" name="Szövegdoboz 5"/>
          <p:cNvSpPr txBox="1"/>
          <p:nvPr/>
        </p:nvSpPr>
        <p:spPr>
          <a:xfrm>
            <a:off x="6019800" y="1143000"/>
            <a:ext cx="2667000" cy="2862322"/>
          </a:xfrm>
          <a:prstGeom prst="rect">
            <a:avLst/>
          </a:prstGeom>
          <a:noFill/>
        </p:spPr>
        <p:txBody>
          <a:bodyPr wrap="square" rtlCol="0">
            <a:spAutoFit/>
          </a:bodyPr>
          <a:lstStyle/>
          <a:p>
            <a:pPr algn="l"/>
            <a:r>
              <a:rPr lang="en-US" b="1" noProof="0">
                <a:solidFill>
                  <a:srgbClr val="0000FF"/>
                </a:solidFill>
              </a:rPr>
              <a:t>RM1</a:t>
            </a:r>
          </a:p>
          <a:p>
            <a:pPr algn="l"/>
            <a:r>
              <a:rPr lang="en-US" noProof="0">
                <a:solidFill>
                  <a:srgbClr val="000000"/>
                </a:solidFill>
              </a:rPr>
              <a:t>Mechanism after species removal </a:t>
            </a:r>
          </a:p>
          <a:p>
            <a:pPr algn="l"/>
            <a:r>
              <a:rPr lang="en-US" noProof="0">
                <a:solidFill>
                  <a:srgbClr val="000000"/>
                </a:solidFill>
              </a:rPr>
              <a:t>with SEM-CM </a:t>
            </a:r>
          </a:p>
          <a:p>
            <a:pPr algn="l"/>
            <a:endParaRPr lang="en-US" noProof="0">
              <a:solidFill>
                <a:srgbClr val="000000"/>
              </a:solidFill>
            </a:endParaRPr>
          </a:p>
          <a:p>
            <a:pPr algn="l"/>
            <a:r>
              <a:rPr lang="en-US" b="1" noProof="0">
                <a:solidFill>
                  <a:srgbClr val="0000FF"/>
                </a:solidFill>
              </a:rPr>
              <a:t>RM2</a:t>
            </a:r>
          </a:p>
          <a:p>
            <a:pPr algn="l"/>
            <a:r>
              <a:rPr lang="en-US" noProof="0">
                <a:solidFill>
                  <a:srgbClr val="000000"/>
                </a:solidFill>
              </a:rPr>
              <a:t>Mechanism after</a:t>
            </a:r>
          </a:p>
          <a:p>
            <a:pPr algn="l"/>
            <a:r>
              <a:rPr lang="en-US" noProof="0">
                <a:solidFill>
                  <a:srgbClr val="000000"/>
                </a:solidFill>
              </a:rPr>
              <a:t>reaction removal</a:t>
            </a:r>
          </a:p>
          <a:p>
            <a:pPr algn="l"/>
            <a:r>
              <a:rPr lang="en-US" noProof="0">
                <a:solidFill>
                  <a:srgbClr val="000000"/>
                </a:solidFill>
              </a:rPr>
              <a:t>with SEM-PCAF</a:t>
            </a:r>
          </a:p>
        </p:txBody>
      </p:sp>
      <p:sp>
        <p:nvSpPr>
          <p:cNvPr id="7" name="Dia számának helye 2"/>
          <p:cNvSpPr txBox="1">
            <a:spLocks/>
          </p:cNvSpPr>
          <p:nvPr/>
        </p:nvSpPr>
        <p:spPr bwMode="auto">
          <a:xfrm>
            <a:off x="8382000" y="6400800"/>
            <a:ext cx="762000" cy="373676"/>
          </a:xfrm>
          <a:prstGeom prst="rect">
            <a:avLst/>
          </a:prstGeom>
          <a:noFill/>
          <a:ln>
            <a:noFill/>
          </a:ln>
        </p:spPr>
        <p:txBody>
          <a:bodyPr vert="horz" wrap="square" lIns="91440" tIns="45720" rIns="91440" bIns="45720" numCol="1" anchor="b" anchorCtr="0" compatLnSpc="1">
            <a:prstTxWarp prst="textNoShape">
              <a:avLst/>
            </a:prstTxWarp>
          </a:bodyPr>
          <a:lstStyle>
            <a:defPPr>
              <a:defRPr lang="en-GB"/>
            </a:defPPr>
            <a:lvl1pPr algn="r" rtl="0" fontAlgn="base">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3</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418904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zövegdoboz 5"/>
          <p:cNvSpPr txBox="1"/>
          <p:nvPr/>
        </p:nvSpPr>
        <p:spPr>
          <a:xfrm>
            <a:off x="228600" y="838200"/>
            <a:ext cx="8839200" cy="1015663"/>
          </a:xfrm>
          <a:prstGeom prst="rect">
            <a:avLst/>
          </a:prstGeom>
          <a:noFill/>
        </p:spPr>
        <p:txBody>
          <a:bodyPr wrap="square" rtlCol="0">
            <a:spAutoFit/>
          </a:bodyPr>
          <a:lstStyle/>
          <a:p>
            <a:pPr algn="l"/>
            <a:r>
              <a:rPr lang="en-US" b="1" noProof="0">
                <a:solidFill>
                  <a:srgbClr val="0000FF"/>
                </a:solidFill>
              </a:rPr>
              <a:t>Robustness analysis</a:t>
            </a:r>
          </a:p>
          <a:p>
            <a:pPr algn="l"/>
            <a:r>
              <a:rPr lang="en-US" noProof="0">
                <a:solidFill>
                  <a:srgbClr val="000000"/>
                </a:solidFill>
              </a:rPr>
              <a:t>At what range of conditions</a:t>
            </a:r>
            <a:r>
              <a:rPr lang="en-US" noProof="0"/>
              <a:t> </a:t>
            </a:r>
            <a:r>
              <a:rPr lang="en-US" noProof="0">
                <a:solidFill>
                  <a:srgbClr val="000000"/>
                </a:solidFill>
              </a:rPr>
              <a:t>can the reduced mechanism can reproduce the simulation result of the original mechanism</a:t>
            </a:r>
          </a:p>
        </p:txBody>
      </p:sp>
      <p:pic>
        <p:nvPicPr>
          <p:cNvPr id="7" name="Kép 6"/>
          <p:cNvPicPr>
            <a:picLocks noChangeAspect="1"/>
          </p:cNvPicPr>
          <p:nvPr/>
        </p:nvPicPr>
        <p:blipFill>
          <a:blip r:embed="rId2"/>
          <a:stretch>
            <a:fillRect/>
          </a:stretch>
        </p:blipFill>
        <p:spPr>
          <a:xfrm>
            <a:off x="4637775" y="2135404"/>
            <a:ext cx="4336740" cy="4233862"/>
          </a:xfrm>
          <a:prstGeom prst="rect">
            <a:avLst/>
          </a:prstGeom>
        </p:spPr>
      </p:pic>
      <p:pic>
        <p:nvPicPr>
          <p:cNvPr id="8" name="Kép 7"/>
          <p:cNvPicPr>
            <a:picLocks noChangeAspect="1"/>
          </p:cNvPicPr>
          <p:nvPr/>
        </p:nvPicPr>
        <p:blipFill>
          <a:blip r:embed="rId3"/>
          <a:stretch>
            <a:fillRect/>
          </a:stretch>
        </p:blipFill>
        <p:spPr>
          <a:xfrm>
            <a:off x="69941" y="2133600"/>
            <a:ext cx="4407414" cy="4233862"/>
          </a:xfrm>
          <a:prstGeom prst="rect">
            <a:avLst/>
          </a:prstGeom>
        </p:spPr>
      </p:pic>
      <p:sp>
        <p:nvSpPr>
          <p:cNvPr id="9" name="Szövegdoboz 8"/>
          <p:cNvSpPr txBox="1"/>
          <p:nvPr/>
        </p:nvSpPr>
        <p:spPr>
          <a:xfrm>
            <a:off x="2057400" y="1734239"/>
            <a:ext cx="726482" cy="400110"/>
          </a:xfrm>
          <a:prstGeom prst="rect">
            <a:avLst/>
          </a:prstGeom>
          <a:noFill/>
        </p:spPr>
        <p:txBody>
          <a:bodyPr wrap="none" rtlCol="0">
            <a:spAutoFit/>
          </a:bodyPr>
          <a:lstStyle/>
          <a:p>
            <a:r>
              <a:rPr lang="en-US" b="1" noProof="0">
                <a:solidFill>
                  <a:srgbClr val="0000FF"/>
                </a:solidFill>
              </a:rPr>
              <a:t>RM1</a:t>
            </a:r>
          </a:p>
        </p:txBody>
      </p:sp>
      <p:sp>
        <p:nvSpPr>
          <p:cNvPr id="10" name="Szövegdoboz 9"/>
          <p:cNvSpPr txBox="1"/>
          <p:nvPr/>
        </p:nvSpPr>
        <p:spPr>
          <a:xfrm>
            <a:off x="6172200" y="1733490"/>
            <a:ext cx="726482" cy="400110"/>
          </a:xfrm>
          <a:prstGeom prst="rect">
            <a:avLst/>
          </a:prstGeom>
          <a:noFill/>
        </p:spPr>
        <p:txBody>
          <a:bodyPr wrap="none" rtlCol="0">
            <a:spAutoFit/>
          </a:bodyPr>
          <a:lstStyle/>
          <a:p>
            <a:r>
              <a:rPr lang="en-US" b="1" noProof="0">
                <a:solidFill>
                  <a:srgbClr val="0000FF"/>
                </a:solidFill>
              </a:rPr>
              <a:t>RM2</a:t>
            </a:r>
          </a:p>
        </p:txBody>
      </p:sp>
      <p:sp>
        <p:nvSpPr>
          <p:cNvPr id="11" name="Szövegdoboz 10"/>
          <p:cNvSpPr txBox="1"/>
          <p:nvPr/>
        </p:nvSpPr>
        <p:spPr>
          <a:xfrm>
            <a:off x="3920935" y="6387583"/>
            <a:ext cx="5005455" cy="400110"/>
          </a:xfrm>
          <a:prstGeom prst="rect">
            <a:avLst/>
          </a:prstGeom>
          <a:noFill/>
        </p:spPr>
        <p:txBody>
          <a:bodyPr wrap="square" rtlCol="0">
            <a:spAutoFit/>
          </a:bodyPr>
          <a:lstStyle/>
          <a:p>
            <a:r>
              <a:rPr lang="en-US" b="1" noProof="0">
                <a:solidFill>
                  <a:srgbClr val="FF0000"/>
                </a:solidFill>
              </a:rPr>
              <a:t>Reaction removal reduce</a:t>
            </a:r>
            <a:r>
              <a:rPr lang="hu-HU" b="1" noProof="0">
                <a:solidFill>
                  <a:srgbClr val="FF0000"/>
                </a:solidFill>
              </a:rPr>
              <a:t>d</a:t>
            </a:r>
            <a:r>
              <a:rPr lang="en-US" b="1" noProof="0">
                <a:solidFill>
                  <a:srgbClr val="FF0000"/>
                </a:solidFill>
              </a:rPr>
              <a:t> robustness.</a:t>
            </a:r>
          </a:p>
        </p:txBody>
      </p:sp>
      <p:sp>
        <p:nvSpPr>
          <p:cNvPr id="12" name="Dia számának helye 2"/>
          <p:cNvSpPr txBox="1">
            <a:spLocks/>
          </p:cNvSpPr>
          <p:nvPr/>
        </p:nvSpPr>
        <p:spPr bwMode="auto">
          <a:xfrm>
            <a:off x="8382000" y="6400800"/>
            <a:ext cx="762000" cy="373676"/>
          </a:xfrm>
          <a:prstGeom prst="rect">
            <a:avLst/>
          </a:prstGeom>
          <a:noFill/>
          <a:ln>
            <a:noFill/>
          </a:ln>
        </p:spPr>
        <p:txBody>
          <a:bodyPr vert="horz" wrap="square" lIns="91440" tIns="45720" rIns="91440" bIns="45720" numCol="1" anchor="b" anchorCtr="0" compatLnSpc="1">
            <a:prstTxWarp prst="textNoShape">
              <a:avLst/>
            </a:prstTxWarp>
          </a:bodyPr>
          <a:lstStyle>
            <a:defPPr>
              <a:defRPr lang="en-GB"/>
            </a:defPPr>
            <a:lvl1pPr algn="r" rtl="0" fontAlgn="base">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4</a:t>
            </a:r>
            <a:endParaRPr lang="en-US" sz="1800" noProof="0">
              <a:solidFill>
                <a:srgbClr val="000000"/>
              </a:solidFill>
              <a:latin typeface="Arial" panose="020B0604020202020204" pitchFamily="34" charset="0"/>
              <a:cs typeface="Arial" panose="020B0604020202020204" pitchFamily="34" charset="0"/>
            </a:endParaRPr>
          </a:p>
        </p:txBody>
      </p:sp>
      <p:sp>
        <p:nvSpPr>
          <p:cNvPr id="14" name="Rectangle 2"/>
          <p:cNvSpPr txBox="1">
            <a:spLocks noChangeArrowheads="1"/>
          </p:cNvSpPr>
          <p:nvPr/>
        </p:nvSpPr>
        <p:spPr>
          <a:xfrm>
            <a:off x="0" y="0"/>
            <a:ext cx="91440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noProof="0">
                <a:solidFill>
                  <a:srgbClr val="C00000"/>
                </a:solidFill>
                <a:latin typeface="Arial" panose="020B0604020202020204" pitchFamily="34" charset="0"/>
              </a:rPr>
              <a:t>SEM case study 2: </a:t>
            </a:r>
            <a:r>
              <a:rPr lang="en-US" sz="2400" b="1" kern="0" spc="-40" noProof="0">
                <a:solidFill>
                  <a:srgbClr val="C00000"/>
                </a:solidFill>
                <a:latin typeface="Arial" panose="020B0604020202020204" pitchFamily="34" charset="0"/>
              </a:rPr>
              <a:t>Reduction of the NUIG natural gas mech’s for the ignition of CH</a:t>
            </a:r>
            <a:r>
              <a:rPr lang="en-US" sz="2400" b="1" kern="0" spc="-40" baseline="-25000" noProof="0">
                <a:solidFill>
                  <a:srgbClr val="C00000"/>
                </a:solidFill>
                <a:latin typeface="Arial" panose="020B0604020202020204" pitchFamily="34" charset="0"/>
              </a:rPr>
              <a:t>4</a:t>
            </a:r>
            <a:r>
              <a:rPr lang="en-US" sz="2400" b="1" kern="0" spc="-40" noProof="0">
                <a:solidFill>
                  <a:srgbClr val="C00000"/>
                </a:solidFill>
                <a:latin typeface="Arial" panose="020B0604020202020204" pitchFamily="34" charset="0"/>
              </a:rPr>
              <a:t>/C</a:t>
            </a:r>
            <a:r>
              <a:rPr lang="en-US" sz="2400" b="1" kern="0" spc="-40" baseline="-25000" noProof="0">
                <a:solidFill>
                  <a:srgbClr val="C00000"/>
                </a:solidFill>
                <a:latin typeface="Arial" panose="020B0604020202020204" pitchFamily="34" charset="0"/>
              </a:rPr>
              <a:t>3</a:t>
            </a:r>
            <a:r>
              <a:rPr lang="en-US" sz="2400" b="1" kern="0" spc="-40" noProof="0">
                <a:solidFill>
                  <a:srgbClr val="C00000"/>
                </a:solidFill>
                <a:latin typeface="Arial" panose="020B0604020202020204" pitchFamily="34" charset="0"/>
              </a:rPr>
              <a:t>H</a:t>
            </a:r>
            <a:r>
              <a:rPr lang="en-US" sz="2400" b="1" kern="0" spc="-40" baseline="-25000" noProof="0">
                <a:solidFill>
                  <a:srgbClr val="C00000"/>
                </a:solidFill>
                <a:latin typeface="Arial" panose="020B0604020202020204" pitchFamily="34" charset="0"/>
              </a:rPr>
              <a:t>8</a:t>
            </a:r>
            <a:r>
              <a:rPr lang="en-US" sz="2400" b="1" kern="0" spc="-40" noProof="0">
                <a:solidFill>
                  <a:srgbClr val="C00000"/>
                </a:solidFill>
                <a:latin typeface="Arial" panose="020B0604020202020204" pitchFamily="34" charset="0"/>
              </a:rPr>
              <a:t> mixtures at gas turbine conditions</a:t>
            </a:r>
            <a:endParaRPr lang="en-US" sz="2400" b="1" kern="0" noProof="0">
              <a:solidFill>
                <a:srgbClr val="C00000"/>
              </a:solidFill>
              <a:latin typeface="Arial" panose="020B0604020202020204" pitchFamily="34" charset="0"/>
            </a:endParaRPr>
          </a:p>
        </p:txBody>
      </p:sp>
      <p:sp>
        <p:nvSpPr>
          <p:cNvPr id="15" name="Szövegdoboz 14"/>
          <p:cNvSpPr txBox="1"/>
          <p:nvPr/>
        </p:nvSpPr>
        <p:spPr>
          <a:xfrm>
            <a:off x="83018" y="6433749"/>
            <a:ext cx="3948764" cy="307777"/>
          </a:xfrm>
          <a:prstGeom prst="rect">
            <a:avLst/>
          </a:prstGeom>
          <a:noFill/>
        </p:spPr>
        <p:txBody>
          <a:bodyPr wrap="square" lIns="0" tIns="0" rIns="0" bIns="0" rtlCol="0">
            <a:spAutoFit/>
          </a:bodyPr>
          <a:lstStyle/>
          <a:p>
            <a:pPr algn="l"/>
            <a:r>
              <a:rPr lang="en-US" b="1" noProof="0">
                <a:solidFill>
                  <a:srgbClr val="FF0000"/>
                </a:solidFill>
              </a:rPr>
              <a:t>Accurate in a much wider range.</a:t>
            </a:r>
          </a:p>
        </p:txBody>
      </p:sp>
    </p:spTree>
    <p:extLst>
      <p:ext uri="{BB962C8B-B14F-4D97-AF65-F5344CB8AC3E}">
        <p14:creationId xmlns:p14="http://schemas.microsoft.com/office/powerpoint/2010/main" val="13421429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Szövegdoboz 8"/>
          <p:cNvSpPr txBox="1"/>
          <p:nvPr/>
        </p:nvSpPr>
        <p:spPr>
          <a:xfrm>
            <a:off x="76200" y="962561"/>
            <a:ext cx="9067800" cy="5016758"/>
          </a:xfrm>
          <a:prstGeom prst="rect">
            <a:avLst/>
          </a:prstGeom>
          <a:noFill/>
        </p:spPr>
        <p:txBody>
          <a:bodyPr wrap="square" rtlCol="0">
            <a:spAutoFit/>
          </a:bodyPr>
          <a:lstStyle/>
          <a:p>
            <a:pPr marL="342900" indent="-342900" algn="l">
              <a:buFont typeface="Arial" panose="020B0604020202020204" pitchFamily="34" charset="0"/>
              <a:buChar char="•"/>
              <a:tabLst>
                <a:tab pos="182563" algn="l"/>
              </a:tabLst>
            </a:pPr>
            <a:r>
              <a:rPr lang="en-US" b="1" noProof="0">
                <a:solidFill>
                  <a:srgbClr val="0000FF"/>
                </a:solidFill>
              </a:rPr>
              <a:t>NUIG NGM</a:t>
            </a:r>
            <a:r>
              <a:rPr lang="en-US" noProof="0">
                <a:solidFill>
                  <a:srgbClr val="000000"/>
                </a:solidFill>
              </a:rPr>
              <a:t>: 228 species/1359 reactions</a:t>
            </a:r>
          </a:p>
          <a:p>
            <a:pPr marL="342900" indent="-342900" algn="l">
              <a:buFont typeface="Arial" panose="020B0604020202020204" pitchFamily="34" charset="0"/>
              <a:buChar char="•"/>
              <a:tabLst>
                <a:tab pos="182563" algn="l"/>
              </a:tabLst>
            </a:pPr>
            <a:r>
              <a:rPr lang="en-US" b="1" noProof="0">
                <a:solidFill>
                  <a:srgbClr val="0000FF"/>
                </a:solidFill>
              </a:rPr>
              <a:t>Target</a:t>
            </a:r>
            <a:r>
              <a:rPr lang="en-US" noProof="0">
                <a:solidFill>
                  <a:srgbClr val="000000"/>
                </a:solidFill>
              </a:rPr>
              <a:t>: reproduction of </a:t>
            </a:r>
            <a:r>
              <a:rPr lang="en-US" b="1" noProof="0">
                <a:solidFill>
                  <a:srgbClr val="000000"/>
                </a:solidFill>
              </a:rPr>
              <a:t>temperature profiles during ignition </a:t>
            </a:r>
            <a:br>
              <a:rPr lang="hu-HU" b="1" noProof="0">
                <a:solidFill>
                  <a:srgbClr val="000000"/>
                </a:solidFill>
              </a:rPr>
            </a:br>
            <a:r>
              <a:rPr lang="en-US" noProof="0">
                <a:solidFill>
                  <a:srgbClr val="000000"/>
                </a:solidFill>
              </a:rPr>
              <a:t>for </a:t>
            </a:r>
            <a:r>
              <a:rPr lang="en-US" b="1" noProof="0">
                <a:solidFill>
                  <a:srgbClr val="FF0000"/>
                </a:solidFill>
              </a:rPr>
              <a:t>40,243 relevant conditions </a:t>
            </a:r>
            <a:r>
              <a:rPr lang="en-US" noProof="0">
                <a:solidFill>
                  <a:srgbClr val="000000"/>
                </a:solidFill>
              </a:rPr>
              <a:t>(out of 138,240)</a:t>
            </a:r>
            <a:r>
              <a:rPr lang="hu-HU" noProof="0">
                <a:solidFill>
                  <a:srgbClr val="000000"/>
                </a:solidFill>
              </a:rPr>
              <a:t>. </a:t>
            </a:r>
            <a:br>
              <a:rPr lang="hu-HU" noProof="0">
                <a:solidFill>
                  <a:srgbClr val="000000"/>
                </a:solidFill>
              </a:rPr>
            </a:br>
            <a:r>
              <a:rPr lang="en-US" b="1" noProof="0">
                <a:solidFill>
                  <a:srgbClr val="0000FF"/>
                </a:solidFill>
              </a:rPr>
              <a:t>Matrix of conditions:</a:t>
            </a:r>
          </a:p>
          <a:p>
            <a:pPr marL="342900" indent="-342900" algn="l">
              <a:buFont typeface="Arial" panose="020B0604020202020204" pitchFamily="34" charset="0"/>
              <a:buChar char="•"/>
              <a:tabLst>
                <a:tab pos="182563" algn="l"/>
              </a:tabLst>
            </a:pPr>
            <a:endParaRPr lang="en-US" b="1" noProof="0">
              <a:solidFill>
                <a:srgbClr val="0000FF"/>
              </a:solidFill>
            </a:endParaRPr>
          </a:p>
          <a:p>
            <a:pPr lvl="1" algn="l">
              <a:tabLst>
                <a:tab pos="182563" algn="l"/>
              </a:tabLst>
            </a:pPr>
            <a:endParaRPr lang="hu-HU" b="1" noProof="0">
              <a:solidFill>
                <a:srgbClr val="0000FF"/>
              </a:solidFill>
            </a:endParaRPr>
          </a:p>
          <a:p>
            <a:pPr lvl="1" algn="l">
              <a:tabLst>
                <a:tab pos="182563" algn="l"/>
              </a:tabLst>
            </a:pPr>
            <a:endParaRPr lang="hu-HU" b="1">
              <a:solidFill>
                <a:srgbClr val="0000FF"/>
              </a:solidFill>
            </a:endParaRPr>
          </a:p>
          <a:p>
            <a:pPr lvl="1" algn="l">
              <a:tabLst>
                <a:tab pos="182563" algn="l"/>
              </a:tabLst>
            </a:pPr>
            <a:endParaRPr lang="hu-HU" b="1" noProof="0">
              <a:solidFill>
                <a:srgbClr val="0000FF"/>
              </a:solidFill>
            </a:endParaRPr>
          </a:p>
          <a:p>
            <a:pPr lvl="1" algn="l">
              <a:tabLst>
                <a:tab pos="182563" algn="l"/>
              </a:tabLst>
            </a:pPr>
            <a:endParaRPr lang="hu-HU" b="1" noProof="0">
              <a:solidFill>
                <a:srgbClr val="0000FF"/>
              </a:solidFill>
            </a:endParaRPr>
          </a:p>
          <a:p>
            <a:pPr lvl="1" algn="l">
              <a:tabLst>
                <a:tab pos="182563" algn="l"/>
              </a:tabLst>
            </a:pPr>
            <a:endParaRPr lang="hu-HU" b="1" noProof="0">
              <a:solidFill>
                <a:srgbClr val="0000FF"/>
              </a:solidFill>
            </a:endParaRPr>
          </a:p>
          <a:p>
            <a:pPr lvl="1" algn="l">
              <a:tabLst>
                <a:tab pos="182563" algn="l"/>
              </a:tabLst>
            </a:pPr>
            <a:r>
              <a:rPr lang="en-US" b="1" noProof="0">
                <a:solidFill>
                  <a:srgbClr val="0000FF"/>
                </a:solidFill>
              </a:rPr>
              <a:t>Problem:</a:t>
            </a:r>
            <a:br>
              <a:rPr lang="hu-HU" b="1" noProof="0">
                <a:solidFill>
                  <a:srgbClr val="0000FF"/>
                </a:solidFill>
              </a:rPr>
            </a:br>
            <a:r>
              <a:rPr lang="en-US" noProof="0">
                <a:solidFill>
                  <a:srgbClr val="FF0000"/>
                </a:solidFill>
              </a:rPr>
              <a:t>SEM cannot be </a:t>
            </a:r>
            <a:r>
              <a:rPr lang="hu-HU" noProof="0">
                <a:solidFill>
                  <a:srgbClr val="FF0000"/>
                </a:solidFill>
              </a:rPr>
              <a:t>used</a:t>
            </a:r>
            <a:br>
              <a:rPr lang="hu-HU" noProof="0">
                <a:solidFill>
                  <a:srgbClr val="FF0000"/>
                </a:solidFill>
              </a:rPr>
            </a:br>
            <a:r>
              <a:rPr lang="hu-HU" noProof="0">
                <a:solidFill>
                  <a:srgbClr val="FF0000"/>
                </a:solidFill>
              </a:rPr>
              <a:t>efficiently for </a:t>
            </a:r>
            <a:r>
              <a:rPr lang="en-US" noProof="0">
                <a:solidFill>
                  <a:srgbClr val="FF0000"/>
                </a:solidFill>
              </a:rPr>
              <a:t>such </a:t>
            </a:r>
            <a:br>
              <a:rPr lang="hu-HU" noProof="0">
                <a:solidFill>
                  <a:srgbClr val="FF0000"/>
                </a:solidFill>
              </a:rPr>
            </a:br>
            <a:r>
              <a:rPr lang="en-US" noProof="0">
                <a:solidFill>
                  <a:srgbClr val="FF0000"/>
                </a:solidFill>
              </a:rPr>
              <a:t>a</a:t>
            </a:r>
            <a:r>
              <a:rPr lang="hu-HU" noProof="0">
                <a:solidFill>
                  <a:srgbClr val="FF0000"/>
                </a:solidFill>
              </a:rPr>
              <a:t> </a:t>
            </a:r>
            <a:r>
              <a:rPr lang="en-US" noProof="0">
                <a:solidFill>
                  <a:srgbClr val="FF0000"/>
                </a:solidFill>
              </a:rPr>
              <a:t>large number </a:t>
            </a:r>
            <a:br>
              <a:rPr lang="hu-HU" noProof="0">
                <a:solidFill>
                  <a:srgbClr val="FF0000"/>
                </a:solidFill>
              </a:rPr>
            </a:br>
            <a:r>
              <a:rPr lang="en-US" noProof="0">
                <a:solidFill>
                  <a:srgbClr val="FF0000"/>
                </a:solidFill>
              </a:rPr>
              <a:t>of conditions!</a:t>
            </a:r>
          </a:p>
          <a:p>
            <a:pPr algn="l">
              <a:tabLst>
                <a:tab pos="182563" algn="l"/>
              </a:tabLst>
            </a:pPr>
            <a:endParaRPr lang="en-US" b="1" noProof="0">
              <a:solidFill>
                <a:srgbClr val="FF3300"/>
              </a:solidFill>
            </a:endParaRPr>
          </a:p>
        </p:txBody>
      </p:sp>
      <p:sp>
        <p:nvSpPr>
          <p:cNvPr id="5" name="Rectangle 2"/>
          <p:cNvSpPr txBox="1">
            <a:spLocks noChangeArrowheads="1"/>
          </p:cNvSpPr>
          <p:nvPr/>
        </p:nvSpPr>
        <p:spPr>
          <a:xfrm>
            <a:off x="0" y="0"/>
            <a:ext cx="91440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spc="-60" noProof="0">
                <a:solidFill>
                  <a:srgbClr val="C00000"/>
                </a:solidFill>
                <a:latin typeface="Arial" panose="020B0604020202020204" pitchFamily="34" charset="0"/>
              </a:rPr>
              <a:t>SEM case study 3: Reduction of the NUIG natural gas mech’s for the ignition of CH</a:t>
            </a:r>
            <a:r>
              <a:rPr lang="en-US" sz="2400" b="1" kern="0" spc="-60" baseline="-25000" noProof="0">
                <a:solidFill>
                  <a:srgbClr val="C00000"/>
                </a:solidFill>
                <a:latin typeface="Arial" panose="020B0604020202020204" pitchFamily="34" charset="0"/>
              </a:rPr>
              <a:t>4</a:t>
            </a:r>
            <a:r>
              <a:rPr lang="en-US" sz="2400" b="1" kern="0" spc="-60" noProof="0">
                <a:solidFill>
                  <a:srgbClr val="C00000"/>
                </a:solidFill>
                <a:latin typeface="Arial" panose="020B0604020202020204" pitchFamily="34" charset="0"/>
              </a:rPr>
              <a:t>/C</a:t>
            </a:r>
            <a:r>
              <a:rPr lang="en-US" sz="2400" b="1" kern="0" spc="-60" baseline="-25000" noProof="0">
                <a:solidFill>
                  <a:srgbClr val="C00000"/>
                </a:solidFill>
                <a:latin typeface="Arial" panose="020B0604020202020204" pitchFamily="34" charset="0"/>
              </a:rPr>
              <a:t>2</a:t>
            </a:r>
            <a:r>
              <a:rPr lang="en-US" sz="2400" b="1" kern="0" spc="-60" noProof="0">
                <a:solidFill>
                  <a:srgbClr val="C00000"/>
                </a:solidFill>
                <a:latin typeface="Arial" panose="020B0604020202020204" pitchFamily="34" charset="0"/>
              </a:rPr>
              <a:t>H</a:t>
            </a:r>
            <a:r>
              <a:rPr lang="en-US" sz="2400" b="1" kern="0" spc="-60" baseline="-25000" noProof="0">
                <a:solidFill>
                  <a:srgbClr val="C00000"/>
                </a:solidFill>
                <a:latin typeface="Arial" panose="020B0604020202020204" pitchFamily="34" charset="0"/>
              </a:rPr>
              <a:t>6</a:t>
            </a:r>
            <a:r>
              <a:rPr lang="en-US" sz="2400" b="1" kern="0" spc="-60" noProof="0">
                <a:solidFill>
                  <a:srgbClr val="C00000"/>
                </a:solidFill>
                <a:latin typeface="Arial" panose="020B0604020202020204" pitchFamily="34" charset="0"/>
              </a:rPr>
              <a:t>/C</a:t>
            </a:r>
            <a:r>
              <a:rPr lang="en-US" sz="2400" b="1" kern="0" spc="-60" baseline="-25000" noProof="0">
                <a:solidFill>
                  <a:srgbClr val="C00000"/>
                </a:solidFill>
                <a:latin typeface="Arial" panose="020B0604020202020204" pitchFamily="34" charset="0"/>
              </a:rPr>
              <a:t>3</a:t>
            </a:r>
            <a:r>
              <a:rPr lang="en-US" sz="2400" b="1" kern="0" spc="-60" noProof="0">
                <a:solidFill>
                  <a:srgbClr val="C00000"/>
                </a:solidFill>
                <a:latin typeface="Arial" panose="020B0604020202020204" pitchFamily="34" charset="0"/>
              </a:rPr>
              <a:t>H</a:t>
            </a:r>
            <a:r>
              <a:rPr lang="en-US" sz="2400" b="1" kern="0" spc="-60" baseline="-25000" noProof="0">
                <a:solidFill>
                  <a:srgbClr val="C00000"/>
                </a:solidFill>
                <a:latin typeface="Arial" panose="020B0604020202020204" pitchFamily="34" charset="0"/>
              </a:rPr>
              <a:t>8</a:t>
            </a:r>
            <a:r>
              <a:rPr lang="en-US" sz="2400" b="1" kern="0" spc="-60" noProof="0">
                <a:solidFill>
                  <a:srgbClr val="C00000"/>
                </a:solidFill>
                <a:latin typeface="Arial" panose="020B0604020202020204" pitchFamily="34" charset="0"/>
              </a:rPr>
              <a:t> mixtures </a:t>
            </a:r>
            <a:r>
              <a:rPr lang="en-US" sz="2400" b="1" kern="0" spc="-40" noProof="0">
                <a:solidFill>
                  <a:srgbClr val="C00000"/>
                </a:solidFill>
                <a:latin typeface="Arial" panose="020B0604020202020204" pitchFamily="34" charset="0"/>
              </a:rPr>
              <a:t>at gas turbine conditions</a:t>
            </a:r>
            <a:br>
              <a:rPr lang="en-US" sz="2400" noProof="0"/>
            </a:br>
            <a:endParaRPr lang="en-US" sz="2400" b="1" kern="0" noProof="0">
              <a:solidFill>
                <a:srgbClr val="C00000"/>
              </a:solidFill>
              <a:latin typeface="Arial" panose="020B0604020202020204" pitchFamily="34" charset="0"/>
            </a:endParaRPr>
          </a:p>
        </p:txBody>
      </p:sp>
      <p:sp>
        <p:nvSpPr>
          <p:cNvPr id="7" name="Dia számának helye 2"/>
          <p:cNvSpPr txBox="1">
            <a:spLocks/>
          </p:cNvSpPr>
          <p:nvPr/>
        </p:nvSpPr>
        <p:spPr bwMode="auto">
          <a:xfrm>
            <a:off x="8382000" y="6400800"/>
            <a:ext cx="762000" cy="373676"/>
          </a:xfrm>
          <a:prstGeom prst="rect">
            <a:avLst/>
          </a:prstGeom>
          <a:noFill/>
          <a:ln>
            <a:noFill/>
          </a:ln>
        </p:spPr>
        <p:txBody>
          <a:bodyPr vert="horz" wrap="square" lIns="91440" tIns="45720" rIns="91440" bIns="45720" numCol="1" anchor="b" anchorCtr="0" compatLnSpc="1">
            <a:prstTxWarp prst="textNoShape">
              <a:avLst/>
            </a:prstTxWarp>
          </a:bodyPr>
          <a:lstStyle>
            <a:defPPr>
              <a:defRPr lang="en-GB"/>
            </a:defPPr>
            <a:lvl1pPr algn="r" rtl="0" fontAlgn="base">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5</a:t>
            </a:r>
            <a:endParaRPr lang="en-US" sz="1800" noProof="0">
              <a:solidFill>
                <a:srgbClr val="000000"/>
              </a:solidFill>
              <a:latin typeface="Arial" panose="020B0604020202020204" pitchFamily="34" charset="0"/>
              <a:cs typeface="Arial" panose="020B0604020202020204" pitchFamily="34" charset="0"/>
            </a:endParaRPr>
          </a:p>
        </p:txBody>
      </p:sp>
      <p:pic>
        <p:nvPicPr>
          <p:cNvPr id="8" name="Kép 7"/>
          <p:cNvPicPr>
            <a:picLocks noChangeAspect="1"/>
          </p:cNvPicPr>
          <p:nvPr/>
        </p:nvPicPr>
        <p:blipFill>
          <a:blip r:embed="rId2"/>
          <a:stretch>
            <a:fillRect/>
          </a:stretch>
        </p:blipFill>
        <p:spPr>
          <a:xfrm>
            <a:off x="3352800" y="1940779"/>
            <a:ext cx="5256734" cy="3952875"/>
          </a:xfrm>
          <a:prstGeom prst="rect">
            <a:avLst/>
          </a:prstGeom>
        </p:spPr>
      </p:pic>
      <p:sp>
        <p:nvSpPr>
          <p:cNvPr id="13" name="Text Box 3"/>
          <p:cNvSpPr txBox="1">
            <a:spLocks noChangeArrowheads="1"/>
          </p:cNvSpPr>
          <p:nvPr/>
        </p:nvSpPr>
        <p:spPr bwMode="auto">
          <a:xfrm>
            <a:off x="273919" y="6007358"/>
            <a:ext cx="7696201" cy="830997"/>
          </a:xfrm>
          <a:prstGeom prst="rect">
            <a:avLst/>
          </a:prstGeom>
          <a:solidFill>
            <a:srgbClr val="FFFFFF"/>
          </a:solidFill>
          <a:ln w="19050">
            <a:solidFill>
              <a:srgbClr val="000000"/>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0" noProof="0">
                <a:solidFill>
                  <a:srgbClr val="000000"/>
                </a:solidFill>
                <a:latin typeface="Times New Roman"/>
                <a:cs typeface="Times New Roman" panose="02020603050405020304" pitchFamily="18" charset="0"/>
                <a:sym typeface="Symbol" panose="05050102010706020507" pitchFamily="18" charset="2"/>
              </a:rPr>
              <a:t>T. Nagy, I. Gy. Zsély, H.J. Curran : </a:t>
            </a:r>
            <a:r>
              <a:rPr lang="en-US" sz="1600" noProof="0">
                <a:solidFill>
                  <a:srgbClr val="000000"/>
                </a:solidFill>
              </a:rPr>
              <a:t>Reduction of a detailed kinetic model for the ignition of methane/ethane/propane mixtures at gas turbine conditions using simulation error minimization methods</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i="1" kern="0" noProof="0">
                <a:solidFill>
                  <a:srgbClr val="000000"/>
                </a:solidFill>
                <a:latin typeface="Times New Roman"/>
                <a:cs typeface="Times New Roman" panose="02020603050405020304" pitchFamily="18" charset="0"/>
                <a:sym typeface="Symbol" panose="05050102010706020507" pitchFamily="18" charset="2"/>
              </a:rPr>
              <a:t>Proceedings of the European Combustion Meeting </a:t>
            </a:r>
            <a:r>
              <a:rPr lang="en-US" sz="1600" b="1" kern="0" noProof="0">
                <a:solidFill>
                  <a:srgbClr val="000000"/>
                </a:solidFill>
                <a:latin typeface="Times New Roman"/>
                <a:cs typeface="Times New Roman" panose="02020603050405020304" pitchFamily="18" charset="0"/>
                <a:sym typeface="Symbol" panose="05050102010706020507" pitchFamily="18" charset="2"/>
              </a:rPr>
              <a:t>(2011)</a:t>
            </a:r>
            <a:endParaRPr kumimoji="0" lang="en-US" sz="1600" b="1" u="none" strike="noStrike" kern="0" cap="none" spc="0" normalizeH="0" baseline="0" noProof="0">
              <a:ln>
                <a:noFill/>
              </a:ln>
              <a:solidFill>
                <a:srgbClr val="000000"/>
              </a:solidFill>
              <a:effectLst/>
              <a:uLnTx/>
              <a:uFillTx/>
              <a:latin typeface="Times New Roman"/>
              <a:sym typeface="Symbol" panose="05050102010706020507" pitchFamily="18" charset="2"/>
            </a:endParaRPr>
          </a:p>
        </p:txBody>
      </p:sp>
    </p:spTree>
    <p:extLst>
      <p:ext uri="{BB962C8B-B14F-4D97-AF65-F5344CB8AC3E}">
        <p14:creationId xmlns:p14="http://schemas.microsoft.com/office/powerpoint/2010/main" val="3451729989"/>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a számának helye 2"/>
          <p:cNvSpPr txBox="1">
            <a:spLocks/>
          </p:cNvSpPr>
          <p:nvPr/>
        </p:nvSpPr>
        <p:spPr bwMode="auto">
          <a:xfrm>
            <a:off x="8382000" y="6400800"/>
            <a:ext cx="762000" cy="373676"/>
          </a:xfrm>
          <a:prstGeom prst="rect">
            <a:avLst/>
          </a:prstGeom>
          <a:noFill/>
          <a:ln>
            <a:noFill/>
          </a:ln>
        </p:spPr>
        <p:txBody>
          <a:bodyPr vert="horz" wrap="square" lIns="91440" tIns="45720" rIns="91440" bIns="45720" numCol="1" anchor="b" anchorCtr="0" compatLnSpc="1">
            <a:prstTxWarp prst="textNoShape">
              <a:avLst/>
            </a:prstTxWarp>
          </a:bodyPr>
          <a:lstStyle>
            <a:defPPr>
              <a:defRPr lang="en-GB"/>
            </a:defPPr>
            <a:lvl1pPr algn="r" rtl="0" fontAlgn="base">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en-US" sz="1800" noProof="0">
                <a:solidFill>
                  <a:srgbClr val="000000"/>
                </a:solidFill>
                <a:latin typeface="Arial" panose="020B0604020202020204" pitchFamily="34" charset="0"/>
                <a:cs typeface="Arial" panose="020B0604020202020204" pitchFamily="34" charset="0"/>
              </a:rPr>
              <a:t>4</a:t>
            </a:r>
            <a:r>
              <a:rPr lang="hu-HU" sz="1800" noProof="0">
                <a:solidFill>
                  <a:srgbClr val="000000"/>
                </a:solidFill>
                <a:latin typeface="Arial" panose="020B0604020202020204" pitchFamily="34" charset="0"/>
                <a:cs typeface="Arial" panose="020B0604020202020204" pitchFamily="34" charset="0"/>
              </a:rPr>
              <a:t>6</a:t>
            </a:r>
            <a:endParaRPr lang="en-US" sz="1800" noProof="0">
              <a:solidFill>
                <a:srgbClr val="000000"/>
              </a:solidFill>
              <a:latin typeface="Arial" panose="020B0604020202020204" pitchFamily="34" charset="0"/>
              <a:cs typeface="Arial" panose="020B0604020202020204" pitchFamily="34" charset="0"/>
            </a:endParaRPr>
          </a:p>
        </p:txBody>
      </p:sp>
      <p:sp>
        <p:nvSpPr>
          <p:cNvPr id="9" name="Szövegdoboz 8"/>
          <p:cNvSpPr txBox="1"/>
          <p:nvPr/>
        </p:nvSpPr>
        <p:spPr>
          <a:xfrm>
            <a:off x="76200" y="944889"/>
            <a:ext cx="8991600" cy="1938992"/>
          </a:xfrm>
          <a:prstGeom prst="rect">
            <a:avLst/>
          </a:prstGeom>
          <a:noFill/>
        </p:spPr>
        <p:txBody>
          <a:bodyPr wrap="square" rtlCol="0">
            <a:spAutoFit/>
          </a:bodyPr>
          <a:lstStyle/>
          <a:p>
            <a:pPr algn="l">
              <a:tabLst>
                <a:tab pos="182563" algn="l"/>
              </a:tabLst>
            </a:pPr>
            <a:r>
              <a:rPr lang="en-US" b="1" noProof="0">
                <a:solidFill>
                  <a:srgbClr val="0000FF"/>
                </a:solidFill>
              </a:rPr>
              <a:t>Identifying low-number of representative (”worst-case”) scenarios:</a:t>
            </a:r>
          </a:p>
          <a:p>
            <a:pPr marL="457200" indent="-457200" algn="l">
              <a:buFont typeface="+mj-lt"/>
              <a:buAutoNum type="arabicPeriod"/>
              <a:tabLst>
                <a:tab pos="182563" algn="l"/>
              </a:tabLst>
            </a:pPr>
            <a:r>
              <a:rPr lang="en-US" noProof="0">
                <a:solidFill>
                  <a:srgbClr val="000000"/>
                </a:solidFill>
              </a:rPr>
              <a:t>Accurate </a:t>
            </a:r>
            <a:r>
              <a:rPr lang="en-US" b="1" noProof="0">
                <a:solidFill>
                  <a:srgbClr val="000000"/>
                </a:solidFill>
              </a:rPr>
              <a:t>reduced mechanism </a:t>
            </a:r>
            <a:r>
              <a:rPr lang="en-US" noProof="0">
                <a:solidFill>
                  <a:srgbClr val="000000"/>
                </a:solidFill>
              </a:rPr>
              <a:t>was made for </a:t>
            </a:r>
            <a:r>
              <a:rPr lang="en-US" b="1" noProof="0">
                <a:solidFill>
                  <a:srgbClr val="000000"/>
                </a:solidFill>
              </a:rPr>
              <a:t>three extreme scenarios</a:t>
            </a:r>
            <a:r>
              <a:rPr lang="en-US" noProof="0">
                <a:solidFill>
                  <a:srgbClr val="000000"/>
                </a:solidFill>
              </a:rPr>
              <a:t>.</a:t>
            </a:r>
          </a:p>
          <a:p>
            <a:pPr marL="457200" indent="-457200" algn="l">
              <a:buFont typeface="+mj-lt"/>
              <a:buAutoNum type="arabicPeriod"/>
              <a:tabLst>
                <a:tab pos="182563" algn="l"/>
              </a:tabLst>
            </a:pPr>
            <a:r>
              <a:rPr lang="en-US" noProof="0">
                <a:solidFill>
                  <a:srgbClr val="000000"/>
                </a:solidFill>
              </a:rPr>
              <a:t>The reduced mechanism </a:t>
            </a:r>
            <a:r>
              <a:rPr lang="en-US" b="1" noProof="0">
                <a:solidFill>
                  <a:srgbClr val="000000"/>
                </a:solidFill>
              </a:rPr>
              <a:t>was tested on all 40,243 </a:t>
            </a:r>
            <a:r>
              <a:rPr lang="en-US" noProof="0">
                <a:solidFill>
                  <a:srgbClr val="000000"/>
                </a:solidFill>
              </a:rPr>
              <a:t>scenarios.</a:t>
            </a:r>
          </a:p>
          <a:p>
            <a:pPr marL="457200" indent="-457200" algn="l">
              <a:buFont typeface="+mj-lt"/>
              <a:buAutoNum type="arabicPeriod"/>
              <a:tabLst>
                <a:tab pos="182563" algn="l"/>
              </a:tabLst>
            </a:pPr>
            <a:r>
              <a:rPr lang="en-US" noProof="0">
                <a:solidFill>
                  <a:srgbClr val="000000"/>
                </a:solidFill>
              </a:rPr>
              <a:t>A </a:t>
            </a:r>
            <a:r>
              <a:rPr lang="en-US" b="1" noProof="0">
                <a:solidFill>
                  <a:srgbClr val="000000"/>
                </a:solidFill>
              </a:rPr>
              <a:t>scenario with the largest error </a:t>
            </a:r>
            <a:r>
              <a:rPr lang="en-US" noProof="0">
                <a:solidFill>
                  <a:srgbClr val="000000"/>
                </a:solidFill>
              </a:rPr>
              <a:t>was selected.</a:t>
            </a:r>
          </a:p>
          <a:p>
            <a:pPr marL="457200" indent="-457200" algn="l">
              <a:buFont typeface="+mj-lt"/>
              <a:buAutoNum type="arabicPeriod"/>
              <a:tabLst>
                <a:tab pos="182563" algn="l"/>
              </a:tabLst>
            </a:pPr>
            <a:r>
              <a:rPr lang="en-US" noProof="0">
                <a:solidFill>
                  <a:srgbClr val="000000"/>
                </a:solidFill>
              </a:rPr>
              <a:t>Accurate </a:t>
            </a:r>
            <a:r>
              <a:rPr lang="en-US" b="1" noProof="0">
                <a:solidFill>
                  <a:srgbClr val="000000"/>
                </a:solidFill>
              </a:rPr>
              <a:t>reduced mechanism</a:t>
            </a:r>
            <a:r>
              <a:rPr lang="en-US" noProof="0">
                <a:solidFill>
                  <a:srgbClr val="000000"/>
                </a:solidFill>
              </a:rPr>
              <a:t> was made </a:t>
            </a:r>
            <a:r>
              <a:rPr lang="en-US" b="1" noProof="0">
                <a:solidFill>
                  <a:srgbClr val="000000"/>
                </a:solidFill>
              </a:rPr>
              <a:t>for all selected </a:t>
            </a:r>
            <a:r>
              <a:rPr lang="en-US" noProof="0">
                <a:solidFill>
                  <a:srgbClr val="000000"/>
                </a:solidFill>
              </a:rPr>
              <a:t>the scenarios.</a:t>
            </a:r>
          </a:p>
          <a:p>
            <a:pPr marL="457200" indent="-457200" algn="l">
              <a:buFont typeface="+mj-lt"/>
              <a:buAutoNum type="arabicPeriod"/>
              <a:tabLst>
                <a:tab pos="182563" algn="l"/>
              </a:tabLst>
            </a:pPr>
            <a:r>
              <a:rPr lang="en-US" b="1" noProof="0">
                <a:solidFill>
                  <a:srgbClr val="000000"/>
                </a:solidFill>
              </a:rPr>
              <a:t>Steps</a:t>
            </a:r>
            <a:r>
              <a:rPr lang="en-US" noProof="0">
                <a:solidFill>
                  <a:srgbClr val="000000"/>
                </a:solidFill>
              </a:rPr>
              <a:t> 2-4 were </a:t>
            </a:r>
            <a:r>
              <a:rPr lang="en-US" b="1" noProof="0">
                <a:solidFill>
                  <a:srgbClr val="000000"/>
                </a:solidFill>
              </a:rPr>
              <a:t>repeated</a:t>
            </a:r>
            <a:r>
              <a:rPr lang="en-US" noProof="0">
                <a:solidFill>
                  <a:srgbClr val="000000"/>
                </a:solidFill>
              </a:rPr>
              <a:t> until the mechanism became </a:t>
            </a:r>
            <a:r>
              <a:rPr lang="en-US" b="1" noProof="0">
                <a:solidFill>
                  <a:srgbClr val="000000"/>
                </a:solidFill>
              </a:rPr>
              <a:t>globaly accurate</a:t>
            </a:r>
            <a:r>
              <a:rPr lang="en-US" noProof="0">
                <a:solidFill>
                  <a:srgbClr val="000000"/>
                </a:solidFill>
              </a:rPr>
              <a:t>.</a:t>
            </a:r>
          </a:p>
        </p:txBody>
      </p:sp>
      <p:pic>
        <p:nvPicPr>
          <p:cNvPr id="10" name="Kép 9"/>
          <p:cNvPicPr>
            <a:picLocks noChangeAspect="1"/>
          </p:cNvPicPr>
          <p:nvPr/>
        </p:nvPicPr>
        <p:blipFill>
          <a:blip r:embed="rId2"/>
          <a:stretch>
            <a:fillRect/>
          </a:stretch>
        </p:blipFill>
        <p:spPr>
          <a:xfrm>
            <a:off x="113331" y="2973185"/>
            <a:ext cx="4648200" cy="3208963"/>
          </a:xfrm>
          <a:prstGeom prst="rect">
            <a:avLst/>
          </a:prstGeom>
          <a:ln>
            <a:solidFill>
              <a:srgbClr val="000000"/>
            </a:solidFill>
          </a:ln>
        </p:spPr>
      </p:pic>
      <p:pic>
        <p:nvPicPr>
          <p:cNvPr id="2" name="Kép 1"/>
          <p:cNvPicPr>
            <a:picLocks noChangeAspect="1"/>
          </p:cNvPicPr>
          <p:nvPr/>
        </p:nvPicPr>
        <p:blipFill rotWithShape="1">
          <a:blip r:embed="rId3"/>
          <a:srcRect l="833" t="2698" r="1582" b="2306"/>
          <a:stretch/>
        </p:blipFill>
        <p:spPr>
          <a:xfrm>
            <a:off x="4800700" y="4908550"/>
            <a:ext cx="4356000" cy="1296000"/>
          </a:xfrm>
          <a:prstGeom prst="rect">
            <a:avLst/>
          </a:prstGeom>
        </p:spPr>
      </p:pic>
      <p:sp>
        <p:nvSpPr>
          <p:cNvPr id="12" name="Rectangle 2"/>
          <p:cNvSpPr txBox="1">
            <a:spLocks noChangeArrowheads="1"/>
          </p:cNvSpPr>
          <p:nvPr/>
        </p:nvSpPr>
        <p:spPr>
          <a:xfrm>
            <a:off x="0" y="0"/>
            <a:ext cx="91440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sz="2400" b="1" kern="0" spc="-60" noProof="0">
                <a:solidFill>
                  <a:srgbClr val="C00000"/>
                </a:solidFill>
                <a:latin typeface="Arial" panose="020B0604020202020204" pitchFamily="34" charset="0"/>
              </a:rPr>
              <a:t>SEM case study 3: Reduction of the NUIG natural gas mech’s for the ignition of CH</a:t>
            </a:r>
            <a:r>
              <a:rPr lang="en-US" sz="2400" b="1" kern="0" spc="-60" baseline="-25000" noProof="0">
                <a:solidFill>
                  <a:srgbClr val="C00000"/>
                </a:solidFill>
                <a:latin typeface="Arial" panose="020B0604020202020204" pitchFamily="34" charset="0"/>
              </a:rPr>
              <a:t>4</a:t>
            </a:r>
            <a:r>
              <a:rPr lang="en-US" sz="2400" b="1" kern="0" spc="-60" noProof="0">
                <a:solidFill>
                  <a:srgbClr val="C00000"/>
                </a:solidFill>
                <a:latin typeface="Arial" panose="020B0604020202020204" pitchFamily="34" charset="0"/>
              </a:rPr>
              <a:t>/C</a:t>
            </a:r>
            <a:r>
              <a:rPr lang="en-US" sz="2400" b="1" kern="0" spc="-60" baseline="-25000" noProof="0">
                <a:solidFill>
                  <a:srgbClr val="C00000"/>
                </a:solidFill>
                <a:latin typeface="Arial" panose="020B0604020202020204" pitchFamily="34" charset="0"/>
              </a:rPr>
              <a:t>2</a:t>
            </a:r>
            <a:r>
              <a:rPr lang="en-US" sz="2400" b="1" kern="0" spc="-60" noProof="0">
                <a:solidFill>
                  <a:srgbClr val="C00000"/>
                </a:solidFill>
                <a:latin typeface="Arial" panose="020B0604020202020204" pitchFamily="34" charset="0"/>
              </a:rPr>
              <a:t>H</a:t>
            </a:r>
            <a:r>
              <a:rPr lang="en-US" sz="2400" b="1" kern="0" spc="-60" baseline="-25000" noProof="0">
                <a:solidFill>
                  <a:srgbClr val="C00000"/>
                </a:solidFill>
                <a:latin typeface="Arial" panose="020B0604020202020204" pitchFamily="34" charset="0"/>
              </a:rPr>
              <a:t>6</a:t>
            </a:r>
            <a:r>
              <a:rPr lang="en-US" sz="2400" b="1" kern="0" spc="-60" noProof="0">
                <a:solidFill>
                  <a:srgbClr val="C00000"/>
                </a:solidFill>
                <a:latin typeface="Arial" panose="020B0604020202020204" pitchFamily="34" charset="0"/>
              </a:rPr>
              <a:t>/C</a:t>
            </a:r>
            <a:r>
              <a:rPr lang="en-US" sz="2400" b="1" kern="0" spc="-60" baseline="-25000" noProof="0">
                <a:solidFill>
                  <a:srgbClr val="C00000"/>
                </a:solidFill>
                <a:latin typeface="Arial" panose="020B0604020202020204" pitchFamily="34" charset="0"/>
              </a:rPr>
              <a:t>3</a:t>
            </a:r>
            <a:r>
              <a:rPr lang="en-US" sz="2400" b="1" kern="0" spc="-60" noProof="0">
                <a:solidFill>
                  <a:srgbClr val="C00000"/>
                </a:solidFill>
                <a:latin typeface="Arial" panose="020B0604020202020204" pitchFamily="34" charset="0"/>
              </a:rPr>
              <a:t>H</a:t>
            </a:r>
            <a:r>
              <a:rPr lang="en-US" sz="2400" b="1" kern="0" spc="-60" baseline="-25000" noProof="0">
                <a:solidFill>
                  <a:srgbClr val="C00000"/>
                </a:solidFill>
                <a:latin typeface="Arial" panose="020B0604020202020204" pitchFamily="34" charset="0"/>
              </a:rPr>
              <a:t>8</a:t>
            </a:r>
            <a:r>
              <a:rPr lang="en-US" sz="2400" b="1" kern="0" spc="-60" noProof="0">
                <a:solidFill>
                  <a:srgbClr val="C00000"/>
                </a:solidFill>
                <a:latin typeface="Arial" panose="020B0604020202020204" pitchFamily="34" charset="0"/>
              </a:rPr>
              <a:t> mixtures </a:t>
            </a:r>
            <a:r>
              <a:rPr lang="en-US" sz="2400" b="1" kern="0" spc="-40" noProof="0">
                <a:solidFill>
                  <a:srgbClr val="C00000"/>
                </a:solidFill>
                <a:latin typeface="Arial" panose="020B0604020202020204" pitchFamily="34" charset="0"/>
              </a:rPr>
              <a:t>at gas turbine conditions</a:t>
            </a:r>
            <a:br>
              <a:rPr lang="en-US" sz="2400" noProof="0"/>
            </a:br>
            <a:endParaRPr lang="en-US" sz="2400" b="1" kern="0" noProof="0">
              <a:solidFill>
                <a:srgbClr val="C00000"/>
              </a:solidFill>
              <a:latin typeface="Arial" panose="020B0604020202020204" pitchFamily="34" charset="0"/>
            </a:endParaRPr>
          </a:p>
        </p:txBody>
      </p:sp>
      <p:sp>
        <p:nvSpPr>
          <p:cNvPr id="4" name="Szövegdoboz 3"/>
          <p:cNvSpPr txBox="1"/>
          <p:nvPr/>
        </p:nvSpPr>
        <p:spPr>
          <a:xfrm>
            <a:off x="150395" y="6232975"/>
            <a:ext cx="8790272" cy="307777"/>
          </a:xfrm>
          <a:prstGeom prst="rect">
            <a:avLst/>
          </a:prstGeom>
          <a:noFill/>
        </p:spPr>
        <p:txBody>
          <a:bodyPr wrap="square" lIns="0" tIns="0" rIns="0" bIns="0" rtlCol="0">
            <a:spAutoFit/>
          </a:bodyPr>
          <a:lstStyle/>
          <a:p>
            <a:pPr algn="l"/>
            <a:r>
              <a:rPr lang="en-US" i="1" noProof="0">
                <a:solidFill>
                  <a:srgbClr val="000000"/>
                </a:solidFill>
                <a:sym typeface="Symbol" panose="05050102010706020507" pitchFamily="18" charset="2"/>
              </a:rPr>
              <a:t></a:t>
            </a:r>
            <a:r>
              <a:rPr lang="en-US" noProof="0">
                <a:solidFill>
                  <a:srgbClr val="000000"/>
                </a:solidFill>
                <a:sym typeface="Symbol" panose="05050102010706020507" pitchFamily="18" charset="2"/>
              </a:rPr>
              <a:t> error %: rel. error of ignition delay time, </a:t>
            </a:r>
            <a:r>
              <a:rPr lang="en-US" i="1" noProof="0">
                <a:solidFill>
                  <a:srgbClr val="000000"/>
                </a:solidFill>
                <a:sym typeface="Symbol" panose="05050102010706020507" pitchFamily="18" charset="2"/>
              </a:rPr>
              <a:t>v</a:t>
            </a:r>
            <a:r>
              <a:rPr lang="en-US" baseline="-25000" noProof="0">
                <a:solidFill>
                  <a:srgbClr val="000000"/>
                </a:solidFill>
                <a:sym typeface="Symbol" panose="05050102010706020507" pitchFamily="18" charset="2"/>
              </a:rPr>
              <a:t>adi</a:t>
            </a:r>
            <a:r>
              <a:rPr lang="en-US" noProof="0">
                <a:solidFill>
                  <a:srgbClr val="000000"/>
                </a:solidFill>
                <a:sym typeface="Symbol" panose="05050102010706020507" pitchFamily="18" charset="2"/>
              </a:rPr>
              <a:t>%: rel. error of adia. flame speed</a:t>
            </a:r>
          </a:p>
        </p:txBody>
      </p:sp>
      <p:sp>
        <p:nvSpPr>
          <p:cNvPr id="6" name="Szövegdoboz 5"/>
          <p:cNvSpPr txBox="1"/>
          <p:nvPr/>
        </p:nvSpPr>
        <p:spPr>
          <a:xfrm>
            <a:off x="5016968" y="2819400"/>
            <a:ext cx="3950168" cy="2092881"/>
          </a:xfrm>
          <a:prstGeom prst="rect">
            <a:avLst/>
          </a:prstGeom>
          <a:noFill/>
        </p:spPr>
        <p:txBody>
          <a:bodyPr wrap="square" rtlCol="0">
            <a:spAutoFit/>
          </a:bodyPr>
          <a:lstStyle/>
          <a:p>
            <a:pPr marL="342900" indent="-342900" algn="l">
              <a:spcBef>
                <a:spcPts val="600"/>
              </a:spcBef>
              <a:buFont typeface="Arial" panose="020B0604020202020204" pitchFamily="34" charset="0"/>
              <a:buChar char="•"/>
              <a:tabLst>
                <a:tab pos="182563" algn="l"/>
              </a:tabLst>
            </a:pPr>
            <a:r>
              <a:rPr lang="en-US" b="1" noProof="0">
                <a:solidFill>
                  <a:srgbClr val="FF0000"/>
                </a:solidFill>
              </a:rPr>
              <a:t>25 scenarios were identified </a:t>
            </a:r>
          </a:p>
          <a:p>
            <a:pPr marL="342900" indent="-342900" algn="l">
              <a:spcBef>
                <a:spcPts val="600"/>
              </a:spcBef>
              <a:buFont typeface="Arial" panose="020B0604020202020204" pitchFamily="34" charset="0"/>
              <a:buChar char="•"/>
              <a:tabLst>
                <a:tab pos="182563" algn="l"/>
              </a:tabLst>
            </a:pPr>
            <a:r>
              <a:rPr lang="en-US" b="1" noProof="0">
                <a:solidFill>
                  <a:srgbClr val="000000"/>
                </a:solidFill>
              </a:rPr>
              <a:t>4 </a:t>
            </a:r>
            <a:r>
              <a:rPr lang="hu-HU" b="1" noProof="0">
                <a:solidFill>
                  <a:srgbClr val="000000"/>
                </a:solidFill>
              </a:rPr>
              <a:t>reduced</a:t>
            </a:r>
            <a:r>
              <a:rPr lang="en-US" b="1" noProof="0">
                <a:solidFill>
                  <a:srgbClr val="000000"/>
                </a:solidFill>
              </a:rPr>
              <a:t> mechanisms </a:t>
            </a:r>
            <a:r>
              <a:rPr lang="hu-HU" b="1" noProof="0">
                <a:solidFill>
                  <a:srgbClr val="000000"/>
                </a:solidFill>
              </a:rPr>
              <a:t>was developed by SEM-CM.</a:t>
            </a:r>
            <a:endParaRPr lang="en-US" noProof="0">
              <a:solidFill>
                <a:srgbClr val="000000"/>
              </a:solidFill>
            </a:endParaRPr>
          </a:p>
          <a:p>
            <a:pPr marL="342900" indent="-342900" algn="l">
              <a:spcBef>
                <a:spcPts val="600"/>
              </a:spcBef>
              <a:buFont typeface="Arial" panose="020B0604020202020204" pitchFamily="34" charset="0"/>
              <a:buChar char="•"/>
              <a:tabLst>
                <a:tab pos="182563" algn="l"/>
              </a:tabLst>
            </a:pPr>
            <a:r>
              <a:rPr lang="en-US" noProof="0">
                <a:solidFill>
                  <a:srgbClr val="000000"/>
                </a:solidFill>
              </a:rPr>
              <a:t>They were </a:t>
            </a:r>
            <a:r>
              <a:rPr lang="en-US" b="1" noProof="0">
                <a:solidFill>
                  <a:srgbClr val="000000"/>
                </a:solidFill>
              </a:rPr>
              <a:t>tested in 58 adiabatic laminar flame simulations.</a:t>
            </a:r>
          </a:p>
        </p:txBody>
      </p:sp>
    </p:spTree>
    <p:extLst>
      <p:ext uri="{BB962C8B-B14F-4D97-AF65-F5344CB8AC3E}">
        <p14:creationId xmlns:p14="http://schemas.microsoft.com/office/powerpoint/2010/main" val="18916351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D8ABB8-404F-A202-6489-5C74FED058E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43747" name="Text Box 3">
                <a:extLst>
                  <a:ext uri="{FF2B5EF4-FFF2-40B4-BE49-F238E27FC236}">
                    <a16:creationId xmlns:a16="http://schemas.microsoft.com/office/drawing/2014/main" id="{8F8232B4-9827-617D-5EE0-AC76B8A31656}"/>
                  </a:ext>
                </a:extLst>
              </p:cNvPr>
              <p:cNvSpPr txBox="1">
                <a:spLocks noChangeArrowheads="1"/>
              </p:cNvSpPr>
              <p:nvPr/>
            </p:nvSpPr>
            <p:spPr bwMode="auto">
              <a:xfrm>
                <a:off x="0" y="650252"/>
                <a:ext cx="9144000" cy="44734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182563" indent="-182563" algn="l">
                  <a:buFont typeface="Arial" panose="020B0604020202020204" pitchFamily="34" charset="0"/>
                  <a:buChar char="•"/>
                </a:pPr>
                <a:r>
                  <a:rPr lang="hu-HU" sz="1800" b="1">
                    <a:solidFill>
                      <a:srgbClr val="0000FF"/>
                    </a:solidFill>
                    <a:latin typeface="+mn-lt"/>
                    <a:cs typeface="Times New Roman" panose="02020603050405020304" pitchFamily="18" charset="0"/>
                  </a:rPr>
                  <a:t>Element (</a:t>
                </a:r>
                <a14:m>
                  <m:oMath xmlns:m="http://schemas.openxmlformats.org/officeDocument/2006/math">
                    <m:r>
                      <a:rPr lang="hu-HU" sz="1800" b="1" i="1" smtClean="0">
                        <a:solidFill>
                          <a:srgbClr val="0000FF"/>
                        </a:solidFill>
                        <a:latin typeface="Cambria Math" panose="02040503050406030204" pitchFamily="18" charset="0"/>
                        <a:cs typeface="Times New Roman" panose="02020603050405020304" pitchFamily="18" charset="0"/>
                      </a:rPr>
                      <m:t>𝒆</m:t>
                    </m:r>
                  </m:oMath>
                </a14:m>
                <a:r>
                  <a:rPr lang="hu-HU" sz="1800" b="1">
                    <a:solidFill>
                      <a:srgbClr val="0000FF"/>
                    </a:solidFill>
                    <a:latin typeface="+mn-lt"/>
                    <a:cs typeface="Times New Roman" panose="02020603050405020304" pitchFamily="18" charset="0"/>
                  </a:rPr>
                  <a:t>: C,H,O,N) fluxes </a:t>
                </a:r>
                <a:r>
                  <a:rPr lang="hu-HU" sz="1800">
                    <a:solidFill>
                      <a:schemeClr val="tx1"/>
                    </a:solidFill>
                    <a:latin typeface="+mn-lt"/>
                    <a:cs typeface="Times New Roman" panose="02020603050405020304" pitchFamily="18" charset="0"/>
                  </a:rPr>
                  <a:t>in mol/cm</a:t>
                </a:r>
                <a:r>
                  <a:rPr lang="hu-HU" sz="1800" baseline="30000">
                    <a:solidFill>
                      <a:schemeClr val="tx1"/>
                    </a:solidFill>
                    <a:latin typeface="+mn-lt"/>
                    <a:cs typeface="Times New Roman" panose="02020603050405020304" pitchFamily="18" charset="0"/>
                  </a:rPr>
                  <a:t>3</a:t>
                </a:r>
                <a:r>
                  <a:rPr lang="hu-HU" sz="1800">
                    <a:solidFill>
                      <a:schemeClr val="tx1"/>
                    </a:solidFill>
                    <a:latin typeface="+mn-lt"/>
                    <a:cs typeface="Times New Roman" panose="02020603050405020304" pitchFamily="18" charset="0"/>
                  </a:rPr>
                  <a:t>/s are calculated between species (</a:t>
                </a:r>
                <a14:m>
                  <m:oMath xmlns:m="http://schemas.openxmlformats.org/officeDocument/2006/math">
                    <m:r>
                      <a:rPr lang="hu-HU" sz="1800" b="0" i="1" smtClean="0">
                        <a:solidFill>
                          <a:schemeClr val="tx1"/>
                        </a:solidFill>
                        <a:latin typeface="Cambria Math" panose="02040503050406030204" pitchFamily="18" charset="0"/>
                        <a:cs typeface="Times New Roman" panose="02020603050405020304" pitchFamily="18" charset="0"/>
                      </a:rPr>
                      <m:t>𝑖</m:t>
                    </m:r>
                    <m:r>
                      <a:rPr lang="hu-HU" sz="1800" b="0" i="1" smtClean="0">
                        <a:solidFill>
                          <a:schemeClr val="tx1"/>
                        </a:solidFill>
                        <a:latin typeface="Cambria Math" panose="02040503050406030204" pitchFamily="18" charset="0"/>
                        <a:cs typeface="Times New Roman" panose="02020603050405020304" pitchFamily="18" charset="0"/>
                      </a:rPr>
                      <m:t>,</m:t>
                    </m:r>
                    <m:r>
                      <a:rPr lang="hu-HU" sz="1800" b="0" i="1" smtClean="0">
                        <a:solidFill>
                          <a:schemeClr val="tx1"/>
                        </a:solidFill>
                        <a:latin typeface="Cambria Math" panose="02040503050406030204" pitchFamily="18" charset="0"/>
                        <a:cs typeface="Times New Roman" panose="02020603050405020304" pitchFamily="18" charset="0"/>
                      </a:rPr>
                      <m:t>𝑗</m:t>
                    </m:r>
                  </m:oMath>
                </a14:m>
                <a:r>
                  <a:rPr lang="hu-HU" sz="1800">
                    <a:solidFill>
                      <a:schemeClr val="tx1"/>
                    </a:solidFill>
                    <a:latin typeface="+mn-lt"/>
                    <a:cs typeface="Times New Roman" panose="02020603050405020304" pitchFamily="18" charset="0"/>
                  </a:rPr>
                  <a:t>) that participate in the same reaction (</a:t>
                </a:r>
                <a14:m>
                  <m:oMath xmlns:m="http://schemas.openxmlformats.org/officeDocument/2006/math">
                    <m:r>
                      <a:rPr lang="hu-HU" sz="1800" b="0" i="1" smtClean="0">
                        <a:solidFill>
                          <a:schemeClr val="tx1"/>
                        </a:solidFill>
                        <a:latin typeface="Cambria Math" panose="02040503050406030204" pitchFamily="18" charset="0"/>
                        <a:cs typeface="Times New Roman" panose="02020603050405020304" pitchFamily="18" charset="0"/>
                      </a:rPr>
                      <m:t>𝑟</m:t>
                    </m:r>
                  </m:oMath>
                </a14:m>
                <a:r>
                  <a:rPr lang="hu-HU" sz="1800">
                    <a:solidFill>
                      <a:schemeClr val="tx1"/>
                    </a:solidFill>
                    <a:latin typeface="+mn-lt"/>
                    <a:cs typeface="Times New Roman" panose="02020603050405020304" pitchFamily="18" charset="0"/>
                  </a:rPr>
                  <a:t>) on opposite sides (</a:t>
                </a:r>
                <a14:m>
                  <m:oMath xmlns:m="http://schemas.openxmlformats.org/officeDocument/2006/math">
                    <m:sSub>
                      <m:sSubPr>
                        <m:ctrlPr>
                          <a:rPr lang="hu-HU" sz="1800" i="1" smtClean="0">
                            <a:solidFill>
                              <a:schemeClr val="tx1"/>
                            </a:solidFill>
                            <a:latin typeface="Cambria Math" panose="02040503050406030204" pitchFamily="18" charset="0"/>
                            <a:cs typeface="Times New Roman" panose="02020603050405020304" pitchFamily="18" charset="0"/>
                          </a:rPr>
                        </m:ctrlPr>
                      </m:sSubPr>
                      <m:e>
                        <m:r>
                          <a:rPr lang="hu-HU" sz="1800" b="0" i="1" smtClean="0">
                            <a:solidFill>
                              <a:schemeClr val="tx1"/>
                            </a:solidFill>
                            <a:latin typeface="Cambria Math" panose="02040503050406030204" pitchFamily="18" charset="0"/>
                            <a:cs typeface="Times New Roman" panose="02020603050405020304" pitchFamily="18" charset="0"/>
                          </a:rPr>
                          <m:t>𝜈</m:t>
                        </m:r>
                      </m:e>
                      <m:sub>
                        <m:r>
                          <a:rPr lang="hu-HU" sz="1800" b="0" i="1" smtClean="0">
                            <a:solidFill>
                              <a:schemeClr val="tx1"/>
                            </a:solidFill>
                            <a:latin typeface="Cambria Math" panose="02040503050406030204" pitchFamily="18" charset="0"/>
                            <a:cs typeface="Times New Roman" panose="02020603050405020304" pitchFamily="18" charset="0"/>
                          </a:rPr>
                          <m:t>𝑖</m:t>
                        </m:r>
                      </m:sub>
                    </m:sSub>
                    <m:sSub>
                      <m:sSubPr>
                        <m:ctrlPr>
                          <a:rPr lang="hu-HU" sz="1800" i="1">
                            <a:solidFill>
                              <a:schemeClr val="tx1"/>
                            </a:solidFill>
                            <a:latin typeface="Cambria Math" panose="02040503050406030204" pitchFamily="18" charset="0"/>
                            <a:cs typeface="Times New Roman" panose="02020603050405020304" pitchFamily="18" charset="0"/>
                          </a:rPr>
                        </m:ctrlPr>
                      </m:sSubPr>
                      <m:e>
                        <m:r>
                          <a:rPr lang="hu-HU" sz="1800" b="0" i="1">
                            <a:solidFill>
                              <a:schemeClr val="tx1"/>
                            </a:solidFill>
                            <a:latin typeface="Cambria Math" panose="02040503050406030204" pitchFamily="18" charset="0"/>
                            <a:cs typeface="Times New Roman" panose="02020603050405020304" pitchFamily="18" charset="0"/>
                          </a:rPr>
                          <m:t>𝜈</m:t>
                        </m:r>
                      </m:e>
                      <m:sub>
                        <m:r>
                          <a:rPr lang="hu-HU" sz="1800" b="0" i="1" smtClean="0">
                            <a:solidFill>
                              <a:schemeClr val="tx1"/>
                            </a:solidFill>
                            <a:latin typeface="Cambria Math" panose="02040503050406030204" pitchFamily="18" charset="0"/>
                            <a:cs typeface="Times New Roman" panose="02020603050405020304" pitchFamily="18" charset="0"/>
                          </a:rPr>
                          <m:t>𝑗</m:t>
                        </m:r>
                      </m:sub>
                    </m:sSub>
                    <m:r>
                      <a:rPr lang="hu-HU" sz="1800" b="0" i="1" smtClean="0">
                        <a:solidFill>
                          <a:schemeClr val="tx1"/>
                        </a:solidFill>
                        <a:latin typeface="Cambria Math" panose="02040503050406030204" pitchFamily="18" charset="0"/>
                        <a:cs typeface="Times New Roman" panose="02020603050405020304" pitchFamily="18" charset="0"/>
                      </a:rPr>
                      <m:t>&lt;0</m:t>
                    </m:r>
                  </m:oMath>
                </a14:m>
                <a:r>
                  <a:rPr lang="hu-HU" sz="1800">
                    <a:solidFill>
                      <a:schemeClr val="tx1"/>
                    </a:solidFill>
                    <a:latin typeface="+mn-lt"/>
                    <a:cs typeface="Times New Roman" panose="02020603050405020304" pitchFamily="18" charset="0"/>
                  </a:rPr>
                  <a:t>).</a:t>
                </a:r>
                <a:endParaRPr lang="hu-HU" sz="1800">
                  <a:solidFill>
                    <a:srgbClr val="0000FF"/>
                  </a:solidFill>
                  <a:latin typeface="+mn-lt"/>
                  <a:cs typeface="Times New Roman" panose="02020603050405020304" pitchFamily="18" charset="0"/>
                </a:endParaRPr>
              </a:p>
              <a:p>
                <a:pPr algn="l"/>
                <a:r>
                  <a:rPr lang="hu-HU" sz="2400" noProof="0">
                    <a:solidFill>
                      <a:srgbClr val="0000FF"/>
                    </a:solidFill>
                    <a:latin typeface="+mn-lt"/>
                    <a:cs typeface="Times New Roman" panose="02020603050405020304" pitchFamily="18" charset="0"/>
                  </a:rPr>
                  <a:t>    </a:t>
                </a:r>
                <a:r>
                  <a:rPr lang="hu-HU" sz="1800" noProof="0">
                    <a:solidFill>
                      <a:srgbClr val="0000FF"/>
                    </a:solidFill>
                    <a:latin typeface="+mn-lt"/>
                    <a:cs typeface="Times New Roman" panose="02020603050405020304" pitchFamily="18" charset="0"/>
                  </a:rPr>
                  <a:t>flux of </a:t>
                </a:r>
                <a14:m>
                  <m:oMath xmlns:m="http://schemas.openxmlformats.org/officeDocument/2006/math">
                    <m:r>
                      <a:rPr lang="hu-HU" sz="1800" i="1" noProof="0" smtClean="0">
                        <a:solidFill>
                          <a:srgbClr val="0000FF"/>
                        </a:solidFill>
                        <a:latin typeface="Cambria Math" panose="02040503050406030204" pitchFamily="18" charset="0"/>
                        <a:cs typeface="Times New Roman" panose="02020603050405020304" pitchFamily="18" charset="0"/>
                      </a:rPr>
                      <m:t>𝑒</m:t>
                    </m:r>
                  </m:oMath>
                </a14:m>
                <a:r>
                  <a:rPr lang="hu-HU" sz="1800" noProof="0">
                    <a:solidFill>
                      <a:srgbClr val="0000FF"/>
                    </a:solidFill>
                    <a:latin typeface="+mn-lt"/>
                    <a:cs typeface="Times New Roman" panose="02020603050405020304" pitchFamily="18" charset="0"/>
                  </a:rPr>
                  <a:t> from </a:t>
                </a:r>
                <a:r>
                  <a:rPr lang="hu-HU" sz="1800" i="1" noProof="0">
                    <a:solidFill>
                      <a:srgbClr val="0000FF"/>
                    </a:solidFill>
                    <a:latin typeface="+mn-lt"/>
                    <a:cs typeface="Times New Roman" panose="02020603050405020304" pitchFamily="18" charset="0"/>
                  </a:rPr>
                  <a:t>i</a:t>
                </a:r>
                <a:r>
                  <a:rPr lang="hu-HU" sz="1800" noProof="0">
                    <a:solidFill>
                      <a:srgbClr val="0000FF"/>
                    </a:solidFill>
                    <a:latin typeface="+mn-lt"/>
                    <a:cs typeface="Times New Roman" panose="02020603050405020304" pitchFamily="18" charset="0"/>
                  </a:rPr>
                  <a:t> to </a:t>
                </a:r>
                <a:r>
                  <a:rPr lang="hu-HU" sz="1800" i="1" noProof="0">
                    <a:solidFill>
                      <a:srgbClr val="0000FF"/>
                    </a:solidFill>
                    <a:latin typeface="+mn-lt"/>
                    <a:cs typeface="Times New Roman" panose="02020603050405020304" pitchFamily="18" charset="0"/>
                  </a:rPr>
                  <a:t>j</a:t>
                </a:r>
                <a:r>
                  <a:rPr lang="hu-HU" sz="1800" noProof="0">
                    <a:solidFill>
                      <a:srgbClr val="0000FF"/>
                    </a:solidFill>
                    <a:latin typeface="+mn-lt"/>
                    <a:cs typeface="Times New Roman" panose="02020603050405020304" pitchFamily="18" charset="0"/>
                  </a:rPr>
                  <a:t>              flux due to reaction </a:t>
                </a:r>
                <a14:m>
                  <m:oMath xmlns:m="http://schemas.openxmlformats.org/officeDocument/2006/math">
                    <m:r>
                      <a:rPr lang="hu-HU" sz="1800" i="1" noProof="0" smtClean="0">
                        <a:solidFill>
                          <a:srgbClr val="0000FF"/>
                        </a:solidFill>
                        <a:latin typeface="Cambria Math" panose="02040503050406030204" pitchFamily="18" charset="0"/>
                        <a:cs typeface="Times New Roman" panose="02020603050405020304" pitchFamily="18" charset="0"/>
                      </a:rPr>
                      <m:t>𝑟</m:t>
                    </m:r>
                  </m:oMath>
                </a14:m>
                <a:r>
                  <a:rPr lang="hu-HU" sz="1800" noProof="0">
                    <a:solidFill>
                      <a:srgbClr val="0000FF"/>
                    </a:solidFill>
                    <a:latin typeface="+mn-lt"/>
                    <a:cs typeface="Times New Roman" panose="02020603050405020304" pitchFamily="18" charset="0"/>
                  </a:rPr>
                  <a:t>:</a:t>
                </a:r>
                <a:r>
                  <a:rPr lang="hu-HU" sz="2400" noProof="0">
                    <a:solidFill>
                      <a:srgbClr val="0000FF"/>
                    </a:solidFill>
                    <a:latin typeface="+mn-lt"/>
                    <a:cs typeface="Times New Roman" panose="02020603050405020304" pitchFamily="18" charset="0"/>
                  </a:rPr>
                  <a:t>        </a:t>
                </a:r>
                <a14:m>
                  <m:oMath xmlns:m="http://schemas.openxmlformats.org/officeDocument/2006/math">
                    <m:r>
                      <a:rPr lang="hu-HU" sz="1800" i="1" noProof="0" smtClean="0">
                        <a:solidFill>
                          <a:srgbClr val="0000FF"/>
                        </a:solidFill>
                        <a:latin typeface="Cambria Math" panose="02040503050406030204" pitchFamily="18" charset="0"/>
                      </a:rPr>
                      <m:t>𝑒</m:t>
                    </m:r>
                  </m:oMath>
                </a14:m>
                <a:r>
                  <a:rPr lang="hu-HU" sz="1800" noProof="0">
                    <a:solidFill>
                      <a:srgbClr val="0000FF"/>
                    </a:solidFill>
                  </a:rPr>
                  <a:t> atoms </a:t>
                </a:r>
                <a14:m>
                  <m:oMath xmlns:m="http://schemas.openxmlformats.org/officeDocument/2006/math">
                    <m:r>
                      <a:rPr lang="hu-HU" sz="1800" i="1">
                        <a:solidFill>
                          <a:srgbClr val="0000FF"/>
                        </a:solidFill>
                        <a:latin typeface="Cambria Math" panose="02040503050406030204" pitchFamily="18" charset="0"/>
                      </a:rPr>
                      <m:t>𝑖</m:t>
                    </m:r>
                    <m:r>
                      <a:rPr lang="hu-HU" sz="1800" i="1">
                        <a:solidFill>
                          <a:srgbClr val="0000FF"/>
                        </a:solidFill>
                        <a:latin typeface="Cambria Math" panose="02040503050406030204" pitchFamily="18" charset="0"/>
                        <a:ea typeface="Cambria Math" panose="02040503050406030204" pitchFamily="18" charset="0"/>
                      </a:rPr>
                      <m:t>↔</m:t>
                    </m:r>
                    <m:r>
                      <a:rPr lang="hu-HU" sz="1800" i="1">
                        <a:solidFill>
                          <a:srgbClr val="0000FF"/>
                        </a:solidFill>
                        <a:latin typeface="Cambria Math" panose="02040503050406030204" pitchFamily="18" charset="0"/>
                      </a:rPr>
                      <m:t>𝑗</m:t>
                    </m:r>
                  </m:oMath>
                </a14:m>
                <a:r>
                  <a:rPr lang="hu-HU" sz="1800">
                    <a:solidFill>
                      <a:srgbClr val="0000FF"/>
                    </a:solidFill>
                  </a:rPr>
                  <a:t> </a:t>
                </a:r>
                <a:r>
                  <a:rPr lang="hu-HU" sz="1800" noProof="0">
                    <a:solidFill>
                      <a:srgbClr val="0000FF"/>
                    </a:solidFill>
                  </a:rPr>
                  <a:t>transferred :</a:t>
                </a:r>
              </a:p>
              <a:p>
                <a:pPr marL="182563" indent="-182563" algn="l">
                  <a:buFont typeface="Arial" panose="020B0604020202020204" pitchFamily="34" charset="0"/>
                  <a:buChar char="•"/>
                </a:pPr>
                <a:endParaRPr lang="hu-HU" sz="1800" noProof="0">
                  <a:solidFill>
                    <a:srgbClr val="0000FF"/>
                  </a:solidFill>
                </a:endParaRPr>
              </a:p>
              <a:p>
                <a:pPr marL="182563" indent="-182563" algn="l">
                  <a:buFont typeface="Arial" panose="020B0604020202020204" pitchFamily="34" charset="0"/>
                  <a:buChar char="•"/>
                </a:pPr>
                <a:endParaRPr lang="hu-HU" sz="1800">
                  <a:solidFill>
                    <a:srgbClr val="0000FF"/>
                  </a:solidFill>
                </a:endParaRPr>
              </a:p>
              <a:p>
                <a:pPr algn="l">
                  <a:spcBef>
                    <a:spcPts val="600"/>
                  </a:spcBef>
                </a:pPr>
                <a:r>
                  <a:rPr lang="hu-HU" sz="1800" noProof="0">
                    <a:solidFill>
                      <a:srgbClr val="0000FF"/>
                    </a:solidFill>
                  </a:rPr>
                  <a:t>                                                 </a:t>
                </a:r>
                <a14:m>
                  <m:oMath xmlns:m="http://schemas.openxmlformats.org/officeDocument/2006/math">
                    <m:sSub>
                      <m:sSubPr>
                        <m:ctrlPr>
                          <a:rPr lang="hu-HU" sz="1800" b="0" i="1" noProof="0" smtClean="0">
                            <a:solidFill>
                              <a:schemeClr val="tx1"/>
                            </a:solidFill>
                            <a:latin typeface="Cambria Math" panose="02040503050406030204" pitchFamily="18" charset="0"/>
                          </a:rPr>
                        </m:ctrlPr>
                      </m:sSubPr>
                      <m:e>
                        <m:acc>
                          <m:accPr>
                            <m:chr m:val="̇"/>
                            <m:ctrlPr>
                              <a:rPr lang="hu-HU" sz="1800" i="1" noProof="0" smtClean="0">
                                <a:solidFill>
                                  <a:schemeClr val="tx1"/>
                                </a:solidFill>
                                <a:latin typeface="Cambria Math" panose="02040503050406030204" pitchFamily="18" charset="0"/>
                              </a:rPr>
                            </m:ctrlPr>
                          </m:accPr>
                          <m:e>
                            <m:r>
                              <a:rPr lang="hu-HU" sz="1800" b="0" i="1" noProof="0" smtClean="0">
                                <a:solidFill>
                                  <a:schemeClr val="tx1"/>
                                </a:solidFill>
                                <a:latin typeface="Cambria Math" panose="02040503050406030204" pitchFamily="18" charset="0"/>
                              </a:rPr>
                              <m:t>𝑅</m:t>
                            </m:r>
                          </m:e>
                        </m:acc>
                      </m:e>
                      <m:sub>
                        <m:r>
                          <a:rPr lang="hu-HU" sz="1800" b="0" i="1" noProof="0" smtClean="0">
                            <a:solidFill>
                              <a:schemeClr val="tx1"/>
                            </a:solidFill>
                            <a:latin typeface="Cambria Math" panose="02040503050406030204" pitchFamily="18" charset="0"/>
                          </a:rPr>
                          <m:t>𝑟</m:t>
                        </m:r>
                      </m:sub>
                    </m:sSub>
                  </m:oMath>
                </a14:m>
                <a:r>
                  <a:rPr lang="hu-HU" sz="1800" noProof="0">
                    <a:solidFill>
                      <a:schemeClr val="tx1"/>
                    </a:solidFill>
                  </a:rPr>
                  <a:t>: net reaction rate           </a:t>
                </a:r>
                <a14:m>
                  <m:oMath xmlns:m="http://schemas.openxmlformats.org/officeDocument/2006/math">
                    <m:sSub>
                      <m:sSubPr>
                        <m:ctrlPr>
                          <a:rPr lang="hu-HU" sz="1800" i="1" noProof="0" smtClean="0">
                            <a:solidFill>
                              <a:schemeClr val="tx1"/>
                            </a:solidFill>
                            <a:latin typeface="Cambria Math" panose="02040503050406030204" pitchFamily="18" charset="0"/>
                          </a:rPr>
                        </m:ctrlPr>
                      </m:sSubPr>
                      <m:e>
                        <m:r>
                          <a:rPr lang="hu-HU" sz="1800" i="1" noProof="0" smtClean="0">
                            <a:solidFill>
                              <a:schemeClr val="tx1"/>
                            </a:solidFill>
                            <a:latin typeface="Cambria Math" panose="02040503050406030204" pitchFamily="18" charset="0"/>
                          </a:rPr>
                          <m:t>𝑛</m:t>
                        </m:r>
                      </m:e>
                      <m:sub>
                        <m:r>
                          <a:rPr lang="hu-HU" sz="1800" i="1" noProof="0" smtClean="0">
                            <a:solidFill>
                              <a:schemeClr val="tx1"/>
                            </a:solidFill>
                            <a:latin typeface="Cambria Math" panose="02040503050406030204" pitchFamily="18" charset="0"/>
                          </a:rPr>
                          <m:t>𝑒</m:t>
                        </m:r>
                        <m:r>
                          <a:rPr lang="hu-HU" sz="1800" b="0" i="1" noProof="0" smtClean="0">
                            <a:solidFill>
                              <a:schemeClr val="tx1"/>
                            </a:solidFill>
                            <a:latin typeface="Cambria Math" panose="02040503050406030204" pitchFamily="18" charset="0"/>
                          </a:rPr>
                          <m:t>,</m:t>
                        </m:r>
                        <m:r>
                          <a:rPr lang="hu-HU" sz="1800" b="0" i="1" noProof="0" smtClean="0">
                            <a:solidFill>
                              <a:schemeClr val="tx1"/>
                            </a:solidFill>
                            <a:latin typeface="Cambria Math" panose="02040503050406030204" pitchFamily="18" charset="0"/>
                          </a:rPr>
                          <m:t>𝑟</m:t>
                        </m:r>
                      </m:sub>
                    </m:sSub>
                  </m:oMath>
                </a14:m>
                <a:r>
                  <a:rPr lang="hu-HU" sz="1800" noProof="0">
                    <a:solidFill>
                      <a:schemeClr val="tx1"/>
                    </a:solidFill>
                  </a:rPr>
                  <a:t>: total </a:t>
                </a:r>
                <a14:m>
                  <m:oMath xmlns:m="http://schemas.openxmlformats.org/officeDocument/2006/math">
                    <m:r>
                      <a:rPr lang="hu-HU" sz="1800" i="1" noProof="0" smtClean="0">
                        <a:solidFill>
                          <a:schemeClr val="tx1"/>
                        </a:solidFill>
                        <a:latin typeface="Cambria Math" panose="02040503050406030204" pitchFamily="18" charset="0"/>
                      </a:rPr>
                      <m:t>𝑒</m:t>
                    </m:r>
                  </m:oMath>
                </a14:m>
                <a:r>
                  <a:rPr lang="hu-HU" sz="1800" noProof="0">
                    <a:solidFill>
                      <a:schemeClr val="tx1"/>
                    </a:solidFill>
                  </a:rPr>
                  <a:t> atoms in reaction </a:t>
                </a:r>
                <a14:m>
                  <m:oMath xmlns:m="http://schemas.openxmlformats.org/officeDocument/2006/math">
                    <m:r>
                      <a:rPr lang="hu-HU" sz="1800" i="1" noProof="0" smtClean="0">
                        <a:solidFill>
                          <a:schemeClr val="tx1"/>
                        </a:solidFill>
                        <a:latin typeface="Cambria Math" panose="02040503050406030204" pitchFamily="18" charset="0"/>
                      </a:rPr>
                      <m:t>𝑟</m:t>
                    </m:r>
                  </m:oMath>
                </a14:m>
                <a:endParaRPr lang="hu-HU" sz="1800" noProof="0">
                  <a:solidFill>
                    <a:schemeClr val="tx1"/>
                  </a:solidFill>
                </a:endParaRPr>
              </a:p>
              <a:p>
                <a:pPr marL="182563" indent="-182563" algn="l">
                  <a:buFont typeface="Arial" panose="020B0604020202020204" pitchFamily="34" charset="0"/>
                  <a:buChar char="•"/>
                </a:pPr>
                <a:r>
                  <a:rPr lang="hu-HU" sz="1800" b="1" noProof="0">
                    <a:solidFill>
                      <a:srgbClr val="0000FF"/>
                    </a:solidFill>
                  </a:rPr>
                  <a:t>Identifiy hub species</a:t>
                </a:r>
                <a:r>
                  <a:rPr lang="hu-HU" sz="1800" noProof="0">
                    <a:solidFill>
                      <a:srgbClr val="0000FF"/>
                    </a:solidFill>
                  </a:rPr>
                  <a:t>: </a:t>
                </a:r>
                <a:br>
                  <a:rPr lang="hu-HU" sz="1800" noProof="0">
                    <a:solidFill>
                      <a:srgbClr val="0000FF"/>
                    </a:solidFill>
                  </a:rPr>
                </a:br>
                <a:r>
                  <a:rPr lang="hu-HU" sz="1800" noProof="0">
                    <a:solidFill>
                      <a:schemeClr val="tx1"/>
                    </a:solidFill>
                  </a:rPr>
                  <a:t>the normalized total element flux </a:t>
                </a:r>
                <a:br>
                  <a:rPr lang="hu-HU" sz="1800" noProof="0">
                    <a:solidFill>
                      <a:schemeClr val="tx1"/>
                    </a:solidFill>
                  </a:rPr>
                </a:br>
                <a:r>
                  <a:rPr lang="hu-HU" sz="1800" noProof="0">
                    <a:solidFill>
                      <a:schemeClr val="tx1"/>
                    </a:solidFill>
                  </a:rPr>
                  <a:t>coming into or out of is greater </a:t>
                </a:r>
                <a:br>
                  <a:rPr lang="hu-HU" sz="1800" noProof="0">
                    <a:solidFill>
                      <a:schemeClr val="tx1"/>
                    </a:solidFill>
                  </a:rPr>
                </a:br>
                <a:r>
                  <a:rPr lang="hu-HU" sz="1800" noProof="0">
                    <a:solidFill>
                      <a:schemeClr val="tx1"/>
                    </a:solidFill>
                  </a:rPr>
                  <a:t>than a prescribed threshold value (</a:t>
                </a:r>
                <a14:m>
                  <m:oMath xmlns:m="http://schemas.openxmlformats.org/officeDocument/2006/math">
                    <m:r>
                      <a:rPr lang="el-GR" sz="1800" i="1" noProof="0" smtClean="0">
                        <a:solidFill>
                          <a:schemeClr val="tx1"/>
                        </a:solidFill>
                        <a:latin typeface="Cambria Math" panose="02040503050406030204" pitchFamily="18" charset="0"/>
                      </a:rPr>
                      <m:t>𝛼</m:t>
                    </m:r>
                    <m:r>
                      <m:rPr>
                        <m:sty m:val="p"/>
                      </m:rPr>
                      <a:rPr lang="hu-HU" sz="1800" i="0" baseline="-25000" noProof="0" smtClean="0">
                        <a:solidFill>
                          <a:schemeClr val="tx1"/>
                        </a:solidFill>
                        <a:latin typeface="Cambria Math" panose="02040503050406030204" pitchFamily="18" charset="0"/>
                      </a:rPr>
                      <m:t>crit</m:t>
                    </m:r>
                  </m:oMath>
                </a14:m>
                <a:r>
                  <a:rPr lang="hu-HU" sz="1800" noProof="0">
                    <a:solidFill>
                      <a:schemeClr val="tx1"/>
                    </a:solidFill>
                  </a:rPr>
                  <a:t>)</a:t>
                </a:r>
              </a:p>
              <a:p>
                <a:pPr marL="182563" indent="-182563" algn="l">
                  <a:buFont typeface="Arial" panose="020B0604020202020204" pitchFamily="34" charset="0"/>
                  <a:buChar char="•"/>
                </a:pPr>
                <a:r>
                  <a:rPr lang="hu-HU" sz="1800" b="1">
                    <a:solidFill>
                      <a:srgbClr val="0000FF"/>
                    </a:solidFill>
                  </a:rPr>
                  <a:t>Define ”distance” </a:t>
                </a:r>
                <a:r>
                  <a:rPr lang="hu-HU" sz="1800" noProof="0"/>
                  <a:t>between directly connected species:</a:t>
                </a:r>
                <a:r>
                  <a:rPr lang="hu-HU" sz="1800" noProof="0">
                    <a:solidFill>
                      <a:srgbClr val="0000FF"/>
                    </a:solidFill>
                  </a:rPr>
                  <a:t> </a:t>
                </a:r>
              </a:p>
              <a:p>
                <a:pPr marL="182563" indent="-182563" algn="l">
                  <a:buFont typeface="Arial" panose="020B0604020202020204" pitchFamily="34" charset="0"/>
                  <a:buChar char="•"/>
                </a:pPr>
                <a:r>
                  <a:rPr lang="hu-HU" sz="1800" b="1" noProof="0">
                    <a:solidFill>
                      <a:srgbClr val="0000FF"/>
                    </a:solidFill>
                  </a:rPr>
                  <a:t>Find the shortest global pathways </a:t>
                </a:r>
                <a:r>
                  <a:rPr lang="hu-HU" sz="1800" noProof="0">
                    <a:solidFill>
                      <a:srgbClr val="0000FF"/>
                    </a:solidFill>
                  </a:rPr>
                  <a:t>(length=</a:t>
                </a:r>
                <a14:m>
                  <m:oMath xmlns:m="http://schemas.openxmlformats.org/officeDocument/2006/math">
                    <m:nary>
                      <m:naryPr>
                        <m:chr m:val="∑"/>
                        <m:subHide m:val="on"/>
                        <m:supHide m:val="on"/>
                        <m:ctrlPr>
                          <a:rPr lang="hu-HU" sz="1800" i="1" smtClean="0">
                            <a:solidFill>
                              <a:srgbClr val="0000FF"/>
                            </a:solidFill>
                            <a:latin typeface="Cambria Math" panose="02040503050406030204" pitchFamily="18" charset="0"/>
                          </a:rPr>
                        </m:ctrlPr>
                      </m:naryPr>
                      <m:sub/>
                      <m:sup/>
                      <m:e>
                        <m:sSub>
                          <m:sSubPr>
                            <m:ctrlPr>
                              <a:rPr lang="hu-HU" sz="1800" i="1">
                                <a:solidFill>
                                  <a:srgbClr val="0000FF"/>
                                </a:solidFill>
                                <a:latin typeface="Cambria Math" panose="02040503050406030204" pitchFamily="18" charset="0"/>
                              </a:rPr>
                            </m:ctrlPr>
                          </m:sSubPr>
                          <m:e>
                            <m:r>
                              <a:rPr lang="hu-HU" sz="1800" i="1">
                                <a:solidFill>
                                  <a:srgbClr val="0000FF"/>
                                </a:solidFill>
                                <a:latin typeface="Cambria Math" panose="02040503050406030204" pitchFamily="18" charset="0"/>
                              </a:rPr>
                              <m:t>𝐵</m:t>
                            </m:r>
                          </m:e>
                          <m:sub>
                            <m:r>
                              <a:rPr lang="hu-HU" sz="1800" i="1">
                                <a:solidFill>
                                  <a:srgbClr val="0000FF"/>
                                </a:solidFill>
                                <a:latin typeface="Cambria Math" panose="02040503050406030204" pitchFamily="18" charset="0"/>
                              </a:rPr>
                              <m:t>𝑒</m:t>
                            </m:r>
                            <m:r>
                              <a:rPr lang="hu-HU" sz="1800" i="1">
                                <a:solidFill>
                                  <a:srgbClr val="0000FF"/>
                                </a:solidFill>
                                <a:latin typeface="Cambria Math" panose="02040503050406030204" pitchFamily="18" charset="0"/>
                              </a:rPr>
                              <m:t>,</m:t>
                            </m:r>
                            <m:r>
                              <a:rPr lang="hu-HU" sz="1800" i="1">
                                <a:solidFill>
                                  <a:srgbClr val="0000FF"/>
                                </a:solidFill>
                                <a:latin typeface="Cambria Math" panose="02040503050406030204" pitchFamily="18" charset="0"/>
                              </a:rPr>
                              <m:t>𝑖</m:t>
                            </m:r>
                            <m:r>
                              <a:rPr lang="hu-HU" sz="1800" i="1">
                                <a:solidFill>
                                  <a:srgbClr val="0000FF"/>
                                </a:solidFill>
                                <a:latin typeface="Cambria Math" panose="02040503050406030204" pitchFamily="18" charset="0"/>
                                <a:ea typeface="Cambria Math" panose="02040503050406030204" pitchFamily="18" charset="0"/>
                              </a:rPr>
                              <m:t>→</m:t>
                            </m:r>
                            <m:r>
                              <a:rPr lang="hu-HU" sz="1800" i="1">
                                <a:solidFill>
                                  <a:srgbClr val="0000FF"/>
                                </a:solidFill>
                                <a:latin typeface="Cambria Math" panose="02040503050406030204" pitchFamily="18" charset="0"/>
                                <a:ea typeface="Cambria Math" panose="02040503050406030204" pitchFamily="18" charset="0"/>
                              </a:rPr>
                              <m:t>𝑗</m:t>
                            </m:r>
                          </m:sub>
                        </m:sSub>
                      </m:e>
                    </m:nary>
                  </m:oMath>
                </a14:m>
                <a:r>
                  <a:rPr lang="hu-HU" sz="1800" noProof="0">
                    <a:solidFill>
                      <a:srgbClr val="0000FF"/>
                    </a:solidFill>
                  </a:rPr>
                  <a:t>) </a:t>
                </a:r>
                <a:br>
                  <a:rPr lang="hu-HU" sz="1800" noProof="0">
                    <a:solidFill>
                      <a:srgbClr val="0000FF"/>
                    </a:solidFill>
                  </a:rPr>
                </a:br>
                <a:r>
                  <a:rPr lang="hu-HU" sz="1800" noProof="0"/>
                  <a:t>reactants</a:t>
                </a:r>
                <a:r>
                  <a:rPr lang="hu-HU" sz="1800">
                    <a:sym typeface="Symbol" panose="05050102010706020507" pitchFamily="18" charset="2"/>
                  </a:rPr>
                  <a:t></a:t>
                </a:r>
                <a:r>
                  <a:rPr lang="hu-HU" sz="1800"/>
                  <a:t>hub species</a:t>
                </a:r>
                <a:r>
                  <a:rPr lang="hu-HU" sz="1800">
                    <a:sym typeface="Symbol" panose="05050102010706020507" pitchFamily="18" charset="2"/>
                  </a:rPr>
                  <a:t></a:t>
                </a:r>
                <a:r>
                  <a:rPr lang="hu-HU" sz="1800" noProof="0"/>
                  <a:t>products.</a:t>
                </a:r>
              </a:p>
              <a:p>
                <a:pPr marL="182563" indent="-182563" algn="l">
                  <a:buFont typeface="Arial" panose="020B0604020202020204" pitchFamily="34" charset="0"/>
                  <a:buChar char="•"/>
                </a:pPr>
                <a:r>
                  <a:rPr lang="hu-HU" sz="1800" b="1" noProof="0">
                    <a:solidFill>
                      <a:srgbClr val="0000FF"/>
                    </a:solidFill>
                  </a:rPr>
                  <a:t>Keep dominant reactions </a:t>
                </a:r>
                <a:r>
                  <a:rPr lang="hu-HU" sz="1800" noProof="0"/>
                  <a:t>along global pathways:</a:t>
                </a:r>
              </a:p>
              <a:p>
                <a:pPr algn="l"/>
                <a:endParaRPr lang="hu-HU" sz="1800" noProof="0">
                  <a:solidFill>
                    <a:srgbClr val="0000FF"/>
                  </a:solidFill>
                </a:endParaRPr>
              </a:p>
            </p:txBody>
          </p:sp>
        </mc:Choice>
        <mc:Fallback xmlns="">
          <p:sp>
            <p:nvSpPr>
              <p:cNvPr id="543747" name="Text Box 3">
                <a:extLst>
                  <a:ext uri="{FF2B5EF4-FFF2-40B4-BE49-F238E27FC236}">
                    <a16:creationId xmlns:a16="http://schemas.microsoft.com/office/drawing/2014/main" id="{8F8232B4-9827-617D-5EE0-AC76B8A31656}"/>
                  </a:ext>
                </a:extLst>
              </p:cNvPr>
              <p:cNvSpPr txBox="1">
                <a:spLocks noRot="1" noChangeAspect="1" noMove="1" noResize="1" noEditPoints="1" noAdjustHandles="1" noChangeArrowheads="1" noChangeShapeType="1" noTextEdit="1"/>
              </p:cNvSpPr>
              <p:nvPr/>
            </p:nvSpPr>
            <p:spPr bwMode="auto">
              <a:xfrm>
                <a:off x="0" y="650252"/>
                <a:ext cx="9144000" cy="4473404"/>
              </a:xfrm>
              <a:prstGeom prst="rect">
                <a:avLst/>
              </a:prstGeom>
              <a:blipFill>
                <a:blip r:embed="rId2"/>
                <a:stretch>
                  <a:fillRect l="-400" t="-8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12" name="Text Box 3">
            <a:extLst>
              <a:ext uri="{FF2B5EF4-FFF2-40B4-BE49-F238E27FC236}">
                <a16:creationId xmlns:a16="http://schemas.microsoft.com/office/drawing/2014/main" id="{F08C3000-E285-EDE7-D950-8EAAEDFDDB74}"/>
              </a:ext>
            </a:extLst>
          </p:cNvPr>
          <p:cNvSpPr txBox="1">
            <a:spLocks noChangeArrowheads="1"/>
          </p:cNvSpPr>
          <p:nvPr/>
        </p:nvSpPr>
        <p:spPr bwMode="auto">
          <a:xfrm>
            <a:off x="152400" y="6248400"/>
            <a:ext cx="7696201" cy="584775"/>
          </a:xfrm>
          <a:prstGeom prst="rect">
            <a:avLst/>
          </a:prstGeom>
          <a:solidFill>
            <a:schemeClr val="bg1"/>
          </a:solidFill>
          <a:ln w="25400">
            <a:solidFill>
              <a:srgbClr val="000066"/>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eaLnBrk="1" fontAlgn="auto" latinLnBrk="0" hangingPunct="1">
              <a:lnSpc>
                <a:spcPct val="100000"/>
              </a:lnSpc>
              <a:spcBef>
                <a:spcPct val="0"/>
              </a:spcBef>
              <a:spcAft>
                <a:spcPts val="0"/>
              </a:spcAft>
              <a:buClrTx/>
              <a:buSzTx/>
              <a:buFontTx/>
              <a:buNone/>
              <a:tabLst/>
              <a:defRPr/>
            </a:pPr>
            <a:r>
              <a:rPr lang="hu-HU" sz="1600" kern="0" noProof="0">
                <a:solidFill>
                  <a:srgbClr val="000000"/>
                </a:solidFill>
                <a:latin typeface="Times New Roman"/>
                <a:cs typeface="Times New Roman" panose="02020603050405020304" pitchFamily="18" charset="0"/>
                <a:sym typeface="Symbol" panose="05050102010706020507" pitchFamily="18" charset="2"/>
              </a:rPr>
              <a:t>X</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hu-HU" sz="1600" kern="0" noProof="0">
                <a:solidFill>
                  <a:srgbClr val="000000"/>
                </a:solidFill>
                <a:latin typeface="Times New Roman"/>
                <a:cs typeface="Times New Roman" panose="02020603050405020304" pitchFamily="18" charset="0"/>
                <a:sym typeface="Symbol" panose="05050102010706020507" pitchFamily="18" charset="2"/>
              </a:rPr>
              <a:t>Gao</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hu-HU" sz="1600" kern="0" noProof="0">
                <a:solidFill>
                  <a:srgbClr val="000000"/>
                </a:solidFill>
                <a:latin typeface="Times New Roman"/>
                <a:cs typeface="Times New Roman" panose="02020603050405020304" pitchFamily="18" charset="0"/>
                <a:sym typeface="Symbol" panose="05050102010706020507" pitchFamily="18" charset="2"/>
              </a:rPr>
              <a:t>S</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hu-HU" sz="1600" kern="0" noProof="0">
                <a:solidFill>
                  <a:srgbClr val="000000"/>
                </a:solidFill>
                <a:latin typeface="Times New Roman"/>
                <a:cs typeface="Times New Roman" panose="02020603050405020304" pitchFamily="18" charset="0"/>
                <a:sym typeface="Symbol" panose="05050102010706020507" pitchFamily="18" charset="2"/>
              </a:rPr>
              <a:t>Yang</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hu-HU" sz="1600" kern="0" noProof="0">
                <a:solidFill>
                  <a:srgbClr val="000000"/>
                </a:solidFill>
                <a:latin typeface="Times New Roman"/>
                <a:cs typeface="Times New Roman" panose="02020603050405020304" pitchFamily="18" charset="0"/>
                <a:sym typeface="Symbol" panose="05050102010706020507" pitchFamily="18" charset="2"/>
              </a:rPr>
              <a:t>W. Sun</a:t>
            </a:r>
            <a:r>
              <a:rPr lang="en-US" sz="1600" kern="0" noProof="0">
                <a:solidFill>
                  <a:srgbClr val="000000"/>
                </a:solidFill>
                <a:latin typeface="Times New Roman"/>
                <a:cs typeface="Times New Roman" panose="02020603050405020304" pitchFamily="18" charset="0"/>
                <a:sym typeface="Symbol" panose="05050102010706020507" pitchFamily="18" charset="2"/>
              </a:rPr>
              <a:t>: A</a:t>
            </a:r>
            <a:r>
              <a:rPr lang="hu-HU" sz="1600" kern="0">
                <a:solidFill>
                  <a:srgbClr val="000000"/>
                </a:solidFill>
                <a:latin typeface="Times New Roman"/>
                <a:cs typeface="Times New Roman" panose="02020603050405020304" pitchFamily="18" charset="0"/>
                <a:sym typeface="Symbol" panose="05050102010706020507" pitchFamily="18" charset="2"/>
              </a:rPr>
              <a:t> global pathway selection algorithm for the reduction of detailed chemical kientic mechanisms </a:t>
            </a:r>
            <a:r>
              <a:rPr lang="en-US" sz="1600" i="1" kern="0" noProof="0">
                <a:solidFill>
                  <a:srgbClr val="000000"/>
                </a:solidFill>
                <a:latin typeface="Times New Roman"/>
                <a:cs typeface="Times New Roman" panose="02020603050405020304" pitchFamily="18" charset="0"/>
                <a:sym typeface="Symbol" panose="05050102010706020507" pitchFamily="18" charset="2"/>
              </a:rPr>
              <a:t>Combust. Flame</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000000"/>
                </a:solidFill>
                <a:latin typeface="Times New Roman"/>
                <a:cs typeface="Times New Roman" panose="02020603050405020304" pitchFamily="18" charset="0"/>
                <a:sym typeface="Symbol" panose="05050102010706020507" pitchFamily="18" charset="2"/>
              </a:rPr>
              <a:t>1</a:t>
            </a:r>
            <a:r>
              <a:rPr lang="hu-HU" sz="1600" b="1" kern="0" noProof="0">
                <a:solidFill>
                  <a:srgbClr val="000000"/>
                </a:solidFill>
                <a:latin typeface="Times New Roman"/>
                <a:cs typeface="Times New Roman" panose="02020603050405020304" pitchFamily="18" charset="0"/>
                <a:sym typeface="Symbol" panose="05050102010706020507" pitchFamily="18" charset="2"/>
              </a:rPr>
              <a:t>6</a:t>
            </a:r>
            <a:r>
              <a:rPr lang="en-US" sz="1600" b="1" kern="0" noProof="0">
                <a:solidFill>
                  <a:srgbClr val="000000"/>
                </a:solidFill>
                <a:latin typeface="Times New Roman"/>
                <a:cs typeface="Times New Roman" panose="02020603050405020304" pitchFamily="18" charset="0"/>
                <a:sym typeface="Symbol" panose="05050102010706020507" pitchFamily="18" charset="2"/>
              </a:rPr>
              <a:t>7 </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en-US" sz="1600" b="1" kern="0" noProof="0">
                <a:solidFill>
                  <a:srgbClr val="FF0000"/>
                </a:solidFill>
                <a:latin typeface="Times New Roman"/>
                <a:cs typeface="Times New Roman" panose="02020603050405020304" pitchFamily="18" charset="0"/>
                <a:sym typeface="Symbol" panose="05050102010706020507" pitchFamily="18" charset="2"/>
              </a:rPr>
              <a:t>(201</a:t>
            </a:r>
            <a:r>
              <a:rPr lang="hu-HU" sz="1600" b="1" kern="0">
                <a:solidFill>
                  <a:srgbClr val="FF0000"/>
                </a:solidFill>
                <a:latin typeface="Times New Roman"/>
                <a:cs typeface="Times New Roman" panose="02020603050405020304" pitchFamily="18" charset="0"/>
                <a:sym typeface="Symbol" panose="05050102010706020507" pitchFamily="18" charset="2"/>
              </a:rPr>
              <a:t>6</a:t>
            </a:r>
            <a:r>
              <a:rPr lang="en-US" sz="1600" b="1" kern="0" noProof="0">
                <a:solidFill>
                  <a:srgbClr val="FF0000"/>
                </a:solidFill>
                <a:latin typeface="Times New Roman"/>
                <a:cs typeface="Times New Roman" panose="02020603050405020304" pitchFamily="18" charset="0"/>
                <a:sym typeface="Symbol" panose="05050102010706020507" pitchFamily="18" charset="2"/>
              </a:rPr>
              <a:t>)</a:t>
            </a:r>
            <a:r>
              <a:rPr lang="en-US" sz="1600" kern="0" noProof="0">
                <a:solidFill>
                  <a:srgbClr val="000000"/>
                </a:solidFill>
                <a:latin typeface="Times New Roman"/>
                <a:cs typeface="Times New Roman" panose="02020603050405020304" pitchFamily="18" charset="0"/>
                <a:sym typeface="Symbol" panose="05050102010706020507" pitchFamily="18" charset="2"/>
              </a:rPr>
              <a:t> </a:t>
            </a:r>
            <a:r>
              <a:rPr lang="hu-HU" sz="1600" kern="0" noProof="0">
                <a:solidFill>
                  <a:srgbClr val="000000"/>
                </a:solidFill>
                <a:latin typeface="Times New Roman"/>
                <a:cs typeface="Times New Roman" panose="02020603050405020304" pitchFamily="18" charset="0"/>
                <a:sym typeface="Symbol" panose="05050102010706020507" pitchFamily="18" charset="2"/>
              </a:rPr>
              <a:t>238</a:t>
            </a:r>
            <a:r>
              <a:rPr lang="en-US" sz="1600" kern="0" noProof="0">
                <a:solidFill>
                  <a:srgbClr val="000000"/>
                </a:solidFill>
                <a:latin typeface="Times New Roman"/>
                <a:cs typeface="Times New Roman" panose="02020603050405020304" pitchFamily="18" charset="0"/>
                <a:sym typeface="Symbol" panose="05050102010706020507" pitchFamily="18" charset="2"/>
              </a:rPr>
              <a:t>-</a:t>
            </a:r>
            <a:r>
              <a:rPr lang="hu-HU" sz="1600" kern="0" noProof="0">
                <a:solidFill>
                  <a:srgbClr val="000000"/>
                </a:solidFill>
                <a:latin typeface="Times New Roman"/>
                <a:cs typeface="Times New Roman" panose="02020603050405020304" pitchFamily="18" charset="0"/>
                <a:sym typeface="Symbol" panose="05050102010706020507" pitchFamily="18" charset="2"/>
              </a:rPr>
              <a:t>247.</a:t>
            </a:r>
            <a:endParaRPr kumimoji="0" lang="en-US" sz="1600" b="1" i="0" u="none" strike="noStrike" kern="0" cap="none" spc="0" normalizeH="0" baseline="0" noProof="0">
              <a:ln>
                <a:noFill/>
              </a:ln>
              <a:solidFill>
                <a:srgbClr val="FF0000"/>
              </a:solidFill>
              <a:effectLst/>
              <a:uLnTx/>
              <a:uFillTx/>
              <a:latin typeface="Times New Roman"/>
              <a:sym typeface="Symbol" panose="05050102010706020507" pitchFamily="18" charset="2"/>
            </a:endParaRPr>
          </a:p>
        </p:txBody>
      </p:sp>
      <p:sp>
        <p:nvSpPr>
          <p:cNvPr id="24" name="Text Box 9">
            <a:extLst>
              <a:ext uri="{FF2B5EF4-FFF2-40B4-BE49-F238E27FC236}">
                <a16:creationId xmlns:a16="http://schemas.microsoft.com/office/drawing/2014/main" id="{76BBAC0A-0F24-5E45-BD12-9A5B248D5C60}"/>
              </a:ext>
            </a:extLst>
          </p:cNvPr>
          <p:cNvSpPr txBox="1">
            <a:spLocks noChangeArrowheads="1"/>
          </p:cNvSpPr>
          <p:nvPr/>
        </p:nvSpPr>
        <p:spPr bwMode="auto">
          <a:xfrm>
            <a:off x="755682" y="44450"/>
            <a:ext cx="78422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Arial" panose="020B0604020202020204" pitchFamily="34" charset="0"/>
                <a:cs typeface="Arial" panose="020B0604020202020204" pitchFamily="34" charset="0"/>
              </a:rPr>
              <a:t>Species Removal </a:t>
            </a:r>
            <a:r>
              <a:rPr lang="hu-HU" sz="2400" b="1">
                <a:solidFill>
                  <a:srgbClr val="CC0000"/>
                </a:solidFill>
                <a:latin typeface="Arial" panose="020B0604020202020204" pitchFamily="34" charset="0"/>
                <a:cs typeface="Arial" panose="020B0604020202020204" pitchFamily="34" charset="0"/>
              </a:rPr>
              <a:t>7</a:t>
            </a:r>
            <a:r>
              <a:rPr lang="en-US" sz="2400" b="1" noProof="0">
                <a:solidFill>
                  <a:srgbClr val="CC0000"/>
                </a:solidFill>
                <a:latin typeface="Arial" panose="020B0604020202020204" pitchFamily="34" charset="0"/>
                <a:cs typeface="Arial" panose="020B0604020202020204" pitchFamily="34" charset="0"/>
              </a:rPr>
              <a:t>: </a:t>
            </a:r>
            <a:r>
              <a:rPr lang="hu-HU" sz="2400" b="1" noProof="0">
                <a:solidFill>
                  <a:srgbClr val="CC0000"/>
                </a:solidFill>
                <a:latin typeface="Arial" panose="020B0604020202020204" pitchFamily="34" charset="0"/>
                <a:cs typeface="Arial" panose="020B0604020202020204" pitchFamily="34" charset="0"/>
              </a:rPr>
              <a:t>Global Pathway S</a:t>
            </a:r>
            <a:r>
              <a:rPr lang="hu-HU" sz="2400" b="1">
                <a:solidFill>
                  <a:srgbClr val="CC0000"/>
                </a:solidFill>
                <a:latin typeface="Arial" panose="020B0604020202020204" pitchFamily="34" charset="0"/>
                <a:cs typeface="Arial" panose="020B0604020202020204" pitchFamily="34" charset="0"/>
              </a:rPr>
              <a:t>election</a:t>
            </a:r>
            <a:r>
              <a:rPr lang="hu-HU" sz="2400" b="1" noProof="0">
                <a:solidFill>
                  <a:srgbClr val="CC0000"/>
                </a:solidFill>
                <a:latin typeface="Arial" panose="020B0604020202020204" pitchFamily="34" charset="0"/>
                <a:cs typeface="Arial" panose="020B0604020202020204" pitchFamily="34" charset="0"/>
              </a:rPr>
              <a:t> </a:t>
            </a:r>
            <a:r>
              <a:rPr lang="en-US" sz="2400" b="1" noProof="0">
                <a:solidFill>
                  <a:srgbClr val="CC0000"/>
                </a:solidFill>
                <a:latin typeface="Arial" panose="020B0604020202020204" pitchFamily="34" charset="0"/>
                <a:cs typeface="Arial" panose="020B0604020202020204" pitchFamily="34" charset="0"/>
              </a:rPr>
              <a:t>(</a:t>
            </a:r>
            <a:r>
              <a:rPr lang="hu-HU" sz="2400" b="1" noProof="0">
                <a:solidFill>
                  <a:srgbClr val="CC0000"/>
                </a:solidFill>
                <a:latin typeface="Arial" panose="020B0604020202020204" pitchFamily="34" charset="0"/>
                <a:cs typeface="Arial" panose="020B0604020202020204" pitchFamily="34" charset="0"/>
              </a:rPr>
              <a:t>GPS</a:t>
            </a:r>
            <a:r>
              <a:rPr lang="en-US" sz="2400" b="1" noProof="0">
                <a:solidFill>
                  <a:srgbClr val="CC0000"/>
                </a:solidFill>
                <a:latin typeface="Arial" panose="020B0604020202020204" pitchFamily="34" charset="0"/>
                <a:cs typeface="Arial" panose="020B0604020202020204" pitchFamily="34" charset="0"/>
              </a:rPr>
              <a:t>)</a:t>
            </a:r>
          </a:p>
        </p:txBody>
      </p:sp>
      <p:sp>
        <p:nvSpPr>
          <p:cNvPr id="36" name="Dia számának helye 2">
            <a:extLst>
              <a:ext uri="{FF2B5EF4-FFF2-40B4-BE49-F238E27FC236}">
                <a16:creationId xmlns:a16="http://schemas.microsoft.com/office/drawing/2014/main" id="{8B069992-DDEF-F714-9C00-D9EF68BB52BE}"/>
              </a:ext>
            </a:extLst>
          </p:cNvPr>
          <p:cNvSpPr>
            <a:spLocks noGrp="1"/>
          </p:cNvSpPr>
          <p:nvPr>
            <p:ph type="sldNum" sz="quarter" idx="12"/>
          </p:nvPr>
        </p:nvSpPr>
        <p:spPr>
          <a:xfrm>
            <a:off x="8382000" y="6400800"/>
            <a:ext cx="762000" cy="373676"/>
          </a:xfrm>
        </p:spPr>
        <p:txBody>
          <a:bodyPr/>
          <a:lstStyle/>
          <a:p>
            <a:pPr>
              <a:defRPr/>
            </a:pPr>
            <a:r>
              <a:rPr lang="hu-HU" sz="1800" noProof="0">
                <a:latin typeface="Arial" panose="020B0604020202020204" pitchFamily="34" charset="0"/>
                <a:cs typeface="Arial" panose="020B0604020202020204" pitchFamily="34" charset="0"/>
              </a:rPr>
              <a:t>47</a:t>
            </a:r>
            <a:endParaRPr lang="en-US" sz="1800" noProof="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35B3372-C182-66CB-5B47-AEDD7B793EC9}"/>
              </a:ext>
            </a:extLst>
          </p:cNvPr>
          <p:cNvPicPr>
            <a:picLocks noChangeAspect="1"/>
          </p:cNvPicPr>
          <p:nvPr/>
        </p:nvPicPr>
        <p:blipFill>
          <a:blip r:embed="rId3"/>
          <a:stretch>
            <a:fillRect/>
          </a:stretch>
        </p:blipFill>
        <p:spPr>
          <a:xfrm>
            <a:off x="6063005" y="3522194"/>
            <a:ext cx="1247775" cy="596464"/>
          </a:xfrm>
          <a:prstGeom prst="rect">
            <a:avLst/>
          </a:prstGeom>
          <a:ln>
            <a:solidFill>
              <a:srgbClr val="000000"/>
            </a:solidFill>
          </a:ln>
        </p:spPr>
      </p:pic>
      <p:pic>
        <p:nvPicPr>
          <p:cNvPr id="8" name="Picture 7">
            <a:extLst>
              <a:ext uri="{FF2B5EF4-FFF2-40B4-BE49-F238E27FC236}">
                <a16:creationId xmlns:a16="http://schemas.microsoft.com/office/drawing/2014/main" id="{D5B2644C-8AAD-F754-1C6D-00708A1BEF4F}"/>
              </a:ext>
            </a:extLst>
          </p:cNvPr>
          <p:cNvPicPr>
            <a:picLocks noChangeAspect="1"/>
          </p:cNvPicPr>
          <p:nvPr/>
        </p:nvPicPr>
        <p:blipFill>
          <a:blip r:embed="rId4"/>
          <a:stretch>
            <a:fillRect/>
          </a:stretch>
        </p:blipFill>
        <p:spPr>
          <a:xfrm>
            <a:off x="4572000" y="2773109"/>
            <a:ext cx="4277360" cy="705764"/>
          </a:xfrm>
          <a:prstGeom prst="rect">
            <a:avLst/>
          </a:prstGeom>
          <a:ln>
            <a:solidFill>
              <a:srgbClr val="000000"/>
            </a:solidFill>
          </a:ln>
        </p:spPr>
      </p:pic>
      <p:pic>
        <p:nvPicPr>
          <p:cNvPr id="10" name="Picture 9">
            <a:extLst>
              <a:ext uri="{FF2B5EF4-FFF2-40B4-BE49-F238E27FC236}">
                <a16:creationId xmlns:a16="http://schemas.microsoft.com/office/drawing/2014/main" id="{BB229A77-F97E-E508-C74C-7A09D5AC3169}"/>
              </a:ext>
            </a:extLst>
          </p:cNvPr>
          <p:cNvPicPr>
            <a:picLocks noChangeAspect="1"/>
          </p:cNvPicPr>
          <p:nvPr/>
        </p:nvPicPr>
        <p:blipFill>
          <a:blip r:embed="rId5"/>
          <a:stretch>
            <a:fillRect/>
          </a:stretch>
        </p:blipFill>
        <p:spPr>
          <a:xfrm>
            <a:off x="423201" y="1671579"/>
            <a:ext cx="1633581" cy="617920"/>
          </a:xfrm>
          <a:prstGeom prst="rect">
            <a:avLst/>
          </a:prstGeom>
          <a:ln>
            <a:solidFill>
              <a:srgbClr val="000000"/>
            </a:solidFill>
          </a:ln>
        </p:spPr>
      </p:pic>
      <p:pic>
        <p:nvPicPr>
          <p:cNvPr id="13" name="Picture 12">
            <a:extLst>
              <a:ext uri="{FF2B5EF4-FFF2-40B4-BE49-F238E27FC236}">
                <a16:creationId xmlns:a16="http://schemas.microsoft.com/office/drawing/2014/main" id="{2356489E-9BD9-95B7-1F67-A72A4BCB28F9}"/>
              </a:ext>
            </a:extLst>
          </p:cNvPr>
          <p:cNvPicPr>
            <a:picLocks noChangeAspect="1"/>
          </p:cNvPicPr>
          <p:nvPr/>
        </p:nvPicPr>
        <p:blipFill>
          <a:blip r:embed="rId6"/>
          <a:stretch>
            <a:fillRect/>
          </a:stretch>
        </p:blipFill>
        <p:spPr>
          <a:xfrm>
            <a:off x="3135693" y="1711260"/>
            <a:ext cx="2341866" cy="426451"/>
          </a:xfrm>
          <a:prstGeom prst="rect">
            <a:avLst/>
          </a:prstGeom>
          <a:ln>
            <a:solidFill>
              <a:srgbClr val="000000"/>
            </a:solidFill>
          </a:ln>
        </p:spPr>
      </p:pic>
      <p:pic>
        <p:nvPicPr>
          <p:cNvPr id="15" name="Picture 14">
            <a:extLst>
              <a:ext uri="{FF2B5EF4-FFF2-40B4-BE49-F238E27FC236}">
                <a16:creationId xmlns:a16="http://schemas.microsoft.com/office/drawing/2014/main" id="{8E0A3DC2-3AA5-5EA7-EBBA-74264FBF7C03}"/>
              </a:ext>
            </a:extLst>
          </p:cNvPr>
          <p:cNvPicPr>
            <a:picLocks noChangeAspect="1"/>
          </p:cNvPicPr>
          <p:nvPr/>
        </p:nvPicPr>
        <p:blipFill>
          <a:blip r:embed="rId7"/>
          <a:srcRect b="13940"/>
          <a:stretch>
            <a:fillRect/>
          </a:stretch>
        </p:blipFill>
        <p:spPr>
          <a:xfrm>
            <a:off x="5979443" y="1671579"/>
            <a:ext cx="2707357" cy="577332"/>
          </a:xfrm>
          <a:prstGeom prst="rect">
            <a:avLst/>
          </a:prstGeom>
          <a:ln>
            <a:solidFill>
              <a:srgbClr val="000000"/>
            </a:solidFill>
          </a:ln>
        </p:spPr>
      </p:pic>
      <p:pic>
        <p:nvPicPr>
          <p:cNvPr id="17" name="Picture 16">
            <a:extLst>
              <a:ext uri="{FF2B5EF4-FFF2-40B4-BE49-F238E27FC236}">
                <a16:creationId xmlns:a16="http://schemas.microsoft.com/office/drawing/2014/main" id="{708C1646-0DFD-F76B-F134-652D7773337D}"/>
              </a:ext>
            </a:extLst>
          </p:cNvPr>
          <p:cNvPicPr>
            <a:picLocks noChangeAspect="1"/>
          </p:cNvPicPr>
          <p:nvPr/>
        </p:nvPicPr>
        <p:blipFill>
          <a:blip r:embed="rId8"/>
          <a:stretch>
            <a:fillRect/>
          </a:stretch>
        </p:blipFill>
        <p:spPr>
          <a:xfrm>
            <a:off x="6073165" y="4226560"/>
            <a:ext cx="2910201" cy="603334"/>
          </a:xfrm>
          <a:prstGeom prst="rect">
            <a:avLst/>
          </a:prstGeom>
          <a:ln>
            <a:solidFill>
              <a:srgbClr val="000000"/>
            </a:solidFill>
          </a:ln>
        </p:spPr>
      </p:pic>
      <p:sp>
        <p:nvSpPr>
          <p:cNvPr id="26" name="TextBox 25">
            <a:extLst>
              <a:ext uri="{FF2B5EF4-FFF2-40B4-BE49-F238E27FC236}">
                <a16:creationId xmlns:a16="http://schemas.microsoft.com/office/drawing/2014/main" id="{31963E55-F031-2EC6-52C8-0EF07A7F9336}"/>
              </a:ext>
            </a:extLst>
          </p:cNvPr>
          <p:cNvSpPr txBox="1"/>
          <p:nvPr/>
        </p:nvSpPr>
        <p:spPr>
          <a:xfrm>
            <a:off x="7033723" y="4947920"/>
            <a:ext cx="2133600" cy="1200329"/>
          </a:xfrm>
          <a:prstGeom prst="rect">
            <a:avLst/>
          </a:prstGeom>
          <a:noFill/>
        </p:spPr>
        <p:txBody>
          <a:bodyPr wrap="square" rtlCol="0">
            <a:spAutoFit/>
          </a:bodyPr>
          <a:lstStyle/>
          <a:p>
            <a:r>
              <a:rPr lang="hu-HU" sz="1800" b="1">
                <a:solidFill>
                  <a:srgbClr val="FF0000"/>
                </a:solidFill>
              </a:rPr>
              <a:t>It gives better</a:t>
            </a:r>
          </a:p>
          <a:p>
            <a:r>
              <a:rPr lang="hu-HU" sz="1800" b="1">
                <a:solidFill>
                  <a:srgbClr val="FF0000"/>
                </a:solidFill>
              </a:rPr>
              <a:t>models than PFA</a:t>
            </a:r>
          </a:p>
          <a:p>
            <a:r>
              <a:rPr lang="hu-HU" sz="1800" b="1">
                <a:solidFill>
                  <a:srgbClr val="FF0000"/>
                </a:solidFill>
              </a:rPr>
              <a:t>and also reveals</a:t>
            </a:r>
          </a:p>
          <a:p>
            <a:r>
              <a:rPr lang="hu-HU" sz="1800" b="1">
                <a:solidFill>
                  <a:srgbClr val="FF0000"/>
                </a:solidFill>
              </a:rPr>
              <a:t>main pathways!</a:t>
            </a:r>
            <a:endParaRPr lang="en-GB" sz="1800" b="1">
              <a:solidFill>
                <a:srgbClr val="FF0000"/>
              </a:solidFill>
            </a:endParaRPr>
          </a:p>
        </p:txBody>
      </p:sp>
      <p:grpSp>
        <p:nvGrpSpPr>
          <p:cNvPr id="2" name="Group 1">
            <a:extLst>
              <a:ext uri="{FF2B5EF4-FFF2-40B4-BE49-F238E27FC236}">
                <a16:creationId xmlns:a16="http://schemas.microsoft.com/office/drawing/2014/main" id="{6288C100-B498-DAEE-A300-A1CEC9AC7790}"/>
              </a:ext>
            </a:extLst>
          </p:cNvPr>
          <p:cNvGrpSpPr/>
          <p:nvPr/>
        </p:nvGrpSpPr>
        <p:grpSpPr>
          <a:xfrm>
            <a:off x="152401" y="4877461"/>
            <a:ext cx="6904644" cy="1307440"/>
            <a:chOff x="152401" y="4877461"/>
            <a:chExt cx="6904644" cy="1307440"/>
          </a:xfrm>
        </p:grpSpPr>
        <p:pic>
          <p:nvPicPr>
            <p:cNvPr id="22" name="Picture 21">
              <a:extLst>
                <a:ext uri="{FF2B5EF4-FFF2-40B4-BE49-F238E27FC236}">
                  <a16:creationId xmlns:a16="http://schemas.microsoft.com/office/drawing/2014/main" id="{A0DC3FEB-50F1-D288-5712-C41CAD9024AC}"/>
                </a:ext>
              </a:extLst>
            </p:cNvPr>
            <p:cNvPicPr>
              <a:picLocks noChangeAspect="1"/>
            </p:cNvPicPr>
            <p:nvPr/>
          </p:nvPicPr>
          <p:blipFill>
            <a:blip r:embed="rId9"/>
            <a:srcRect b="7373"/>
            <a:stretch>
              <a:fillRect/>
            </a:stretch>
          </p:blipFill>
          <p:spPr>
            <a:xfrm>
              <a:off x="152401" y="4877461"/>
              <a:ext cx="6904644" cy="1307440"/>
            </a:xfrm>
            <a:prstGeom prst="rect">
              <a:avLst/>
            </a:prstGeom>
            <a:ln>
              <a:solidFill>
                <a:srgbClr val="000000"/>
              </a:solidFill>
            </a:ln>
          </p:spPr>
        </p:pic>
        <p:pic>
          <p:nvPicPr>
            <p:cNvPr id="29" name="Picture 28">
              <a:extLst>
                <a:ext uri="{FF2B5EF4-FFF2-40B4-BE49-F238E27FC236}">
                  <a16:creationId xmlns:a16="http://schemas.microsoft.com/office/drawing/2014/main" id="{80B0D727-EEBA-9A6F-02E8-4C3C2E77CA8B}"/>
                </a:ext>
              </a:extLst>
            </p:cNvPr>
            <p:cNvPicPr>
              <a:picLocks noChangeAspect="1"/>
            </p:cNvPicPr>
            <p:nvPr/>
          </p:nvPicPr>
          <p:blipFill>
            <a:blip r:embed="rId10"/>
            <a:stretch>
              <a:fillRect/>
            </a:stretch>
          </p:blipFill>
          <p:spPr>
            <a:xfrm>
              <a:off x="3715290" y="4935211"/>
              <a:ext cx="1922988" cy="123311"/>
            </a:xfrm>
            <a:prstGeom prst="rect">
              <a:avLst/>
            </a:prstGeom>
          </p:spPr>
        </p:pic>
      </p:grpSp>
    </p:spTree>
    <p:extLst>
      <p:ext uri="{BB962C8B-B14F-4D97-AF65-F5344CB8AC3E}">
        <p14:creationId xmlns:p14="http://schemas.microsoft.com/office/powerpoint/2010/main" val="373843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3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37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43747">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3747">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43747">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9970" name="Text Box 2"/>
          <p:cNvSpPr txBox="1">
            <a:spLocks noChangeArrowheads="1"/>
          </p:cNvSpPr>
          <p:nvPr/>
        </p:nvSpPr>
        <p:spPr bwMode="auto">
          <a:xfrm>
            <a:off x="1228643" y="164083"/>
            <a:ext cx="70423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noProof="0">
                <a:solidFill>
                  <a:srgbClr val="CC0000"/>
                </a:solidFill>
                <a:latin typeface="+mj-lt"/>
              </a:rPr>
              <a:t>Summary</a:t>
            </a:r>
            <a:r>
              <a:rPr lang="hu-HU" sz="2400" b="1" noProof="0">
                <a:solidFill>
                  <a:srgbClr val="CC0000"/>
                </a:solidFill>
                <a:latin typeface="+mj-lt"/>
              </a:rPr>
              <a:t> for static skeletal reduction methods</a:t>
            </a:r>
            <a:endParaRPr lang="en-US" sz="2800" b="1" noProof="0">
              <a:solidFill>
                <a:srgbClr val="CC0000"/>
              </a:solidFill>
              <a:latin typeface="+mj-lt"/>
            </a:endParaRPr>
          </a:p>
        </p:txBody>
      </p:sp>
      <p:sp>
        <p:nvSpPr>
          <p:cNvPr id="339971" name="Text Box 3"/>
          <p:cNvSpPr txBox="1">
            <a:spLocks noChangeArrowheads="1"/>
          </p:cNvSpPr>
          <p:nvPr/>
        </p:nvSpPr>
        <p:spPr bwMode="auto">
          <a:xfrm>
            <a:off x="355600" y="792301"/>
            <a:ext cx="8788400" cy="5947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marL="0" indent="0" algn="l"/>
            <a:r>
              <a:rPr lang="hu-HU" sz="1800" b="1" u="sng" noProof="0">
                <a:solidFill>
                  <a:srgbClr val="000000"/>
                </a:solidFill>
                <a:latin typeface="+mn-lt"/>
              </a:rPr>
              <a:t>Static (a priori) skeletal reduction methods</a:t>
            </a:r>
          </a:p>
          <a:p>
            <a:pPr marL="269875" indent="-269875" algn="l">
              <a:buFont typeface="+mj-lt"/>
              <a:buAutoNum type="arabicPeriod"/>
            </a:pPr>
            <a:r>
              <a:rPr lang="hu-HU" sz="1800" b="1" noProof="0">
                <a:solidFill>
                  <a:srgbClr val="0000FF"/>
                </a:solidFill>
                <a:latin typeface="+mn-lt"/>
              </a:rPr>
              <a:t>Species + additional reaction removal</a:t>
            </a:r>
            <a:r>
              <a:rPr lang="hu-HU" sz="1800" noProof="0">
                <a:solidFill>
                  <a:srgbClr val="000000"/>
                </a:solidFill>
                <a:latin typeface="+mn-lt"/>
              </a:rPr>
              <a:t>: former gives larger speed-up!</a:t>
            </a:r>
            <a:br>
              <a:rPr lang="hu-HU" sz="1800" noProof="0">
                <a:solidFill>
                  <a:srgbClr val="000000"/>
                </a:solidFill>
                <a:latin typeface="+mn-lt"/>
              </a:rPr>
            </a:br>
            <a:r>
              <a:rPr lang="hu-HU" sz="1800" noProof="0">
                <a:solidFill>
                  <a:srgbClr val="FF0000"/>
                </a:solidFill>
                <a:latin typeface="+mn-lt"/>
              </a:rPr>
              <a:t>Simulation time </a:t>
            </a:r>
            <a:r>
              <a:rPr lang="hu-HU" sz="1800" noProof="0">
                <a:solidFill>
                  <a:srgbClr val="FF0000"/>
                </a:solidFill>
                <a:latin typeface="+mn-lt"/>
                <a:sym typeface="Symbol" panose="05050102010706020507" pitchFamily="18" charset="2"/>
              </a:rPr>
              <a:t>scales with the square of </a:t>
            </a:r>
            <a:r>
              <a:rPr lang="hu-HU" sz="1800" i="1" noProof="0">
                <a:solidFill>
                  <a:srgbClr val="FF0000"/>
                </a:solidFill>
                <a:latin typeface="+mn-lt"/>
                <a:sym typeface="Symbol" panose="05050102010706020507" pitchFamily="18" charset="2"/>
              </a:rPr>
              <a:t>N</a:t>
            </a:r>
            <a:r>
              <a:rPr lang="hu-HU" sz="1800" baseline="-25000" noProof="0">
                <a:solidFill>
                  <a:srgbClr val="FF0000"/>
                </a:solidFill>
                <a:latin typeface="+mn-lt"/>
                <a:sym typeface="Symbol" panose="05050102010706020507" pitchFamily="18" charset="2"/>
              </a:rPr>
              <a:t>species</a:t>
            </a:r>
            <a:r>
              <a:rPr lang="hu-HU" sz="1800" noProof="0">
                <a:solidFill>
                  <a:srgbClr val="FF0000"/>
                </a:solidFill>
                <a:latin typeface="+mn-lt"/>
              </a:rPr>
              <a:t>, and linearly with</a:t>
            </a:r>
            <a:r>
              <a:rPr lang="hu-HU" sz="1800" i="1">
                <a:solidFill>
                  <a:srgbClr val="FF0000"/>
                </a:solidFill>
                <a:latin typeface="Arial"/>
                <a:sym typeface="Symbol" panose="05050102010706020507" pitchFamily="18" charset="2"/>
              </a:rPr>
              <a:t> N</a:t>
            </a:r>
            <a:r>
              <a:rPr lang="hu-HU" sz="1800" baseline="-25000">
                <a:solidFill>
                  <a:srgbClr val="FF0000"/>
                </a:solidFill>
                <a:latin typeface="Arial"/>
                <a:sym typeface="Symbol" panose="05050102010706020507" pitchFamily="18" charset="2"/>
              </a:rPr>
              <a:t>reaction</a:t>
            </a:r>
            <a:r>
              <a:rPr lang="hu-HU" sz="1800">
                <a:solidFill>
                  <a:srgbClr val="FF0000"/>
                </a:solidFill>
                <a:latin typeface="Arial"/>
                <a:sym typeface="Symbol" panose="05050102010706020507" pitchFamily="18" charset="2"/>
              </a:rPr>
              <a:t>.</a:t>
            </a:r>
            <a:endParaRPr lang="hu-HU" sz="1800" noProof="0">
              <a:solidFill>
                <a:srgbClr val="FF0000"/>
              </a:solidFill>
              <a:latin typeface="+mn-lt"/>
            </a:endParaRPr>
          </a:p>
          <a:p>
            <a:pPr marL="269875" indent="-269875" algn="l">
              <a:spcBef>
                <a:spcPts val="300"/>
              </a:spcBef>
              <a:buFont typeface="+mj-lt"/>
              <a:buAutoNum type="arabicPeriod"/>
            </a:pPr>
            <a:r>
              <a:rPr lang="hu-HU" sz="1800" b="1" noProof="0">
                <a:solidFill>
                  <a:srgbClr val="0000FF"/>
                </a:solidFill>
                <a:latin typeface="+mn-lt"/>
              </a:rPr>
              <a:t>Measure for species connectivity </a:t>
            </a:r>
            <a:r>
              <a:rPr lang="hu-HU" sz="1800" b="1" noProof="0">
                <a:solidFill>
                  <a:srgbClr val="000000"/>
                </a:solidFill>
                <a:latin typeface="+mn-lt"/>
              </a:rPr>
              <a:t>in s</a:t>
            </a:r>
            <a:r>
              <a:rPr lang="hu-HU" sz="1800" b="1">
                <a:solidFill>
                  <a:srgbClr val="000000"/>
                </a:solidFill>
                <a:latin typeface="Arial"/>
              </a:rPr>
              <a:t>pecies removal methods</a:t>
            </a:r>
            <a:r>
              <a:rPr lang="hu-HU" sz="1800" b="1" noProof="0">
                <a:solidFill>
                  <a:srgbClr val="000000"/>
                </a:solidFill>
                <a:latin typeface="+mn-lt"/>
              </a:rPr>
              <a:t>:</a:t>
            </a:r>
          </a:p>
          <a:p>
            <a:pPr marL="800100" lvl="1" indent="-342900" algn="l">
              <a:buFont typeface="Arial" panose="020B0604020202020204" pitchFamily="34" charset="0"/>
              <a:buChar char="•"/>
            </a:pPr>
            <a:r>
              <a:rPr lang="hu-HU" sz="1800" b="1" noProof="0">
                <a:solidFill>
                  <a:srgbClr val="000000"/>
                </a:solidFill>
                <a:latin typeface="+mn-lt"/>
              </a:rPr>
              <a:t>Production rate derivative</a:t>
            </a:r>
            <a:r>
              <a:rPr lang="hu-HU" sz="1800" noProof="0">
                <a:solidFill>
                  <a:srgbClr val="000000"/>
                </a:solidFill>
                <a:latin typeface="+mn-lt"/>
              </a:rPr>
              <a:t> (kinetic Jacobi element): CM, SEM-CM</a:t>
            </a:r>
          </a:p>
          <a:p>
            <a:pPr marL="800100" lvl="1" indent="-342900" algn="l">
              <a:buFont typeface="Arial" panose="020B0604020202020204" pitchFamily="34" charset="0"/>
              <a:buChar char="•"/>
            </a:pPr>
            <a:r>
              <a:rPr lang="hu-HU" sz="1800" b="1">
                <a:solidFill>
                  <a:srgbClr val="000000"/>
                </a:solidFill>
                <a:latin typeface="+mn-lt"/>
              </a:rPr>
              <a:t>Species form./cons. ratio based</a:t>
            </a:r>
            <a:r>
              <a:rPr lang="hu-HU" sz="1800">
                <a:solidFill>
                  <a:srgbClr val="000000"/>
                </a:solidFill>
                <a:latin typeface="+mn-lt"/>
              </a:rPr>
              <a:t>: DRG, DRGEP, PFA</a:t>
            </a:r>
          </a:p>
          <a:p>
            <a:pPr marL="800100" lvl="1" indent="-342900" algn="l">
              <a:buFont typeface="Arial" panose="020B0604020202020204" pitchFamily="34" charset="0"/>
              <a:buChar char="•"/>
            </a:pPr>
            <a:r>
              <a:rPr lang="hu-HU" sz="1800" b="1">
                <a:solidFill>
                  <a:srgbClr val="000000"/>
                </a:solidFill>
                <a:latin typeface="+mn-lt"/>
              </a:rPr>
              <a:t>Element flux based</a:t>
            </a:r>
            <a:r>
              <a:rPr lang="hu-HU" sz="1800">
                <a:solidFill>
                  <a:srgbClr val="000000"/>
                </a:solidFill>
                <a:latin typeface="+mn-lt"/>
              </a:rPr>
              <a:t>: GPS</a:t>
            </a:r>
            <a:endParaRPr lang="hu-HU" sz="1800" noProof="0">
              <a:solidFill>
                <a:srgbClr val="000000"/>
              </a:solidFill>
              <a:latin typeface="+mn-lt"/>
            </a:endParaRPr>
          </a:p>
          <a:p>
            <a:pPr marL="269875" indent="-269875" algn="l">
              <a:buFont typeface="+mj-lt"/>
              <a:buAutoNum type="arabicPeriod"/>
            </a:pPr>
            <a:r>
              <a:rPr lang="hu-HU" sz="1800" b="1">
                <a:solidFill>
                  <a:srgbClr val="0000FF"/>
                </a:solidFill>
                <a:latin typeface="+mn-lt"/>
              </a:rPr>
              <a:t>Building blocks of the reduced model:</a:t>
            </a:r>
            <a:endParaRPr lang="hu-HU" sz="1800">
              <a:solidFill>
                <a:srgbClr val="0000FF"/>
              </a:solidFill>
              <a:latin typeface="+mn-lt"/>
            </a:endParaRPr>
          </a:p>
          <a:p>
            <a:pPr marL="800100" lvl="1" indent="-342900" algn="l">
              <a:buFont typeface="Arial" panose="020B0604020202020204" pitchFamily="34" charset="0"/>
              <a:buChar char="•"/>
            </a:pPr>
            <a:r>
              <a:rPr lang="hu-HU" sz="1800" b="1">
                <a:solidFill>
                  <a:srgbClr val="000000"/>
                </a:solidFill>
                <a:latin typeface="+mn-lt"/>
              </a:rPr>
              <a:t>Species</a:t>
            </a:r>
            <a:r>
              <a:rPr lang="hu-HU" sz="1800">
                <a:solidFill>
                  <a:srgbClr val="000000"/>
                </a:solidFill>
                <a:latin typeface="+mn-lt"/>
              </a:rPr>
              <a:t>: CM, DRG, DRGEP, PFA</a:t>
            </a:r>
          </a:p>
          <a:p>
            <a:pPr marL="800100" lvl="1" indent="-342900" algn="l">
              <a:buFont typeface="Arial" panose="020B0604020202020204" pitchFamily="34" charset="0"/>
              <a:buChar char="•"/>
            </a:pPr>
            <a:r>
              <a:rPr lang="hu-HU" sz="1800" b="1">
                <a:solidFill>
                  <a:srgbClr val="000000"/>
                </a:solidFill>
                <a:latin typeface="+mn-lt"/>
              </a:rPr>
              <a:t>Species/species groups, pathways</a:t>
            </a:r>
            <a:r>
              <a:rPr lang="hu-HU" sz="1800">
                <a:solidFill>
                  <a:srgbClr val="000000"/>
                </a:solidFill>
                <a:latin typeface="+mn-lt"/>
              </a:rPr>
              <a:t>:</a:t>
            </a:r>
            <a:r>
              <a:rPr lang="hu-HU" sz="1800" b="1">
                <a:solidFill>
                  <a:srgbClr val="000000"/>
                </a:solidFill>
                <a:latin typeface="+mn-lt"/>
              </a:rPr>
              <a:t> </a:t>
            </a:r>
            <a:r>
              <a:rPr lang="hu-HU" sz="1800">
                <a:solidFill>
                  <a:srgbClr val="000000"/>
                </a:solidFill>
                <a:latin typeface="Arial"/>
              </a:rPr>
              <a:t>SEM-CM (builds formation pathways)</a:t>
            </a:r>
            <a:endParaRPr lang="hu-HU" sz="1800" b="1">
              <a:solidFill>
                <a:srgbClr val="000000"/>
              </a:solidFill>
              <a:latin typeface="+mn-lt"/>
            </a:endParaRPr>
          </a:p>
          <a:p>
            <a:pPr marL="800100" lvl="1" indent="-342900" algn="l">
              <a:buFont typeface="Arial" panose="020B0604020202020204" pitchFamily="34" charset="0"/>
              <a:buChar char="•"/>
            </a:pPr>
            <a:r>
              <a:rPr lang="hu-HU" sz="1800" b="1">
                <a:solidFill>
                  <a:srgbClr val="000000"/>
                </a:solidFill>
                <a:latin typeface="+mn-lt"/>
              </a:rPr>
              <a:t>Global pathways</a:t>
            </a:r>
            <a:r>
              <a:rPr lang="hu-HU" sz="1800">
                <a:solidFill>
                  <a:srgbClr val="000000"/>
                </a:solidFill>
                <a:latin typeface="+mn-lt"/>
              </a:rPr>
              <a:t>: GPS</a:t>
            </a:r>
            <a:endParaRPr lang="hu-HU" sz="1800" b="1">
              <a:solidFill>
                <a:srgbClr val="0000FF"/>
              </a:solidFill>
              <a:latin typeface="Arial"/>
            </a:endParaRPr>
          </a:p>
          <a:p>
            <a:pPr marL="269875" lvl="0" indent="-269875" algn="l">
              <a:buFont typeface="+mj-lt"/>
              <a:buAutoNum type="arabicPeriod"/>
            </a:pPr>
            <a:r>
              <a:rPr lang="hu-HU" sz="1800" b="1">
                <a:solidFill>
                  <a:srgbClr val="0000FF"/>
                </a:solidFill>
                <a:latin typeface="Arial"/>
              </a:rPr>
              <a:t>Role of simulation error:</a:t>
            </a:r>
          </a:p>
          <a:p>
            <a:pPr marL="800100" lvl="1" indent="-342900" algn="l">
              <a:buFont typeface="Arial" panose="020B0604020202020204" pitchFamily="34" charset="0"/>
              <a:buChar char="•"/>
            </a:pPr>
            <a:r>
              <a:rPr lang="hu-HU" sz="1800" b="1">
                <a:latin typeface="Arial"/>
              </a:rPr>
              <a:t>Validation, stopping criterion: </a:t>
            </a:r>
            <a:r>
              <a:rPr lang="hu-HU" sz="1800">
                <a:latin typeface="Arial"/>
              </a:rPr>
              <a:t>CM, DRG, DRGEP, PFA, GPS</a:t>
            </a:r>
          </a:p>
          <a:p>
            <a:pPr marL="800100" lvl="1" indent="-342900" algn="l">
              <a:buFont typeface="Arial" panose="020B0604020202020204" pitchFamily="34" charset="0"/>
              <a:buChar char="•"/>
            </a:pPr>
            <a:r>
              <a:rPr lang="hu-HU" sz="1800" b="1">
                <a:latin typeface="Arial"/>
              </a:rPr>
              <a:t>+guides the reduction: </a:t>
            </a:r>
            <a:r>
              <a:rPr lang="hu-HU" sz="1800">
                <a:latin typeface="Arial"/>
              </a:rPr>
              <a:t>SEM-CM, „ASA” extensions to DRG/DRGEP/PFA</a:t>
            </a:r>
          </a:p>
          <a:p>
            <a:pPr marL="273050" indent="-273050" algn="l">
              <a:buFont typeface="+mj-lt"/>
              <a:buAutoNum type="arabicPeriod"/>
            </a:pPr>
            <a:r>
              <a:rPr lang="hu-HU" sz="1800" b="1">
                <a:solidFill>
                  <a:srgbClr val="FF0000"/>
                </a:solidFill>
                <a:latin typeface="Arial"/>
              </a:rPr>
              <a:t>Recommended methods: </a:t>
            </a:r>
            <a:r>
              <a:rPr lang="hu-HU" sz="1800">
                <a:solidFill>
                  <a:srgbClr val="FF0000"/>
                </a:solidFill>
                <a:latin typeface="Arial"/>
              </a:rPr>
              <a:t>DRGEP/PFA+ASA+PCAF, GPS methods, </a:t>
            </a:r>
            <a:r>
              <a:rPr lang="hu-HU" sz="1800">
                <a:solidFill>
                  <a:srgbClr val="0000FF"/>
                </a:solidFill>
                <a:latin typeface="Arial"/>
              </a:rPr>
              <a:t>CSP</a:t>
            </a:r>
            <a:r>
              <a:rPr lang="hu-HU" sz="1800">
                <a:solidFill>
                  <a:srgbClr val="FF0000"/>
                </a:solidFill>
                <a:latin typeface="Arial"/>
              </a:rPr>
              <a:t>			     	     and for not too large problems:  SEM-CM+SEM-PCAF</a:t>
            </a:r>
            <a:br>
              <a:rPr lang="hu-HU" sz="1800">
                <a:solidFill>
                  <a:srgbClr val="000000"/>
                </a:solidFill>
                <a:latin typeface="Arial"/>
              </a:rPr>
            </a:br>
            <a:r>
              <a:rPr lang="hu-HU" sz="1800">
                <a:solidFill>
                  <a:srgbClr val="000000"/>
                </a:solidFill>
                <a:latin typeface="Arial"/>
              </a:rPr>
              <a:t>			     (if full mech.&lt;500 spec., reduced mech. &lt;100 spec.)</a:t>
            </a:r>
            <a:endParaRPr lang="hu-HU" sz="1800" b="1">
              <a:solidFill>
                <a:srgbClr val="FF0000"/>
              </a:solidFill>
              <a:latin typeface="Arial"/>
            </a:endParaRPr>
          </a:p>
          <a:p>
            <a:pPr marL="273050" indent="-273050" algn="l">
              <a:buFont typeface="+mj-lt"/>
              <a:buAutoNum type="arabicPeriod"/>
            </a:pPr>
            <a:r>
              <a:rPr lang="en-GB" sz="1800" b="1">
                <a:solidFill>
                  <a:srgbClr val="FF0000"/>
                </a:solidFill>
                <a:latin typeface="Arial"/>
              </a:rPr>
              <a:t>SEM methods can </a:t>
            </a:r>
            <a:r>
              <a:rPr lang="hu-HU" sz="1800" b="1">
                <a:solidFill>
                  <a:srgbClr val="FF0000"/>
                </a:solidFill>
                <a:latin typeface="Arial"/>
              </a:rPr>
              <a:t>be used to </a:t>
            </a:r>
            <a:r>
              <a:rPr lang="en-GB" sz="1800" b="1">
                <a:solidFill>
                  <a:srgbClr val="FF0000"/>
                </a:solidFill>
                <a:latin typeface="Arial"/>
              </a:rPr>
              <a:t>fine-tune a reduced mechanism</a:t>
            </a:r>
            <a:br>
              <a:rPr lang="hu-HU" sz="1800" b="1">
                <a:solidFill>
                  <a:srgbClr val="FF0000"/>
                </a:solidFill>
                <a:latin typeface="Arial"/>
              </a:rPr>
            </a:br>
            <a:r>
              <a:rPr lang="en-GB" sz="1800">
                <a:solidFill>
                  <a:srgbClr val="000000"/>
                </a:solidFill>
                <a:latin typeface="Arial"/>
              </a:rPr>
              <a:t>by identifying </a:t>
            </a:r>
            <a:r>
              <a:rPr lang="hu-HU" sz="1800">
                <a:solidFill>
                  <a:srgbClr val="000000"/>
                </a:solidFill>
                <a:latin typeface="Arial"/>
              </a:rPr>
              <a:t>further </a:t>
            </a:r>
            <a:r>
              <a:rPr lang="en-GB" sz="1800">
                <a:solidFill>
                  <a:srgbClr val="000000"/>
                </a:solidFill>
                <a:latin typeface="Arial"/>
              </a:rPr>
              <a:t>species </a:t>
            </a:r>
            <a:r>
              <a:rPr lang="hu-HU" sz="1800">
                <a:solidFill>
                  <a:srgbClr val="000000"/>
                </a:solidFill>
                <a:latin typeface="Arial"/>
              </a:rPr>
              <a:t>and</a:t>
            </a:r>
            <a:r>
              <a:rPr lang="en-GB" sz="1800">
                <a:solidFill>
                  <a:srgbClr val="000000"/>
                </a:solidFill>
                <a:latin typeface="Arial"/>
              </a:rPr>
              <a:t> reactions whose removal has minimal impact </a:t>
            </a:r>
            <a:br>
              <a:rPr lang="hu-HU" sz="1800">
                <a:solidFill>
                  <a:srgbClr val="000000"/>
                </a:solidFill>
                <a:latin typeface="Arial"/>
              </a:rPr>
            </a:br>
            <a:r>
              <a:rPr lang="hu-HU" sz="1800">
                <a:solidFill>
                  <a:srgbClr val="000000"/>
                </a:solidFill>
                <a:latin typeface="Arial"/>
              </a:rPr>
              <a:t>on the error </a:t>
            </a:r>
            <a:r>
              <a:rPr lang="en-GB" sz="1800">
                <a:solidFill>
                  <a:srgbClr val="000000"/>
                </a:solidFill>
                <a:latin typeface="Arial"/>
              </a:rPr>
              <a:t>due to error</a:t>
            </a:r>
            <a:r>
              <a:rPr lang="hu-HU" sz="1800">
                <a:solidFill>
                  <a:srgbClr val="000000"/>
                </a:solidFill>
                <a:latin typeface="Arial"/>
              </a:rPr>
              <a:t> cancellations</a:t>
            </a:r>
            <a:r>
              <a:rPr lang="en-GB" sz="1800">
                <a:solidFill>
                  <a:srgbClr val="000000"/>
                </a:solidFill>
                <a:latin typeface="Arial"/>
              </a:rPr>
              <a:t>.</a:t>
            </a:r>
            <a:endParaRPr lang="hu-HU" sz="1800">
              <a:solidFill>
                <a:srgbClr val="000000"/>
              </a:solidFill>
              <a:latin typeface="Arial"/>
            </a:endParaRPr>
          </a:p>
          <a:p>
            <a:pPr marL="0" indent="0"/>
            <a:r>
              <a:rPr lang="hu-HU" sz="1800">
                <a:solidFill>
                  <a:srgbClr val="FF0000"/>
                </a:solidFill>
                <a:latin typeface="Arial"/>
              </a:rPr>
              <a:t>Reduced models are also useful for training ML-based models. </a:t>
            </a:r>
            <a:endParaRPr lang="en-US" sz="1800">
              <a:solidFill>
                <a:srgbClr val="FF0000"/>
              </a:solidFill>
              <a:latin typeface="Arial"/>
            </a:endParaRPr>
          </a:p>
        </p:txBody>
      </p:sp>
      <p:sp>
        <p:nvSpPr>
          <p:cNvPr id="10" name="Dia számának helye 2"/>
          <p:cNvSpPr>
            <a:spLocks noGrp="1"/>
          </p:cNvSpPr>
          <p:nvPr>
            <p:ph type="sldNum" sz="quarter" idx="12"/>
          </p:nvPr>
        </p:nvSpPr>
        <p:spPr>
          <a:xfrm>
            <a:off x="8382000" y="6400800"/>
            <a:ext cx="762000" cy="373676"/>
          </a:xfrm>
        </p:spPr>
        <p:txBody>
          <a:bodyPr/>
          <a:lstStyle/>
          <a:p>
            <a:pPr>
              <a:defRPr/>
            </a:pPr>
            <a:r>
              <a:rPr lang="hu-HU" sz="1800">
                <a:latin typeface="Arial" panose="020B0604020202020204" pitchFamily="34" charset="0"/>
                <a:cs typeface="Arial" panose="020B0604020202020204" pitchFamily="34" charset="0"/>
              </a:rPr>
              <a:t>48</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7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50DD434-15DE-14D9-200B-ACCE4CDE4848}"/>
            </a:ext>
          </a:extLst>
        </p:cNvPr>
        <p:cNvGrpSpPr/>
        <p:nvPr/>
      </p:nvGrpSpPr>
      <p:grpSpPr>
        <a:xfrm>
          <a:off x="0" y="0"/>
          <a:ext cx="0" cy="0"/>
          <a:chOff x="0" y="0"/>
          <a:chExt cx="0" cy="0"/>
        </a:xfrm>
      </p:grpSpPr>
      <p:sp>
        <p:nvSpPr>
          <p:cNvPr id="543747" name="Text Box 3">
            <a:extLst>
              <a:ext uri="{FF2B5EF4-FFF2-40B4-BE49-F238E27FC236}">
                <a16:creationId xmlns:a16="http://schemas.microsoft.com/office/drawing/2014/main" id="{950CAF47-5FEB-222C-A00D-EC5E03BF0CB3}"/>
              </a:ext>
            </a:extLst>
          </p:cNvPr>
          <p:cNvSpPr txBox="1">
            <a:spLocks noChangeArrowheads="1"/>
          </p:cNvSpPr>
          <p:nvPr/>
        </p:nvSpPr>
        <p:spPr bwMode="auto">
          <a:xfrm>
            <a:off x="304800" y="533400"/>
            <a:ext cx="8686800" cy="6209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a:ln>
                  <a:noFill/>
                </a:ln>
                <a:solidFill>
                  <a:srgbClr val="0000FF"/>
                </a:solidFill>
                <a:effectLst/>
                <a:uLnTx/>
                <a:uFillTx/>
                <a:latin typeface="Arial"/>
                <a:ea typeface="+mn-ea"/>
                <a:cs typeface="Times New Roman" panose="02020603050405020304" pitchFamily="18" charset="0"/>
              </a:rPr>
              <a:t>Python-based Model Automatic Reduction Software (pyMARS)</a:t>
            </a:r>
            <a:endParaRPr kumimoji="0" lang="hu-HU" sz="1800" b="1" i="0" u="sng" strike="noStrike" kern="1200" cap="none" spc="0" normalizeH="0" baseline="0" noProof="0">
              <a:ln>
                <a:noFill/>
              </a:ln>
              <a:solidFill>
                <a:srgbClr val="0000FF"/>
              </a:solidFill>
              <a:effectLst/>
              <a:uLnTx/>
              <a:uFillTx/>
              <a:latin typeface="Arial"/>
              <a:ea typeface="+mn-ea"/>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FF0000"/>
                </a:solidFill>
                <a:effectLst/>
                <a:uLnTx/>
                <a:uFillTx/>
                <a:latin typeface="Arial"/>
                <a:ea typeface="+mn-ea"/>
                <a:cs typeface="Times New Roman" panose="02020603050405020304" pitchFamily="18" charset="0"/>
              </a:rPr>
              <a:t>DRG, DRGEP, PFA + all ASA combination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Uses Cantera for simulations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8000"/>
                </a:solidFill>
                <a:effectLst/>
                <a:uLnTx/>
                <a:uFillTx/>
                <a:latin typeface="Arial"/>
                <a:ea typeface="+mn-ea"/>
                <a:cs typeface="Times New Roman" panose="02020603050405020304" pitchFamily="18" charset="0"/>
              </a:rPr>
              <a:t>Free</a:t>
            </a:r>
            <a:r>
              <a:rPr kumimoji="0" lang="hu-HU" sz="18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 </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https://github.com/Niemeyer-Research-Group/pyMARS</a:t>
            </a:r>
            <a:endParaRPr kumimoji="0" lang="hu-HU" sz="1800" b="1" i="0" u="none" strike="noStrike" kern="1200" cap="none" spc="0" normalizeH="0" baseline="0" noProof="0">
              <a:ln>
                <a:noFill/>
              </a:ln>
              <a:solidFill>
                <a:srgbClr val="000000"/>
              </a:solidFill>
              <a:effectLst/>
              <a:uLnTx/>
              <a:uFillTx/>
              <a:latin typeface="Arial"/>
              <a:ea typeface="+mn-ea"/>
              <a:cs typeface="Times New Roman" panose="02020603050405020304" pitchFamily="18" charset="0"/>
            </a:endParaRPr>
          </a:p>
          <a:p>
            <a:pPr marL="0" marR="0" lvl="0" indent="0" algn="l" defTabSz="914400" rtl="0" eaLnBrk="1" fontAlgn="base" latinLnBrk="0" hangingPunct="1">
              <a:lnSpc>
                <a:spcPct val="100000"/>
              </a:lnSpc>
              <a:spcBef>
                <a:spcPts val="900"/>
              </a:spcBef>
              <a:spcAft>
                <a:spcPct val="0"/>
              </a:spcAft>
              <a:buClrTx/>
              <a:buSzTx/>
              <a:buFontTx/>
              <a:buNone/>
              <a:tabLst/>
              <a:defRPr/>
            </a:pPr>
            <a:r>
              <a:rPr kumimoji="0" lang="hu-HU" sz="1800" b="1" i="0" u="sng" strike="noStrike" kern="1200" cap="none" spc="0" normalizeH="0" baseline="0" noProof="0">
                <a:ln>
                  <a:noFill/>
                </a:ln>
                <a:solidFill>
                  <a:srgbClr val="0000FF"/>
                </a:solidFill>
                <a:effectLst/>
                <a:uLnTx/>
                <a:uFillTx/>
                <a:latin typeface="Arial"/>
                <a:ea typeface="+mn-ea"/>
                <a:cs typeface="Times New Roman" panose="02020603050405020304" pitchFamily="18" charset="0"/>
              </a:rPr>
              <a:t>Ansys Chemkin-Pro Reaction Workbench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FF0000"/>
                </a:solidFill>
                <a:effectLst/>
                <a:uLnTx/>
                <a:uFillTx/>
                <a:latin typeface="Arial"/>
                <a:ea typeface="+mn-ea"/>
                <a:cs typeface="Times New Roman" panose="02020603050405020304" pitchFamily="18" charset="0"/>
              </a:rPr>
              <a:t>PCAS, DRG, DRGEP, PFA, DRG-ASA, DRGEP-ASA, Isomer Lumping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Uses Chemkin Pro for simulations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7030A0"/>
                </a:solidFill>
                <a:effectLst/>
                <a:uLnTx/>
                <a:uFillTx/>
                <a:latin typeface="Arial" charset="0"/>
                <a:ea typeface="+mn-ea"/>
                <a:cs typeface="Times New Roman" panose="02020603050405020304" pitchFamily="18" charset="0"/>
              </a:rPr>
              <a:t>Commercial !</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 </a:t>
            </a:r>
            <a:r>
              <a:rPr kumimoji="0" lang="hu-HU" sz="1800" b="0" i="0" u="sng" strike="noStrike" kern="1200" cap="none" spc="0" normalizeH="0" baseline="0" noProof="0">
                <a:ln>
                  <a:noFill/>
                </a:ln>
                <a:solidFill>
                  <a:srgbClr val="000000"/>
                </a:solidFill>
                <a:effectLst/>
                <a:uLnTx/>
                <a:uFillTx/>
                <a:latin typeface="Arial" charset="0"/>
                <a:ea typeface="+mn-ea"/>
                <a:cs typeface="Times New Roman" panose="02020603050405020304" pitchFamily="18" charset="0"/>
                <a:hlinkClick r:id="rId4">
                  <a:extLst>
                    <a:ext uri="{A12FA001-AC4F-418D-AE19-62706E023703}">
                      <ahyp:hlinkClr xmlns:ahyp="http://schemas.microsoft.com/office/drawing/2018/hyperlinkcolor" val="tx"/>
                    </a:ext>
                  </a:extLst>
                </a:hlinkClick>
              </a:rPr>
              <a:t>https://www.ansys.com/products/fluids/ansys-chemkin</a:t>
            </a:r>
            <a:endParaRPr kumimoji="0" lang="hu-HU" sz="18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endParaRPr>
          </a:p>
          <a:p>
            <a:pPr marL="0" marR="0" lvl="0" indent="0" algn="l" defTabSz="914400" rtl="0" eaLnBrk="1" fontAlgn="base" latinLnBrk="0" hangingPunct="1">
              <a:lnSpc>
                <a:spcPct val="100000"/>
              </a:lnSpc>
              <a:spcBef>
                <a:spcPts val="900"/>
              </a:spcBef>
              <a:spcAft>
                <a:spcPct val="0"/>
              </a:spcAft>
              <a:buClrTx/>
              <a:buSzTx/>
              <a:buFontTx/>
              <a:buNone/>
              <a:tabLst/>
              <a:defRPr/>
            </a:pPr>
            <a:r>
              <a:rPr kumimoji="0" lang="hu-HU" sz="1800" b="1" i="0" u="sng"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KINALC</a:t>
            </a:r>
            <a:r>
              <a:rPr kumimoji="0" lang="hu-HU" sz="1800" b="1" i="0" u="none"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 </a:t>
            </a:r>
            <a:r>
              <a:rPr kumimoji="0" lang="hu-HU" sz="1800" b="1"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a:t>
            </a:r>
            <a:r>
              <a:rPr kumimoji="0" lang="hu-HU" sz="1800" b="0" i="0" u="none" strike="noStrike" kern="1200" cap="none" spc="0" normalizeH="0" baseline="0" noProof="0">
                <a:ln>
                  <a:noFill/>
                </a:ln>
                <a:solidFill>
                  <a:srgbClr val="FF0000"/>
                </a:solidFill>
                <a:effectLst/>
                <a:uLnTx/>
                <a:uFillTx/>
                <a:latin typeface="Arial"/>
                <a:ea typeface="+mn-ea"/>
                <a:cs typeface="Times New Roman" panose="02020603050405020304" pitchFamily="18" charset="0"/>
              </a:rPr>
              <a:t>CM, ROPA, PCAS, PCAF)</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0000"/>
                </a:solidFill>
                <a:effectLst/>
                <a:uLnTx/>
                <a:uFillTx/>
                <a:latin typeface="Arial"/>
                <a:ea typeface="+mn-ea"/>
                <a:cs typeface="Times New Roman" panose="02020603050405020304" pitchFamily="18" charset="0"/>
              </a:rPr>
              <a:t>CHEMKIN II-III, CHEMKIN 4 outputs, </a:t>
            </a:r>
            <a:r>
              <a:rPr kumimoji="0" lang="hu-HU" sz="1800" b="0" i="0" u="none" strike="noStrike" kern="1200" cap="none" spc="0" normalizeH="0" baseline="0" noProof="0">
                <a:ln>
                  <a:noFill/>
                </a:ln>
                <a:solidFill>
                  <a:srgbClr val="008000"/>
                </a:solidFill>
                <a:effectLst/>
                <a:uLnTx/>
                <a:uFillTx/>
                <a:latin typeface="Arial" charset="0"/>
                <a:ea typeface="+mn-ea"/>
                <a:cs typeface="Times New Roman" panose="02020603050405020304" pitchFamily="18" charset="0"/>
              </a:rPr>
              <a:t>Free</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 </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https://respecth.elte.hu/</a:t>
            </a:r>
            <a:endParaRPr kumimoji="0" lang="hu-HU" sz="1800" b="1" i="0" u="sng" strike="noStrike" kern="1200" cap="none" spc="0" normalizeH="0" baseline="0" noProof="0">
              <a:ln>
                <a:noFill/>
              </a:ln>
              <a:solidFill>
                <a:srgbClr val="000000"/>
              </a:solidFill>
              <a:effectLst/>
              <a:uLnTx/>
              <a:uFillTx/>
              <a:latin typeface="Arial"/>
              <a:ea typeface="+mn-ea"/>
              <a:cs typeface="Times New Roman" panose="02020603050405020304" pitchFamily="18" charset="0"/>
            </a:endParaRPr>
          </a:p>
          <a:p>
            <a:pPr marL="0" marR="0" lvl="0" indent="0" algn="l" defTabSz="914400" rtl="0" eaLnBrk="1" fontAlgn="base" latinLnBrk="0" hangingPunct="1">
              <a:lnSpc>
                <a:spcPct val="100000"/>
              </a:lnSpc>
              <a:spcBef>
                <a:spcPts val="900"/>
              </a:spcBef>
              <a:spcAft>
                <a:spcPct val="0"/>
              </a:spcAft>
              <a:buClrTx/>
              <a:buSzTx/>
              <a:buFontTx/>
              <a:buNone/>
              <a:tabLst/>
              <a:defRPr/>
            </a:pPr>
            <a:r>
              <a:rPr kumimoji="0" lang="hu-HU" sz="1800" b="1" i="0" u="sng"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Simulation</a:t>
            </a:r>
            <a:r>
              <a:rPr kumimoji="0" lang="hu-HU" sz="1800" b="1" i="0" u="sng" strike="noStrike" kern="1200" cap="none" spc="0" normalizeH="0" baseline="0" noProof="0">
                <a:ln>
                  <a:noFill/>
                </a:ln>
                <a:solidFill>
                  <a:srgbClr val="0000FF"/>
                </a:solidFill>
                <a:effectLst/>
                <a:uLnTx/>
                <a:uFillTx/>
                <a:latin typeface="Arial"/>
                <a:ea typeface="+mn-ea"/>
                <a:cs typeface="Times New Roman" panose="02020603050405020304" pitchFamily="18" charset="0"/>
              </a:rPr>
              <a:t> Error </a:t>
            </a:r>
            <a:r>
              <a:rPr kumimoji="0" lang="hu-HU" sz="1800" b="1" i="0" u="sng"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Minimization</a:t>
            </a:r>
            <a:r>
              <a:rPr kumimoji="0" lang="hu-HU" sz="1800" b="1" i="0" u="none"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 </a:t>
            </a:r>
            <a:r>
              <a:rPr kumimoji="0" lang="hu-HU" sz="1800" b="0"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(SEM-CM, SEM-PCAF)</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Old version uses its own integrator: only closed homogeneous reactors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8000"/>
                </a:solidFill>
                <a:effectLst/>
                <a:uLnTx/>
                <a:uFillTx/>
                <a:latin typeface="Arial" charset="0"/>
                <a:ea typeface="+mn-ea"/>
                <a:cs typeface="Times New Roman" panose="02020603050405020304" pitchFamily="18" charset="0"/>
              </a:rPr>
              <a:t>Free</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 </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https://respecth.elte.hu/</a:t>
            </a:r>
            <a:endPar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endParaRPr>
          </a:p>
          <a:p>
            <a:pPr marL="285750" indent="-285750" algn="l">
              <a:buFont typeface="Arial" panose="020B0604020202020204" pitchFamily="34" charset="0"/>
              <a:buChar char="•"/>
            </a:pPr>
            <a:r>
              <a:rPr lang="hu-HU" sz="1800">
                <a:solidFill>
                  <a:srgbClr val="FF0000"/>
                </a:solidFill>
                <a:cs typeface="Times New Roman" panose="02020603050405020304" pitchFamily="18" charset="0"/>
              </a:rPr>
              <a:t>In preparation</a:t>
            </a:r>
            <a:r>
              <a:rPr lang="hu-HU" sz="1800">
                <a:solidFill>
                  <a:srgbClr val="000000"/>
                </a:solidFill>
                <a:cs typeface="Times New Roman" panose="02020603050405020304" pitchFamily="18" charset="0"/>
              </a:rPr>
              <a:t>: Optima++ based version to use any integrator and reactor type</a:t>
            </a:r>
            <a:endPar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endParaRPr>
          </a:p>
          <a:p>
            <a:pPr marL="0" marR="0" lvl="0" indent="0" algn="l" defTabSz="914400" rtl="0" eaLnBrk="1" fontAlgn="base" latinLnBrk="0" hangingPunct="1">
              <a:lnSpc>
                <a:spcPct val="100000"/>
              </a:lnSpc>
              <a:spcBef>
                <a:spcPts val="900"/>
              </a:spcBef>
              <a:spcAft>
                <a:spcPct val="0"/>
              </a:spcAft>
              <a:buClrTx/>
              <a:buSzTx/>
              <a:buFontTx/>
              <a:buNone/>
              <a:tabLst/>
              <a:defRPr/>
            </a:pPr>
            <a:r>
              <a:rPr kumimoji="0" lang="hu-HU" sz="1800" b="1" i="0" u="sng"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Global Pathway Selection</a:t>
            </a:r>
            <a:r>
              <a:rPr kumimoji="0" lang="hu-HU" sz="1800" b="0" i="0" u="none" strike="noStrike" kern="1200" cap="none" spc="0" normalizeH="0" baseline="0" noProof="0">
                <a:ln>
                  <a:noFill/>
                </a:ln>
                <a:solidFill>
                  <a:srgbClr val="0000FF"/>
                </a:solidFill>
                <a:effectLst/>
                <a:uLnTx/>
                <a:uFillTx/>
                <a:latin typeface="Arial" charset="0"/>
                <a:ea typeface="+mn-ea"/>
                <a:cs typeface="Times New Roman" panose="02020603050405020304" pitchFamily="18" charset="0"/>
              </a:rPr>
              <a:t> </a:t>
            </a:r>
            <a:r>
              <a:rPr kumimoji="0" lang="hu-HU" sz="1800" b="0"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(GPS)</a:t>
            </a:r>
            <a:endParaRPr kumimoji="0" lang="hu-HU" sz="1800" b="1" i="0" u="sng" strike="noStrike" kern="1200" cap="none" spc="0" normalizeH="0" baseline="0" noProof="0">
              <a:ln>
                <a:noFill/>
              </a:ln>
              <a:solidFill>
                <a:srgbClr val="FF0000"/>
              </a:solidFill>
              <a:effectLst/>
              <a:uLnTx/>
              <a:uFillTx/>
              <a:latin typeface="Arial" charset="0"/>
              <a:ea typeface="+mn-ea"/>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Uses Cantera for simulations</a:t>
            </a: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008000"/>
                </a:solidFill>
                <a:effectLst/>
                <a:uLnTx/>
                <a:uFillTx/>
                <a:latin typeface="Arial" charset="0"/>
                <a:ea typeface="+mn-ea"/>
                <a:cs typeface="Times New Roman" panose="02020603050405020304" pitchFamily="18" charset="0"/>
              </a:rPr>
              <a:t>Free</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rPr>
              <a:t>: </a:t>
            </a:r>
            <a:r>
              <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https://github.com/golsun/GPS</a:t>
            </a:r>
            <a:endParaRPr kumimoji="0" lang="hu-HU" sz="1800" b="0" i="0" u="none" strike="noStrike" kern="1200" cap="none" spc="0" normalizeH="0" baseline="0" noProof="0">
              <a:ln>
                <a:noFill/>
              </a:ln>
              <a:solidFill>
                <a:srgbClr val="000000"/>
              </a:solidFill>
              <a:effectLst/>
              <a:uLnTx/>
              <a:uFillTx/>
              <a:latin typeface="Arial" charset="0"/>
              <a:ea typeface="+mn-ea"/>
              <a:cs typeface="Times New Roman" panose="02020603050405020304" pitchFamily="18" charset="0"/>
            </a:endParaRPr>
          </a:p>
          <a:p>
            <a:pPr marL="0" marR="0" lvl="0" indent="0" algn="l" defTabSz="914400" rtl="0" eaLnBrk="1" fontAlgn="base" latinLnBrk="0" hangingPunct="1">
              <a:lnSpc>
                <a:spcPct val="100000"/>
              </a:lnSpc>
              <a:spcBef>
                <a:spcPts val="900"/>
              </a:spcBef>
              <a:spcAft>
                <a:spcPct val="0"/>
              </a:spcAft>
              <a:buClrTx/>
              <a:buSzTx/>
              <a:buFontTx/>
              <a:buNone/>
              <a:tabLst/>
              <a:defRPr/>
            </a:pPr>
            <a:r>
              <a:rPr kumimoji="0" lang="hu-HU" sz="1800" b="1" i="0" u="sng"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Computational Singular Perturbation (CSP)</a:t>
            </a:r>
            <a:endParaRPr kumimoji="0" lang="hu-HU" sz="1800" b="1"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endParaRPr>
          </a:p>
          <a:p>
            <a:pPr marL="285750" marR="0" lvl="0" indent="-28575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hu-HU" sz="1800" b="0"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Very powerful method for mechanism reduction based on time-scale separation.</a:t>
            </a:r>
            <a:br>
              <a:rPr kumimoji="0" lang="hu-HU" sz="1800" b="0"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br>
            <a:r>
              <a:rPr kumimoji="0" lang="hu-HU" sz="1800" b="0" i="0" u="none" strike="noStrike" kern="1200" cap="none" spc="0" normalizeH="0" baseline="0" noProof="0">
                <a:ln>
                  <a:noFill/>
                </a:ln>
                <a:solidFill>
                  <a:srgbClr val="FF0000"/>
                </a:solidFill>
                <a:effectLst/>
                <a:uLnTx/>
                <a:uFillTx/>
                <a:latin typeface="Arial" charset="0"/>
                <a:ea typeface="+mn-ea"/>
                <a:cs typeface="Times New Roman" panose="02020603050405020304" pitchFamily="18" charset="0"/>
              </a:rPr>
              <a:t>See Professor Goussis’ talk on CSP!</a:t>
            </a:r>
          </a:p>
        </p:txBody>
      </p:sp>
      <p:sp>
        <p:nvSpPr>
          <p:cNvPr id="24" name="Text Box 9">
            <a:extLst>
              <a:ext uri="{FF2B5EF4-FFF2-40B4-BE49-F238E27FC236}">
                <a16:creationId xmlns:a16="http://schemas.microsoft.com/office/drawing/2014/main" id="{04F19A4A-DB55-BD09-884F-874B71D08301}"/>
              </a:ext>
            </a:extLst>
          </p:cNvPr>
          <p:cNvSpPr txBox="1">
            <a:spLocks noChangeArrowheads="1"/>
          </p:cNvSpPr>
          <p:nvPr/>
        </p:nvSpPr>
        <p:spPr bwMode="auto">
          <a:xfrm>
            <a:off x="2360395" y="44450"/>
            <a:ext cx="46328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hu-HU" sz="24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rPr>
              <a:t>Availability of reduction codes</a:t>
            </a:r>
            <a:endParaRPr kumimoji="0" lang="en-US" sz="2400" b="1" i="0" u="none" strike="noStrike" kern="1200" cap="none" spc="0" normalizeH="0" baseline="0" noProof="0">
              <a:ln>
                <a:noFill/>
              </a:ln>
              <a:solidFill>
                <a:srgbClr val="CC0000"/>
              </a:solidFill>
              <a:effectLst/>
              <a:uLnTx/>
              <a:uFillTx/>
              <a:latin typeface="Arial" panose="020B0604020202020204" pitchFamily="34" charset="0"/>
              <a:ea typeface="+mn-ea"/>
              <a:cs typeface="Arial" panose="020B0604020202020204" pitchFamily="34" charset="0"/>
            </a:endParaRPr>
          </a:p>
        </p:txBody>
      </p:sp>
      <p:sp>
        <p:nvSpPr>
          <p:cNvPr id="36" name="Dia számának helye 2">
            <a:extLst>
              <a:ext uri="{FF2B5EF4-FFF2-40B4-BE49-F238E27FC236}">
                <a16:creationId xmlns:a16="http://schemas.microsoft.com/office/drawing/2014/main" id="{5922D194-D053-EA5A-CFB0-CC1B6E12C8AE}"/>
              </a:ext>
            </a:extLst>
          </p:cNvPr>
          <p:cNvSpPr>
            <a:spLocks noGrp="1"/>
          </p:cNvSpPr>
          <p:nvPr>
            <p:ph type="sldNum" sz="quarter" idx="12"/>
          </p:nvPr>
        </p:nvSpPr>
        <p:spPr>
          <a:xfrm>
            <a:off x="8382000" y="6400800"/>
            <a:ext cx="762000" cy="37367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hu-HU" sz="18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rPr>
              <a:t>49</a:t>
            </a:r>
            <a:endParaRPr kumimoji="0" lang="en-US" sz="1800" b="0"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7261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228600" y="1434001"/>
            <a:ext cx="8915400" cy="4738199"/>
          </a:xfrm>
        </p:spPr>
        <p:txBody>
          <a:bodyPr/>
          <a:lstStyle/>
          <a:p>
            <a:pPr eaLnBrk="1" hangingPunct="1">
              <a:spcBef>
                <a:spcPts val="0"/>
              </a:spcBef>
              <a:buFontTx/>
              <a:buNone/>
            </a:pPr>
            <a:r>
              <a:rPr lang="en-US" sz="2000" noProof="0">
                <a:solidFill>
                  <a:srgbClr val="0000FF"/>
                </a:solidFill>
                <a:latin typeface="Arial" panose="020B0604020202020204" pitchFamily="34" charset="0"/>
              </a:rPr>
              <a:t>I. Methods without considering time-scale separation</a:t>
            </a:r>
          </a:p>
          <a:p>
            <a:pPr eaLnBrk="1" hangingPunct="1">
              <a:spcBef>
                <a:spcPts val="0"/>
              </a:spcBef>
              <a:buFontTx/>
              <a:buNone/>
            </a:pPr>
            <a:r>
              <a:rPr lang="en-US" sz="2000" noProof="0">
                <a:latin typeface="Arial" panose="020B0604020202020204" pitchFamily="34" charset="0"/>
              </a:rPr>
              <a:t>	</a:t>
            </a:r>
            <a:r>
              <a:rPr lang="en-US" sz="1800" noProof="0">
                <a:solidFill>
                  <a:srgbClr val="000000"/>
                </a:solidFill>
                <a:latin typeface="Arial" panose="020B0604020202020204" pitchFamily="34" charset="0"/>
              </a:rPr>
              <a:t>1. </a:t>
            </a:r>
            <a:r>
              <a:rPr lang="en-US" sz="1800" b="1" noProof="0">
                <a:solidFill>
                  <a:srgbClr val="000000"/>
                </a:solidFill>
                <a:latin typeface="Arial" panose="020B0604020202020204" pitchFamily="34" charset="0"/>
              </a:rPr>
              <a:t>Skeletal reduction</a:t>
            </a:r>
            <a:r>
              <a:rPr lang="hu-HU" sz="1800" noProof="0">
                <a:solidFill>
                  <a:srgbClr val="000000"/>
                </a:solidFill>
                <a:latin typeface="Arial" panose="020B0604020202020204" pitchFamily="34" charset="0"/>
              </a:rPr>
              <a:t>: e</a:t>
            </a:r>
            <a:r>
              <a:rPr lang="en-US" sz="1800" noProof="0">
                <a:solidFill>
                  <a:srgbClr val="000000"/>
                </a:solidFill>
                <a:latin typeface="Arial" panose="020B0604020202020204" pitchFamily="34" charset="0"/>
              </a:rPr>
              <a:t>limination of redundant species and reactions</a:t>
            </a:r>
          </a:p>
          <a:p>
            <a:pPr eaLnBrk="1" hangingPunct="1">
              <a:spcBef>
                <a:spcPts val="0"/>
              </a:spcBef>
              <a:buFontTx/>
              <a:buNone/>
            </a:pPr>
            <a:r>
              <a:rPr lang="en-US" sz="1800" noProof="0">
                <a:solidFill>
                  <a:srgbClr val="000000"/>
                </a:solidFill>
                <a:latin typeface="Arial" panose="020B0604020202020204" pitchFamily="34" charset="0"/>
                <a:sym typeface="Symbol" panose="05050102010706020507" pitchFamily="18" charset="2"/>
              </a:rPr>
              <a:t>	 </a:t>
            </a:r>
            <a:r>
              <a:rPr lang="hu-HU" sz="1800" noProof="0">
                <a:solidFill>
                  <a:srgbClr val="000000"/>
                </a:solidFill>
                <a:latin typeface="Arial" panose="020B0604020202020204" pitchFamily="34" charset="0"/>
                <a:sym typeface="Symbol" panose="05050102010706020507" pitchFamily="18" charset="2"/>
              </a:rPr>
              <a:t>   </a:t>
            </a:r>
            <a:r>
              <a:rPr lang="en-US" sz="1800" noProof="0">
                <a:solidFill>
                  <a:srgbClr val="000000"/>
                </a:solidFill>
                <a:latin typeface="Arial" panose="020B0604020202020204" pitchFamily="34" charset="0"/>
                <a:sym typeface="Symbol" panose="05050102010706020507" pitchFamily="18" charset="2"/>
              </a:rPr>
              <a:t> a smaller, usually less stiff ODE with mass-action kinetics</a:t>
            </a:r>
            <a:endParaRPr lang="en-US" sz="1800" noProof="0">
              <a:solidFill>
                <a:srgbClr val="000000"/>
              </a:solidFill>
              <a:latin typeface="Arial" panose="020B0604020202020204" pitchFamily="34" charset="0"/>
            </a:endParaRPr>
          </a:p>
          <a:p>
            <a:pPr eaLnBrk="1" hangingPunct="1">
              <a:spcBef>
                <a:spcPts val="600"/>
              </a:spcBef>
              <a:buFontTx/>
              <a:buNone/>
            </a:pPr>
            <a:r>
              <a:rPr lang="en-US" sz="1800" noProof="0">
                <a:solidFill>
                  <a:srgbClr val="000000"/>
                </a:solidFill>
                <a:latin typeface="Arial" panose="020B0604020202020204" pitchFamily="34" charset="0"/>
              </a:rPr>
              <a:t>	2. </a:t>
            </a:r>
            <a:r>
              <a:rPr lang="en-US" sz="1800" b="1" noProof="0">
                <a:solidFill>
                  <a:srgbClr val="000000"/>
                </a:solidFill>
                <a:latin typeface="Arial" panose="020B0604020202020204" pitchFamily="34" charset="0"/>
              </a:rPr>
              <a:t>Lumping</a:t>
            </a:r>
            <a:r>
              <a:rPr lang="en-US" sz="1800" noProof="0">
                <a:solidFill>
                  <a:srgbClr val="000000"/>
                </a:solidFill>
                <a:latin typeface="Arial" panose="020B0604020202020204" pitchFamily="34" charset="0"/>
              </a:rPr>
              <a:t> </a:t>
            </a:r>
            <a:r>
              <a:rPr lang="en-US" sz="1800" noProof="0">
                <a:solidFill>
                  <a:srgbClr val="FF0000"/>
                </a:solidFill>
                <a:latin typeface="Arial" panose="020B0604020202020204" pitchFamily="34" charset="0"/>
              </a:rPr>
              <a:t>(see later)</a:t>
            </a:r>
            <a:r>
              <a:rPr lang="hu-HU" sz="1800" noProof="0">
                <a:solidFill>
                  <a:srgbClr val="000000"/>
                </a:solidFill>
                <a:latin typeface="Arial" panose="020B0604020202020204" pitchFamily="34" charset="0"/>
              </a:rPr>
              <a:t>:</a:t>
            </a:r>
            <a:r>
              <a:rPr lang="en-US" sz="1800" noProof="0">
                <a:solidFill>
                  <a:srgbClr val="000000"/>
                </a:solidFill>
                <a:latin typeface="Arial" panose="020B0604020202020204" pitchFamily="34" charset="0"/>
              </a:rPr>
              <a:t> Combin</a:t>
            </a:r>
            <a:r>
              <a:rPr lang="hu-HU" sz="1800" noProof="0">
                <a:solidFill>
                  <a:srgbClr val="000000"/>
                </a:solidFill>
                <a:latin typeface="Arial" panose="020B0604020202020204" pitchFamily="34" charset="0"/>
              </a:rPr>
              <a:t>es</a:t>
            </a:r>
            <a:r>
              <a:rPr lang="en-US" sz="1800" noProof="0">
                <a:solidFill>
                  <a:srgbClr val="000000"/>
                </a:solidFill>
                <a:latin typeface="Arial" panose="020B0604020202020204" pitchFamily="34" charset="0"/>
              </a:rPr>
              <a:t> similar species</a:t>
            </a:r>
            <a:r>
              <a:rPr lang="hu-HU" sz="1800">
                <a:solidFill>
                  <a:srgbClr val="000000"/>
                </a:solidFill>
                <a:latin typeface="Arial" panose="020B0604020202020204" pitchFamily="34" charset="0"/>
              </a:rPr>
              <a:t>&amp;</a:t>
            </a:r>
            <a:r>
              <a:rPr lang="en-US" sz="1800" noProof="0">
                <a:solidFill>
                  <a:srgbClr val="000000"/>
                </a:solidFill>
                <a:latin typeface="Arial" panose="020B0604020202020204" pitchFamily="34" charset="0"/>
              </a:rPr>
              <a:t>reactions into lumped ones.</a:t>
            </a:r>
          </a:p>
          <a:p>
            <a:pPr>
              <a:spcBef>
                <a:spcPts val="900"/>
              </a:spcBef>
              <a:buNone/>
            </a:pPr>
            <a:r>
              <a:rPr lang="en-US" sz="2000" noProof="0">
                <a:solidFill>
                  <a:srgbClr val="0000FF"/>
                </a:solidFill>
                <a:latin typeface="Arial" panose="020B0604020202020204" pitchFamily="34" charset="0"/>
              </a:rPr>
              <a:t>II. Methods based on time-scale separation </a:t>
            </a:r>
            <a:r>
              <a:rPr lang="en-US" sz="1800" noProof="0">
                <a:solidFill>
                  <a:srgbClr val="FF0000"/>
                </a:solidFill>
                <a:latin typeface="Arial" panose="020B0604020202020204" pitchFamily="34" charset="0"/>
              </a:rPr>
              <a:t>(see later)</a:t>
            </a:r>
            <a:endParaRPr lang="en-US" sz="2000" noProof="0">
              <a:solidFill>
                <a:srgbClr val="FF0000"/>
              </a:solidFill>
              <a:latin typeface="Arial" panose="020B0604020202020204" pitchFamily="34" charset="0"/>
            </a:endParaRPr>
          </a:p>
          <a:p>
            <a:pPr>
              <a:spcBef>
                <a:spcPts val="0"/>
              </a:spcBef>
              <a:buNone/>
            </a:pPr>
            <a:r>
              <a:rPr lang="en-US" sz="1800" noProof="0">
                <a:solidFill>
                  <a:srgbClr val="000000"/>
                </a:solidFill>
                <a:latin typeface="Arial" panose="020B0604020202020204" pitchFamily="34" charset="0"/>
              </a:rPr>
              <a:t>	1. </a:t>
            </a:r>
            <a:r>
              <a:rPr lang="en-US" sz="1800" b="1" noProof="0">
                <a:solidFill>
                  <a:srgbClr val="000000"/>
                </a:solidFill>
                <a:latin typeface="Arial" panose="020B0604020202020204" pitchFamily="34" charset="0"/>
              </a:rPr>
              <a:t>Simplification of the mechanism</a:t>
            </a:r>
            <a:r>
              <a:rPr lang="hu-HU" sz="1800" b="1" noProof="0">
                <a:solidFill>
                  <a:srgbClr val="000000"/>
                </a:solidFill>
                <a:latin typeface="Arial" panose="020B0604020202020204" pitchFamily="34" charset="0"/>
              </a:rPr>
              <a:t>s</a:t>
            </a:r>
            <a:r>
              <a:rPr lang="en-US" sz="1800" noProof="0">
                <a:solidFill>
                  <a:srgbClr val="000000"/>
                </a:solidFill>
                <a:latin typeface="Arial" panose="020B0604020202020204" pitchFamily="34" charset="0"/>
              </a:rPr>
              <a:t> using methods QSSA, PEA, CSP</a:t>
            </a:r>
          </a:p>
          <a:p>
            <a:pPr>
              <a:spcBef>
                <a:spcPts val="0"/>
              </a:spcBef>
              <a:buNone/>
            </a:pPr>
            <a:r>
              <a:rPr lang="en-US" sz="1800" noProof="0">
                <a:solidFill>
                  <a:srgbClr val="000000"/>
                </a:solidFill>
                <a:latin typeface="Arial" panose="020B0604020202020204" pitchFamily="34" charset="0"/>
              </a:rPr>
              <a:t>	 </a:t>
            </a:r>
            <a:r>
              <a:rPr lang="en-US" sz="1800" noProof="0">
                <a:solidFill>
                  <a:srgbClr val="000000"/>
                </a:solidFill>
                <a:latin typeface="Arial" panose="020B0604020202020204" pitchFamily="34" charset="0"/>
                <a:sym typeface="Symbol" panose="05050102010706020507" pitchFamily="18" charset="2"/>
              </a:rPr>
              <a:t> ODEs for slow variables, and algebraic equations for fast variables</a:t>
            </a:r>
          </a:p>
          <a:p>
            <a:pPr>
              <a:spcBef>
                <a:spcPts val="600"/>
              </a:spcBef>
              <a:buNone/>
            </a:pPr>
            <a:r>
              <a:rPr lang="en-US" sz="1800" noProof="0">
                <a:solidFill>
                  <a:srgbClr val="000000"/>
                </a:solidFill>
                <a:latin typeface="Arial" panose="020B0604020202020204" pitchFamily="34" charset="0"/>
              </a:rPr>
              <a:t>	2. </a:t>
            </a:r>
            <a:r>
              <a:rPr lang="en-US" sz="1800" b="1" noProof="0">
                <a:solidFill>
                  <a:srgbClr val="000000"/>
                </a:solidFill>
                <a:latin typeface="Arial" panose="020B0604020202020204" pitchFamily="34" charset="0"/>
              </a:rPr>
              <a:t>Slow manifold methods</a:t>
            </a:r>
            <a:endParaRPr lang="en-US" sz="1800" b="1" noProof="0">
              <a:solidFill>
                <a:srgbClr val="0000FF"/>
              </a:solidFill>
              <a:latin typeface="Arial" panose="020B0604020202020204" pitchFamily="34" charset="0"/>
              <a:sym typeface="Symbol" panose="05050102010706020507" pitchFamily="18" charset="2"/>
            </a:endParaRPr>
          </a:p>
          <a:p>
            <a:pPr>
              <a:spcBef>
                <a:spcPts val="900"/>
              </a:spcBef>
              <a:buNone/>
            </a:pPr>
            <a:r>
              <a:rPr lang="en-US" sz="2000" noProof="0">
                <a:solidFill>
                  <a:srgbClr val="0000FF"/>
                </a:solidFill>
                <a:latin typeface="Arial" panose="020B0604020202020204" pitchFamily="34" charset="0"/>
                <a:sym typeface="Symbol" panose="05050102010706020507" pitchFamily="18" charset="2"/>
              </a:rPr>
              <a:t>III. Tabulated and fitted models </a:t>
            </a:r>
            <a:r>
              <a:rPr lang="en-US" sz="1800" noProof="0">
                <a:solidFill>
                  <a:srgbClr val="FF0000"/>
                </a:solidFill>
                <a:latin typeface="Arial" panose="020B0604020202020204" pitchFamily="34" charset="0"/>
              </a:rPr>
              <a:t>(see later)</a:t>
            </a:r>
          </a:p>
          <a:p>
            <a:pPr marL="0" indent="0" algn="ctr">
              <a:spcBef>
                <a:spcPts val="600"/>
              </a:spcBef>
              <a:buNone/>
            </a:pPr>
            <a:r>
              <a:rPr lang="en-US" sz="2000" noProof="0">
                <a:solidFill>
                  <a:srgbClr val="FF0000"/>
                </a:solidFill>
                <a:latin typeface="Arial" panose="020B0604020202020204" pitchFamily="34" charset="0"/>
                <a:sym typeface="Symbol" panose="05050102010706020507" pitchFamily="18" charset="2"/>
              </a:rPr>
              <a:t>The various methods are often combined, and </a:t>
            </a:r>
            <a:br>
              <a:rPr lang="en-US" sz="2000" noProof="0">
                <a:solidFill>
                  <a:srgbClr val="FF0000"/>
                </a:solidFill>
                <a:latin typeface="Arial" panose="020B0604020202020204" pitchFamily="34" charset="0"/>
                <a:sym typeface="Symbol" panose="05050102010706020507" pitchFamily="18" charset="2"/>
              </a:rPr>
            </a:br>
            <a:r>
              <a:rPr lang="en-US" sz="2000" noProof="0">
                <a:solidFill>
                  <a:srgbClr val="FF0000"/>
                </a:solidFill>
                <a:latin typeface="Arial" panose="020B0604020202020204" pitchFamily="34" charset="0"/>
                <a:sym typeface="Symbol" panose="05050102010706020507" pitchFamily="18" charset="2"/>
              </a:rPr>
              <a:t>some methods can be applied repeatedly for better results !</a:t>
            </a:r>
            <a:endParaRPr lang="hu-HU" sz="2000">
              <a:solidFill>
                <a:srgbClr val="FF0000"/>
              </a:solidFill>
              <a:latin typeface="Arial" panose="020B0604020202020204" pitchFamily="34" charset="0"/>
              <a:sym typeface="Symbol" panose="05050102010706020507" pitchFamily="18" charset="2"/>
            </a:endParaRPr>
          </a:p>
          <a:p>
            <a:pPr eaLnBrk="1" hangingPunct="1">
              <a:spcBef>
                <a:spcPts val="600"/>
              </a:spcBef>
              <a:buFontTx/>
              <a:buNone/>
            </a:pPr>
            <a:r>
              <a:rPr lang="hu-HU" sz="2000">
                <a:solidFill>
                  <a:srgbClr val="0000FF"/>
                </a:solidFill>
                <a:latin typeface="Arial" panose="020B0604020202020204" pitchFamily="34" charset="0"/>
              </a:rPr>
              <a:t>According to the way of application: </a:t>
            </a:r>
          </a:p>
          <a:p>
            <a:pPr lvl="1" eaLnBrk="1" hangingPunct="1">
              <a:spcBef>
                <a:spcPts val="0"/>
              </a:spcBef>
            </a:pPr>
            <a:r>
              <a:rPr lang="hu-HU" sz="1800" b="1">
                <a:solidFill>
                  <a:srgbClr val="000000"/>
                </a:solidFill>
                <a:latin typeface="Arial" panose="020B0604020202020204" pitchFamily="34" charset="0"/>
              </a:rPr>
              <a:t>on-the-fly</a:t>
            </a:r>
            <a:r>
              <a:rPr lang="hu-HU" sz="1800">
                <a:solidFill>
                  <a:srgbClr val="000000"/>
                </a:solidFill>
                <a:latin typeface="Arial" panose="020B0604020202020204" pitchFamily="34" charset="0"/>
              </a:rPr>
              <a:t>: - simplifies the model during simulation, based on local conditions</a:t>
            </a:r>
            <a:r>
              <a:rPr lang="hu-HU" sz="1800" b="1">
                <a:solidFill>
                  <a:srgbClr val="000000"/>
                </a:solidFill>
                <a:latin typeface="Arial" panose="020B0604020202020204" pitchFamily="34" charset="0"/>
              </a:rPr>
              <a:t>		 </a:t>
            </a:r>
            <a:r>
              <a:rPr lang="hu-HU" sz="1800">
                <a:solidFill>
                  <a:srgbClr val="000000"/>
                </a:solidFill>
                <a:latin typeface="Arial" panose="020B0604020202020204" pitchFamily="34" charset="0"/>
              </a:rPr>
              <a:t>- requires modifications of the integrator code (DAC DRG,Zero-RK)</a:t>
            </a:r>
            <a:endParaRPr lang="hu-HU" sz="1800" b="1">
              <a:solidFill>
                <a:srgbClr val="000000"/>
              </a:solidFill>
              <a:latin typeface="Arial" panose="020B0604020202020204" pitchFamily="34" charset="0"/>
            </a:endParaRPr>
          </a:p>
          <a:p>
            <a:pPr lvl="1" eaLnBrk="1" hangingPunct="1">
              <a:spcBef>
                <a:spcPts val="0"/>
              </a:spcBef>
            </a:pPr>
            <a:r>
              <a:rPr lang="hu-HU" sz="1800" b="1">
                <a:solidFill>
                  <a:srgbClr val="FF0000"/>
                </a:solidFill>
                <a:latin typeface="Arial" panose="020B0604020202020204" pitchFamily="34" charset="0"/>
              </a:rPr>
              <a:t>static (a priori)</a:t>
            </a:r>
            <a:r>
              <a:rPr lang="hu-HU" sz="1800">
                <a:solidFill>
                  <a:srgbClr val="000000"/>
                </a:solidFill>
                <a:latin typeface="Arial" panose="020B0604020202020204" pitchFamily="34" charset="0"/>
              </a:rPr>
              <a:t>:- makes a single model for later use in large-scale simulations</a:t>
            </a:r>
            <a:br>
              <a:rPr lang="hu-HU" sz="1800">
                <a:solidFill>
                  <a:srgbClr val="000000"/>
                </a:solidFill>
                <a:latin typeface="Arial" panose="020B0604020202020204" pitchFamily="34" charset="0"/>
              </a:rPr>
            </a:br>
            <a:r>
              <a:rPr lang="hu-HU" sz="1800">
                <a:solidFill>
                  <a:srgbClr val="000000"/>
                </a:solidFill>
                <a:latin typeface="Arial" panose="020B0604020202020204" pitchFamily="34" charset="0"/>
              </a:rPr>
              <a:t> </a:t>
            </a:r>
            <a:r>
              <a:rPr lang="hu-HU" sz="1800">
                <a:solidFill>
                  <a:srgbClr val="FF0000"/>
                </a:solidFill>
                <a:latin typeface="Arial" panose="020B0604020202020204" pitchFamily="34" charset="0"/>
              </a:rPr>
              <a:t>[OUR FOCUS]</a:t>
            </a:r>
            <a:r>
              <a:rPr lang="hu-HU" sz="1800">
                <a:solidFill>
                  <a:srgbClr val="000000"/>
                </a:solidFill>
                <a:latin typeface="Arial" panose="020B0604020202020204" pitchFamily="34" charset="0"/>
              </a:rPr>
              <a:t> - skeletal/lumped models can be used just like the full model</a:t>
            </a:r>
            <a:endParaRPr lang="hu-HU" sz="1000">
              <a:solidFill>
                <a:srgbClr val="000000"/>
              </a:solidFill>
              <a:latin typeface="Arial" panose="020B0604020202020204" pitchFamily="34" charset="0"/>
            </a:endParaRPr>
          </a:p>
        </p:txBody>
      </p:sp>
      <p:sp>
        <p:nvSpPr>
          <p:cNvPr id="57347" name="Rectangle 5"/>
          <p:cNvSpPr>
            <a:spLocks noGrp="1" noChangeArrowheads="1"/>
          </p:cNvSpPr>
          <p:nvPr>
            <p:ph type="title"/>
          </p:nvPr>
        </p:nvSpPr>
        <p:spPr>
          <a:xfrm>
            <a:off x="0" y="76200"/>
            <a:ext cx="9144000" cy="533400"/>
          </a:xfrm>
          <a:noFill/>
        </p:spPr>
        <p:txBody>
          <a:bodyPr/>
          <a:lstStyle/>
          <a:p>
            <a:pPr eaLnBrk="1" hangingPunct="1"/>
            <a:r>
              <a:rPr lang="hu-HU" sz="2400" b="1" kern="1200" noProof="0">
                <a:solidFill>
                  <a:srgbClr val="C00000"/>
                </a:solidFill>
                <a:latin typeface="Arial" pitchFamily="34" charset="0"/>
                <a:ea typeface="+mn-ea"/>
                <a:cs typeface="Arial" pitchFamily="34" charset="0"/>
              </a:rPr>
              <a:t>Classification of m</a:t>
            </a:r>
            <a:r>
              <a:rPr lang="en-US" sz="2400" b="1" kern="1200" noProof="0">
                <a:solidFill>
                  <a:srgbClr val="C00000"/>
                </a:solidFill>
                <a:latin typeface="Arial" pitchFamily="34" charset="0"/>
                <a:ea typeface="+mn-ea"/>
                <a:cs typeface="Arial" pitchFamily="34" charset="0"/>
              </a:rPr>
              <a:t>echanism reduction methods</a:t>
            </a:r>
          </a:p>
        </p:txBody>
      </p:sp>
      <p:sp>
        <p:nvSpPr>
          <p:cNvPr id="6" name="Rectangle 3"/>
          <p:cNvSpPr txBox="1">
            <a:spLocks noChangeArrowheads="1"/>
          </p:cNvSpPr>
          <p:nvPr/>
        </p:nvSpPr>
        <p:spPr bwMode="auto">
          <a:xfrm>
            <a:off x="262252" y="589873"/>
            <a:ext cx="8229600" cy="1089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en-US" sz="2000" kern="0" noProof="0">
                <a:solidFill>
                  <a:srgbClr val="0000FF"/>
                </a:solidFill>
                <a:latin typeface="Arial" panose="020B0604020202020204" pitchFamily="34" charset="0"/>
              </a:rPr>
              <a:t>Mechanism reduction</a:t>
            </a:r>
            <a:r>
              <a:rPr lang="en-US" sz="2000" kern="0" noProof="0">
                <a:solidFill>
                  <a:srgbClr val="000000"/>
                </a:solidFill>
                <a:latin typeface="Arial" panose="020B0604020202020204" pitchFamily="34" charset="0"/>
              </a:rPr>
              <a:t> </a:t>
            </a:r>
          </a:p>
          <a:p>
            <a:pPr marL="269875" indent="0" algn="just" eaLnBrk="1" hangingPunct="1">
              <a:spcBef>
                <a:spcPts val="0"/>
              </a:spcBef>
              <a:buFontTx/>
              <a:buNone/>
            </a:pPr>
            <a:r>
              <a:rPr lang="en-US" sz="1800" noProof="0">
                <a:solidFill>
                  <a:srgbClr val="000000"/>
                </a:solidFill>
                <a:latin typeface="Arial" panose="020B0604020202020204" pitchFamily="34" charset="0"/>
              </a:rPr>
              <a:t>provid</a:t>
            </a:r>
            <a:r>
              <a:rPr lang="hu-HU" sz="1800" noProof="0">
                <a:solidFill>
                  <a:srgbClr val="000000"/>
                </a:solidFill>
                <a:latin typeface="Arial" panose="020B0604020202020204" pitchFamily="34" charset="0"/>
              </a:rPr>
              <a:t>es</a:t>
            </a:r>
            <a:r>
              <a:rPr lang="en-US" sz="1800" noProof="0">
                <a:solidFill>
                  <a:srgbClr val="000000"/>
                </a:solidFill>
                <a:latin typeface="Arial" panose="020B0604020202020204" pitchFamily="34" charset="0"/>
              </a:rPr>
              <a:t> a mathematically simplified, and thus computationally </a:t>
            </a:r>
            <a:br>
              <a:rPr lang="hu-HU" sz="1800" noProof="0">
                <a:solidFill>
                  <a:srgbClr val="000000"/>
                </a:solidFill>
                <a:latin typeface="Arial" panose="020B0604020202020204" pitchFamily="34" charset="0"/>
              </a:rPr>
            </a:br>
            <a:r>
              <a:rPr lang="en-US" sz="1800" noProof="0">
                <a:solidFill>
                  <a:srgbClr val="000000"/>
                </a:solidFill>
                <a:latin typeface="Arial" panose="020B0604020202020204" pitchFamily="34" charset="0"/>
              </a:rPr>
              <a:t>more efficient description of chemical kinetics.</a:t>
            </a:r>
            <a:endParaRPr lang="hu-HU" sz="1800" noProof="0">
              <a:solidFill>
                <a:srgbClr val="000000"/>
              </a:solidFill>
              <a:latin typeface="Arial" panose="020B0604020202020204" pitchFamily="34" charset="0"/>
            </a:endParaRPr>
          </a:p>
        </p:txBody>
      </p:sp>
      <p:sp>
        <p:nvSpPr>
          <p:cNvPr id="10" name="Dia számának helye 2"/>
          <p:cNvSpPr txBox="1">
            <a:spLocks/>
          </p:cNvSpPr>
          <p:nvPr/>
        </p:nvSpPr>
        <p:spPr bwMode="auto">
          <a:xfrm>
            <a:off x="8382000" y="6400800"/>
            <a:ext cx="762000" cy="373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defPPr>
              <a:defRPr lang="en-GB"/>
            </a:defPPr>
            <a:lvl1pPr algn="r" rtl="0" eaLnBrk="1" fontAlgn="base" hangingPunct="1">
              <a:spcBef>
                <a:spcPct val="50000"/>
              </a:spcBef>
              <a:spcAft>
                <a:spcPct val="0"/>
              </a:spcAft>
              <a:defRPr sz="1400" kern="1200">
                <a:solidFill>
                  <a:schemeClr val="tx1"/>
                </a:solidFill>
                <a:latin typeface="Times New Roman" panose="02020603050405020304" pitchFamily="18" charset="0"/>
                <a:ea typeface="+mn-ea"/>
                <a:cs typeface="+mn-cs"/>
              </a:defRPr>
            </a:lvl1pPr>
            <a:lvl2pPr marL="457200" algn="ctr" rtl="0" fontAlgn="base">
              <a:spcBef>
                <a:spcPct val="0"/>
              </a:spcBef>
              <a:spcAft>
                <a:spcPct val="0"/>
              </a:spcAft>
              <a:defRPr sz="2000" kern="1200">
                <a:solidFill>
                  <a:schemeClr val="tx1"/>
                </a:solidFill>
                <a:latin typeface="Arial" charset="0"/>
                <a:ea typeface="+mn-ea"/>
                <a:cs typeface="+mn-cs"/>
              </a:defRPr>
            </a:lvl2pPr>
            <a:lvl3pPr marL="914400" algn="ctr" rtl="0" fontAlgn="base">
              <a:spcBef>
                <a:spcPct val="0"/>
              </a:spcBef>
              <a:spcAft>
                <a:spcPct val="0"/>
              </a:spcAft>
              <a:defRPr sz="2000" kern="1200">
                <a:solidFill>
                  <a:schemeClr val="tx1"/>
                </a:solidFill>
                <a:latin typeface="Arial" charset="0"/>
                <a:ea typeface="+mn-ea"/>
                <a:cs typeface="+mn-cs"/>
              </a:defRPr>
            </a:lvl3pPr>
            <a:lvl4pPr marL="1371600" algn="ctr" rtl="0" fontAlgn="base">
              <a:spcBef>
                <a:spcPct val="0"/>
              </a:spcBef>
              <a:spcAft>
                <a:spcPct val="0"/>
              </a:spcAft>
              <a:defRPr sz="2000" kern="1200">
                <a:solidFill>
                  <a:schemeClr val="tx1"/>
                </a:solidFill>
                <a:latin typeface="Arial" charset="0"/>
                <a:ea typeface="+mn-ea"/>
                <a:cs typeface="+mn-cs"/>
              </a:defRPr>
            </a:lvl4pPr>
            <a:lvl5pPr marL="1828800" algn="ctr"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a:pPr>
              <a:defRPr/>
            </a:pPr>
            <a:r>
              <a:rPr lang="hu-HU" sz="1800" noProof="0">
                <a:solidFill>
                  <a:srgbClr val="000000"/>
                </a:solidFill>
                <a:latin typeface="Arial" panose="020B0604020202020204" pitchFamily="34" charset="0"/>
                <a:cs typeface="Arial" panose="020B0604020202020204" pitchFamily="34" charset="0"/>
              </a:rPr>
              <a:t>5</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680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4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3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34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34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34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734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734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34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34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7346">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734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3986"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rmAutofit/>
          </a:bodyPr>
          <a:lstStyle/>
          <a:p>
            <a:r>
              <a:rPr lang="en-US" sz="2400" b="1" noProof="0">
                <a:solidFill>
                  <a:srgbClr val="C00000"/>
                </a:solidFill>
                <a:latin typeface="Arial" pitchFamily="34" charset="0"/>
                <a:cs typeface="Arial" pitchFamily="34" charset="0"/>
              </a:rPr>
              <a:t>Possibility for skeletal reduction</a:t>
            </a:r>
          </a:p>
        </p:txBody>
      </p:sp>
      <p:sp>
        <p:nvSpPr>
          <p:cNvPr id="553990" name="Text Box 6"/>
          <p:cNvSpPr txBox="1">
            <a:spLocks noChangeArrowheads="1"/>
          </p:cNvSpPr>
          <p:nvPr/>
        </p:nvSpPr>
        <p:spPr bwMode="auto">
          <a:xfrm>
            <a:off x="381000" y="762000"/>
            <a:ext cx="86868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80000"/>
              </a:lnSpc>
              <a:spcBef>
                <a:spcPts val="900"/>
              </a:spcBef>
              <a:spcAft>
                <a:spcPts val="0"/>
              </a:spcAft>
              <a:buFontTx/>
              <a:buNone/>
            </a:pPr>
            <a:r>
              <a:rPr lang="en-US" noProof="0">
                <a:solidFill>
                  <a:srgbClr val="0000FF"/>
                </a:solidFill>
                <a:latin typeface="Arial" panose="020B0604020202020204" pitchFamily="34" charset="0"/>
              </a:rPr>
              <a:t>Mechanisms usually contain redundant reactions/species</a:t>
            </a:r>
          </a:p>
          <a:p>
            <a:pPr algn="l"/>
            <a:r>
              <a:rPr lang="en-US" sz="1800" noProof="0">
                <a:solidFill>
                  <a:srgbClr val="000000"/>
                </a:solidFill>
                <a:latin typeface="Arial" panose="020B0604020202020204" pitchFamily="34" charset="0"/>
              </a:rPr>
              <a:t>Developers try to remain on the safe side by adding most of the known species and reactions, some of which always turn out to be irrelevant at most of the conditions.</a:t>
            </a:r>
          </a:p>
          <a:p>
            <a:pPr algn="l">
              <a:spcBef>
                <a:spcPts val="1200"/>
              </a:spcBef>
              <a:spcAft>
                <a:spcPts val="0"/>
              </a:spcAft>
            </a:pPr>
            <a:r>
              <a:rPr lang="en-US" noProof="0">
                <a:solidFill>
                  <a:srgbClr val="0000FF"/>
                </a:solidFill>
                <a:latin typeface="Arial" panose="020B0604020202020204" pitchFamily="34" charset="0"/>
              </a:rPr>
              <a:t>Application to a narrower range of conditions</a:t>
            </a:r>
          </a:p>
          <a:p>
            <a:pPr algn="l">
              <a:spcBef>
                <a:spcPts val="0"/>
              </a:spcBef>
              <a:spcAft>
                <a:spcPts val="600"/>
              </a:spcAft>
            </a:pPr>
            <a:r>
              <a:rPr lang="en-US" sz="1800" noProof="0">
                <a:solidFill>
                  <a:srgbClr val="000000"/>
                </a:solidFill>
                <a:latin typeface="Arial" panose="020B0604020202020204" pitchFamily="34" charset="0"/>
              </a:rPr>
              <a:t>The domain of applicability (</a:t>
            </a:r>
            <a:r>
              <a:rPr lang="en-US" sz="1800" i="1" noProof="0">
                <a:solidFill>
                  <a:srgbClr val="000000"/>
                </a:solidFill>
                <a:latin typeface="Arial" panose="020B0604020202020204" pitchFamily="34" charset="0"/>
              </a:rPr>
              <a:t>T,</a:t>
            </a:r>
            <a:r>
              <a:rPr lang="en-US" sz="1800" noProof="0">
                <a:solidFill>
                  <a:srgbClr val="000000"/>
                </a:solidFill>
                <a:latin typeface="Arial" panose="020B0604020202020204" pitchFamily="34" charset="0"/>
              </a:rPr>
              <a:t> </a:t>
            </a:r>
            <a:r>
              <a:rPr lang="en-US" sz="1800" i="1" noProof="0">
                <a:solidFill>
                  <a:srgbClr val="000000"/>
                </a:solidFill>
                <a:latin typeface="Arial" panose="020B0604020202020204" pitchFamily="34" charset="0"/>
              </a:rPr>
              <a:t>p,</a:t>
            </a:r>
            <a:r>
              <a:rPr lang="en-US" sz="1800" noProof="0">
                <a:solidFill>
                  <a:srgbClr val="000000"/>
                </a:solidFill>
                <a:latin typeface="Arial" panose="020B0604020202020204" pitchFamily="34" charset="0"/>
              </a:rPr>
              <a:t> c or </a:t>
            </a:r>
            <a:r>
              <a:rPr lang="en-US" sz="1800" i="1" noProof="0">
                <a:solidFill>
                  <a:srgbClr val="000000"/>
                </a:solidFill>
                <a:latin typeface="Arial" panose="020B0604020202020204" pitchFamily="34" charset="0"/>
                <a:sym typeface="Symbol" panose="05050102010706020507" pitchFamily="18" charset="2"/>
              </a:rPr>
              <a:t> </a:t>
            </a:r>
            <a:r>
              <a:rPr lang="en-US" sz="1800" noProof="0">
                <a:solidFill>
                  <a:srgbClr val="000000"/>
                </a:solidFill>
                <a:latin typeface="Arial" panose="020B0604020202020204" pitchFamily="34" charset="0"/>
              </a:rPr>
              <a:t> range) is usually smaller than the original domain of validity of the original reaction mechanism.</a:t>
            </a:r>
            <a:endParaRPr lang="en-US" sz="1000" noProof="0">
              <a:solidFill>
                <a:srgbClr val="000000"/>
              </a:solidFill>
              <a:latin typeface="Arial" panose="020B0604020202020204" pitchFamily="34" charset="0"/>
            </a:endParaRPr>
          </a:p>
          <a:p>
            <a:pPr algn="l">
              <a:spcBef>
                <a:spcPts val="900"/>
              </a:spcBef>
              <a:spcAft>
                <a:spcPts val="0"/>
              </a:spcAft>
            </a:pPr>
            <a:r>
              <a:rPr lang="en-US" noProof="0">
                <a:solidFill>
                  <a:srgbClr val="0000FF"/>
                </a:solidFill>
                <a:latin typeface="Arial" panose="020B0604020202020204" pitchFamily="34" charset="0"/>
              </a:rPr>
              <a:t>Only some modelling results are of interest</a:t>
            </a:r>
          </a:p>
          <a:p>
            <a:pPr algn="l">
              <a:spcBef>
                <a:spcPts val="0"/>
              </a:spcBef>
              <a:spcAft>
                <a:spcPts val="600"/>
              </a:spcAft>
            </a:pPr>
            <a:r>
              <a:rPr lang="en-US" sz="1800" noProof="0">
                <a:solidFill>
                  <a:srgbClr val="000000"/>
                </a:solidFill>
                <a:latin typeface="Arial" panose="020B0604020202020204" pitchFamily="34" charset="0"/>
              </a:rPr>
              <a:t>For specific studies the reproduction of concentrations of only some species or some features (ignition delay, burning velocity, emissions) is of interest.</a:t>
            </a:r>
            <a:endParaRPr lang="en-US" sz="1800" noProof="0">
              <a:solidFill>
                <a:srgbClr val="0000FF"/>
              </a:solidFill>
              <a:latin typeface="Arial" panose="020B0604020202020204" pitchFamily="34" charset="0"/>
            </a:endParaRPr>
          </a:p>
          <a:p>
            <a:pPr algn="l">
              <a:spcBef>
                <a:spcPts val="900"/>
              </a:spcBef>
              <a:spcAft>
                <a:spcPts val="0"/>
              </a:spcAft>
            </a:pPr>
            <a:r>
              <a:rPr lang="en-US" noProof="0">
                <a:solidFill>
                  <a:srgbClr val="0000FF"/>
                </a:solidFill>
                <a:latin typeface="Arial" panose="020B0604020202020204" pitchFamily="34" charset="0"/>
              </a:rPr>
              <a:t>Some accuracy can be sacrificed</a:t>
            </a:r>
          </a:p>
          <a:p>
            <a:pPr algn="l">
              <a:spcBef>
                <a:spcPts val="0"/>
              </a:spcBef>
              <a:spcAft>
                <a:spcPts val="600"/>
              </a:spcAft>
              <a:buFontTx/>
              <a:buNone/>
            </a:pPr>
            <a:r>
              <a:rPr lang="en-US" sz="1800" noProof="0">
                <a:solidFill>
                  <a:srgbClr val="000000"/>
                </a:solidFill>
                <a:latin typeface="Arial" panose="020B0604020202020204" pitchFamily="34" charset="0"/>
              </a:rPr>
              <a:t>It is acceptable if the simulation results differ by no more than the inherent uncertainty of the </a:t>
            </a:r>
            <a:r>
              <a:rPr lang="hu-HU" sz="1800" noProof="0">
                <a:solidFill>
                  <a:srgbClr val="000000"/>
                </a:solidFill>
                <a:latin typeface="Arial" panose="020B0604020202020204" pitchFamily="34" charset="0"/>
              </a:rPr>
              <a:t>full</a:t>
            </a:r>
            <a:r>
              <a:rPr lang="en-US" sz="1800" noProof="0">
                <a:solidFill>
                  <a:srgbClr val="000000"/>
                </a:solidFill>
                <a:latin typeface="Arial" panose="020B0604020202020204" pitchFamily="34" charset="0"/>
              </a:rPr>
              <a:t> mechanism</a:t>
            </a:r>
            <a:r>
              <a:rPr lang="hu-HU" sz="1800">
                <a:solidFill>
                  <a:srgbClr val="000000"/>
                </a:solidFill>
                <a:latin typeface="Arial" panose="020B0604020202020204" pitchFamily="34" charset="0"/>
              </a:rPr>
              <a:t>,</a:t>
            </a:r>
            <a:r>
              <a:rPr lang="hu-HU" sz="1800" noProof="0">
                <a:solidFill>
                  <a:srgbClr val="000000"/>
                </a:solidFill>
                <a:latin typeface="Arial" panose="020B0604020202020204" pitchFamily="34" charset="0"/>
              </a:rPr>
              <a:t> as</a:t>
            </a:r>
            <a:r>
              <a:rPr lang="en-US" sz="1800" noProof="0">
                <a:solidFill>
                  <a:srgbClr val="000000"/>
                </a:solidFill>
                <a:latin typeface="Arial" panose="020B0604020202020204" pitchFamily="34" charset="0"/>
              </a:rPr>
              <a:t> </a:t>
            </a:r>
            <a:r>
              <a:rPr lang="hu-HU" sz="1800" noProof="0">
                <a:solidFill>
                  <a:srgbClr val="000000"/>
                </a:solidFill>
                <a:latin typeface="Arial" panose="020B0604020202020204" pitchFamily="34" charset="0"/>
              </a:rPr>
              <a:t>assessed by </a:t>
            </a:r>
            <a:r>
              <a:rPr lang="en-US" sz="1800" noProof="0">
                <a:solidFill>
                  <a:srgbClr val="000000"/>
                </a:solidFill>
                <a:latin typeface="Arial" panose="020B0604020202020204" pitchFamily="34" charset="0"/>
              </a:rPr>
              <a:t>validation </a:t>
            </a:r>
            <a:r>
              <a:rPr lang="hu-HU" sz="1800" noProof="0">
                <a:solidFill>
                  <a:srgbClr val="000000"/>
                </a:solidFill>
                <a:latin typeface="Arial" panose="020B0604020202020204" pitchFamily="34" charset="0"/>
              </a:rPr>
              <a:t>against </a:t>
            </a:r>
            <a:r>
              <a:rPr lang="en-US" sz="1800" noProof="0">
                <a:solidFill>
                  <a:srgbClr val="000000"/>
                </a:solidFill>
                <a:latin typeface="Arial" panose="020B0604020202020204" pitchFamily="34" charset="0"/>
              </a:rPr>
              <a:t>experiments.</a:t>
            </a:r>
          </a:p>
          <a:p>
            <a:pPr algn="l">
              <a:spcBef>
                <a:spcPts val="900"/>
              </a:spcBef>
              <a:spcAft>
                <a:spcPts val="300"/>
              </a:spcAft>
              <a:buFontTx/>
              <a:buNone/>
            </a:pPr>
            <a:r>
              <a:rPr lang="hu-HU" noProof="0">
                <a:solidFill>
                  <a:srgbClr val="0000FF"/>
                </a:solidFill>
                <a:latin typeface="Arial" panose="020B0604020202020204" pitchFamily="34" charset="0"/>
              </a:rPr>
              <a:t>For i</a:t>
            </a:r>
            <a:r>
              <a:rPr lang="en-US" noProof="0">
                <a:solidFill>
                  <a:srgbClr val="0000FF"/>
                </a:solidFill>
                <a:latin typeface="Arial" panose="020B0604020202020204" pitchFamily="34" charset="0"/>
              </a:rPr>
              <a:t>nhomogeneous systems ~ a series of homogeneous systems</a:t>
            </a:r>
          </a:p>
          <a:p>
            <a:pPr algn="l">
              <a:spcAft>
                <a:spcPts val="600"/>
              </a:spcAft>
            </a:pPr>
            <a:r>
              <a:rPr lang="en-US" sz="1800" noProof="0">
                <a:solidFill>
                  <a:srgbClr val="000000"/>
                </a:solidFill>
                <a:latin typeface="Arial" panose="020B0604020202020204" pitchFamily="34" charset="0"/>
              </a:rPr>
              <a:t>Chemical conditions in </a:t>
            </a:r>
            <a:r>
              <a:rPr lang="hu-HU" sz="1800" noProof="0">
                <a:solidFill>
                  <a:srgbClr val="000000"/>
                </a:solidFill>
                <a:latin typeface="Arial" panose="020B0604020202020204" pitchFamily="34" charset="0"/>
              </a:rPr>
              <a:t>2D-3D </a:t>
            </a:r>
            <a:r>
              <a:rPr lang="en-US" sz="1800" noProof="0">
                <a:solidFill>
                  <a:srgbClr val="000000"/>
                </a:solidFill>
                <a:latin typeface="Arial" panose="020B0604020202020204" pitchFamily="34" charset="0"/>
              </a:rPr>
              <a:t>inhomogeneous system can be covered by those in simpler 0D-1D systems (</a:t>
            </a:r>
            <a:r>
              <a:rPr lang="hu-HU" sz="1800" noProof="0">
                <a:solidFill>
                  <a:srgbClr val="000000"/>
                </a:solidFill>
                <a:latin typeface="Arial" panose="020B0604020202020204" pitchFamily="34" charset="0"/>
              </a:rPr>
              <a:t>e.g. </a:t>
            </a:r>
            <a:r>
              <a:rPr lang="en-US" sz="1800" noProof="0">
                <a:solidFill>
                  <a:srgbClr val="000000"/>
                </a:solidFill>
                <a:latin typeface="Arial" panose="020B0604020202020204" pitchFamily="34" charset="0"/>
              </a:rPr>
              <a:t>plug-flow reactors, </a:t>
            </a:r>
            <a:r>
              <a:rPr lang="hu-HU" sz="1800" noProof="0">
                <a:solidFill>
                  <a:srgbClr val="000000"/>
                </a:solidFill>
                <a:latin typeface="Arial" panose="020B0604020202020204" pitchFamily="34" charset="0"/>
              </a:rPr>
              <a:t>jet-stirred reactors</a:t>
            </a:r>
            <a:r>
              <a:rPr lang="en-US" sz="1800" noProof="0">
                <a:solidFill>
                  <a:srgbClr val="000000"/>
                </a:solidFill>
                <a:latin typeface="Arial" panose="020B0604020202020204" pitchFamily="34" charset="0"/>
              </a:rPr>
              <a:t>, laminar flames).</a:t>
            </a:r>
          </a:p>
          <a:p>
            <a:pPr algn="l">
              <a:spcAft>
                <a:spcPts val="600"/>
              </a:spcAft>
            </a:pPr>
            <a:r>
              <a:rPr lang="en-US" noProof="0">
                <a:solidFill>
                  <a:srgbClr val="0000FF"/>
                </a:solidFill>
                <a:latin typeface="Arial" panose="020B0604020202020204" pitchFamily="34" charset="0"/>
              </a:rPr>
              <a:t>Various time scales are present </a:t>
            </a:r>
            <a:r>
              <a:rPr lang="en-US" noProof="0">
                <a:solidFill>
                  <a:srgbClr val="FF0000"/>
                </a:solidFill>
                <a:latin typeface="Arial" panose="020B0604020202020204" pitchFamily="34" charset="0"/>
              </a:rPr>
              <a:t>(see later)</a:t>
            </a:r>
          </a:p>
        </p:txBody>
      </p:sp>
      <p:sp>
        <p:nvSpPr>
          <p:cNvPr id="6" name="Dia számának helye 2"/>
          <p:cNvSpPr>
            <a:spLocks noGrp="1"/>
          </p:cNvSpPr>
          <p:nvPr>
            <p:ph type="sldNum" sz="quarter" idx="12"/>
          </p:nvPr>
        </p:nvSpPr>
        <p:spPr>
          <a:xfrm>
            <a:off x="8382000" y="6400800"/>
            <a:ext cx="762000" cy="373676"/>
          </a:xfrm>
        </p:spPr>
        <p:txBody>
          <a:bodyPr/>
          <a:lstStyle/>
          <a:p>
            <a:pPr>
              <a:defRPr/>
            </a:pPr>
            <a:r>
              <a:rPr lang="en-US" sz="1800" noProof="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103411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9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399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399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99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9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3990">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5399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399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39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1942" name="Rectangle 6"/>
          <p:cNvSpPr>
            <a:spLocks noChangeArrowheads="1"/>
          </p:cNvSpPr>
          <p:nvPr/>
        </p:nvSpPr>
        <p:spPr bwMode="auto">
          <a:xfrm>
            <a:off x="304800" y="7620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l" eaLnBrk="1" hangingPunct="1">
              <a:buFontTx/>
              <a:buNone/>
            </a:pPr>
            <a:r>
              <a:rPr lang="en-US" sz="2000" noProof="0">
                <a:solidFill>
                  <a:srgbClr val="0000FF"/>
                </a:solidFill>
                <a:latin typeface="Arial" panose="020B0604020202020204" pitchFamily="34" charset="0"/>
              </a:rPr>
              <a:t>Even the original, detailed mechanisms are not „the real ones” !</a:t>
            </a:r>
            <a:endParaRPr lang="en-US" sz="2000" noProof="0">
              <a:solidFill>
                <a:srgbClr val="0000FF"/>
              </a:solidFill>
              <a:latin typeface="Arial" panose="020B0604020202020204" pitchFamily="34" charset="0"/>
              <a:sym typeface="Symbol" panose="05050102010706020507" pitchFamily="18" charset="2"/>
            </a:endParaRPr>
          </a:p>
          <a:p>
            <a:pPr marL="0" indent="0" algn="l">
              <a:spcBef>
                <a:spcPts val="300"/>
              </a:spcBef>
              <a:spcAft>
                <a:spcPts val="0"/>
              </a:spcAft>
              <a:buNone/>
            </a:pPr>
            <a:r>
              <a:rPr lang="en-US" sz="2000" noProof="0">
                <a:solidFill>
                  <a:srgbClr val="0000FF"/>
                </a:solidFill>
                <a:latin typeface="Arial" panose="020B0604020202020204" pitchFamily="34" charset="0"/>
                <a:sym typeface="Symbol" panose="05050102010706020507" pitchFamily="18" charset="2"/>
              </a:rPr>
              <a:t>They are rarely complete or fully general</a:t>
            </a:r>
          </a:p>
          <a:p>
            <a:pPr marL="357188" indent="-357188" algn="l">
              <a:spcBef>
                <a:spcPts val="0"/>
              </a:spcBef>
              <a:spcAft>
                <a:spcPts val="0"/>
              </a:spcAft>
            </a:pPr>
            <a:r>
              <a:rPr lang="en-US" sz="1800" noProof="0">
                <a:solidFill>
                  <a:srgbClr val="000000"/>
                </a:solidFill>
                <a:latin typeface="Arial" panose="020B0604020202020204" pitchFamily="34" charset="0"/>
                <a:sym typeface="Symbol" panose="05050102010706020507" pitchFamily="18" charset="2"/>
              </a:rPr>
              <a:t>Many elementary </a:t>
            </a:r>
            <a:r>
              <a:rPr lang="en-US" sz="1800" b="1" noProof="0">
                <a:solidFill>
                  <a:srgbClr val="000000"/>
                </a:solidFill>
                <a:latin typeface="Arial" panose="020B0604020202020204" pitchFamily="34" charset="0"/>
                <a:sym typeface="Symbol" panose="05050102010706020507" pitchFamily="18" charset="2"/>
              </a:rPr>
              <a:t>steps are omitted </a:t>
            </a:r>
            <a:r>
              <a:rPr lang="en-US" sz="1800" noProof="0">
                <a:solidFill>
                  <a:srgbClr val="000000"/>
                </a:solidFill>
                <a:latin typeface="Arial" panose="020B0604020202020204" pitchFamily="34" charset="0"/>
                <a:sym typeface="Symbol" panose="05050102010706020507" pitchFamily="18" charset="2"/>
              </a:rPr>
              <a:t>due to </a:t>
            </a:r>
            <a:r>
              <a:rPr lang="en-US" sz="1800" b="1" noProof="0">
                <a:solidFill>
                  <a:srgbClr val="000000"/>
                </a:solidFill>
                <a:latin typeface="Arial" panose="020B0604020202020204" pitchFamily="34" charset="0"/>
                <a:sym typeface="Symbol" panose="05050102010706020507" pitchFamily="18" charset="2"/>
              </a:rPr>
              <a:t>lack of </a:t>
            </a:r>
            <a:r>
              <a:rPr lang="en-US" sz="1800" noProof="0">
                <a:solidFill>
                  <a:srgbClr val="000000"/>
                </a:solidFill>
                <a:latin typeface="Arial" panose="020B0604020202020204" pitchFamily="34" charset="0"/>
                <a:sym typeface="Symbol" panose="05050102010706020507" pitchFamily="18" charset="2"/>
              </a:rPr>
              <a:t>mechanistic or kinetic </a:t>
            </a:r>
            <a:r>
              <a:rPr lang="en-US" sz="1800" b="1" noProof="0">
                <a:solidFill>
                  <a:srgbClr val="000000"/>
                </a:solidFill>
                <a:latin typeface="Arial" panose="020B0604020202020204" pitchFamily="34" charset="0"/>
                <a:sym typeface="Symbol" panose="05050102010706020507" pitchFamily="18" charset="2"/>
              </a:rPr>
              <a:t>knowledge</a:t>
            </a:r>
            <a:r>
              <a:rPr lang="en-US" sz="1800" noProof="0">
                <a:solidFill>
                  <a:srgbClr val="000000"/>
                </a:solidFill>
                <a:latin typeface="Arial" panose="020B0604020202020204" pitchFamily="34" charset="0"/>
                <a:sym typeface="Symbol" panose="05050102010706020507" pitchFamily="18" charset="2"/>
              </a:rPr>
              <a:t>, </a:t>
            </a:r>
            <a:r>
              <a:rPr lang="en-US" sz="1800" b="1" noProof="0">
                <a:solidFill>
                  <a:srgbClr val="000000"/>
                </a:solidFill>
                <a:latin typeface="Arial" panose="020B0604020202020204" pitchFamily="34" charset="0"/>
                <a:sym typeface="Symbol" panose="05050102010706020507" pitchFamily="18" charset="2"/>
              </a:rPr>
              <a:t>or</a:t>
            </a:r>
            <a:r>
              <a:rPr lang="en-US" sz="1800" noProof="0">
                <a:solidFill>
                  <a:srgbClr val="000000"/>
                </a:solidFill>
                <a:latin typeface="Arial" panose="020B0604020202020204" pitchFamily="34" charset="0"/>
                <a:sym typeface="Symbol" panose="05050102010706020507" pitchFamily="18" charset="2"/>
              </a:rPr>
              <a:t> simply to </a:t>
            </a:r>
            <a:r>
              <a:rPr lang="en-US" sz="1800" b="1" noProof="0">
                <a:solidFill>
                  <a:srgbClr val="000000"/>
                </a:solidFill>
                <a:latin typeface="Arial" panose="020B0604020202020204" pitchFamily="34" charset="0"/>
                <a:sym typeface="Symbol" panose="05050102010706020507" pitchFamily="18" charset="2"/>
              </a:rPr>
              <a:t>keep</a:t>
            </a:r>
            <a:r>
              <a:rPr lang="en-US" sz="1800" noProof="0">
                <a:solidFill>
                  <a:srgbClr val="000000"/>
                </a:solidFill>
                <a:latin typeface="Arial" panose="020B0604020202020204" pitchFamily="34" charset="0"/>
                <a:sym typeface="Symbol" panose="05050102010706020507" pitchFamily="18" charset="2"/>
              </a:rPr>
              <a:t> </a:t>
            </a:r>
            <a:r>
              <a:rPr lang="hu-HU" sz="1800">
                <a:solidFill>
                  <a:srgbClr val="000000"/>
                </a:solidFill>
                <a:latin typeface="Arial" panose="020B0604020202020204" pitchFamily="34" charset="0"/>
                <a:sym typeface="Symbol" panose="05050102010706020507" pitchFamily="18" charset="2"/>
              </a:rPr>
              <a:t>the </a:t>
            </a:r>
            <a:r>
              <a:rPr lang="en-US" sz="1800" noProof="0">
                <a:solidFill>
                  <a:srgbClr val="000000"/>
                </a:solidFill>
                <a:latin typeface="Arial" panose="020B0604020202020204" pitchFamily="34" charset="0"/>
                <a:sym typeface="Symbol" panose="05050102010706020507" pitchFamily="18" charset="2"/>
              </a:rPr>
              <a:t>mechanism </a:t>
            </a:r>
            <a:r>
              <a:rPr lang="en-US" sz="1800" b="1" noProof="0">
                <a:solidFill>
                  <a:srgbClr val="000000"/>
                </a:solidFill>
                <a:latin typeface="Arial" panose="020B0604020202020204" pitchFamily="34" charset="0"/>
                <a:sym typeface="Symbol" panose="05050102010706020507" pitchFamily="18" charset="2"/>
              </a:rPr>
              <a:t>at a tractable size</a:t>
            </a:r>
            <a:r>
              <a:rPr lang="en-US" sz="1800" noProof="0">
                <a:solidFill>
                  <a:srgbClr val="000000"/>
                </a:solidFill>
                <a:latin typeface="Arial" panose="020B0604020202020204" pitchFamily="34" charset="0"/>
                <a:sym typeface="Symbol" panose="05050102010706020507" pitchFamily="18" charset="2"/>
              </a:rPr>
              <a:t>.</a:t>
            </a:r>
          </a:p>
          <a:p>
            <a:pPr algn="l">
              <a:spcBef>
                <a:spcPts val="300"/>
              </a:spcBef>
              <a:spcAft>
                <a:spcPts val="0"/>
              </a:spcAft>
            </a:pPr>
            <a:r>
              <a:rPr lang="en-US" sz="1800" b="1" noProof="0">
                <a:solidFill>
                  <a:srgbClr val="000000"/>
                </a:solidFill>
                <a:latin typeface="Arial" panose="020B0604020202020204" pitchFamily="34" charset="0"/>
                <a:sym typeface="Symbol" panose="05050102010706020507" pitchFamily="18" charset="2"/>
              </a:rPr>
              <a:t>Analytical and theoretical methods </a:t>
            </a:r>
            <a:r>
              <a:rPr lang="en-US" sz="1800" noProof="0">
                <a:solidFill>
                  <a:srgbClr val="000000"/>
                </a:solidFill>
                <a:latin typeface="Arial" panose="020B0604020202020204" pitchFamily="34" charset="0"/>
                <a:sym typeface="Symbol" panose="05050102010706020507" pitchFamily="18" charset="2"/>
              </a:rPr>
              <a:t>often fail to identify all species/steps.</a:t>
            </a:r>
          </a:p>
          <a:p>
            <a:pPr algn="l">
              <a:spcBef>
                <a:spcPts val="300"/>
              </a:spcBef>
              <a:spcAft>
                <a:spcPts val="0"/>
              </a:spcAft>
            </a:pPr>
            <a:r>
              <a:rPr lang="en-US" sz="1800" noProof="0">
                <a:solidFill>
                  <a:srgbClr val="000000"/>
                </a:solidFill>
                <a:latin typeface="Arial" panose="020B0604020202020204" pitchFamily="34" charset="0"/>
                <a:sym typeface="Symbol" panose="05050102010706020507" pitchFamily="18" charset="2"/>
              </a:rPr>
              <a:t>They are typically developed </a:t>
            </a:r>
            <a:r>
              <a:rPr lang="en-US" sz="1800" b="1" noProof="0">
                <a:solidFill>
                  <a:srgbClr val="000000"/>
                </a:solidFill>
                <a:latin typeface="Arial" panose="020B0604020202020204" pitchFamily="34" charset="0"/>
                <a:sym typeface="Symbol" panose="05050102010706020507" pitchFamily="18" charset="2"/>
              </a:rPr>
              <a:t>for a specific domain of conditions </a:t>
            </a:r>
            <a:r>
              <a:rPr lang="en-US" sz="1800" noProof="0">
                <a:solidFill>
                  <a:srgbClr val="000000"/>
                </a:solidFill>
                <a:latin typeface="Arial" panose="020B0604020202020204" pitchFamily="34" charset="0"/>
                <a:sym typeface="Symbol" panose="05050102010706020507" pitchFamily="18" charset="2"/>
              </a:rPr>
              <a:t>(</a:t>
            </a:r>
            <a:r>
              <a:rPr lang="en-US" sz="1800" b="1" noProof="0">
                <a:solidFill>
                  <a:srgbClr val="000000"/>
                </a:solidFill>
                <a:latin typeface="Arial" panose="020B0604020202020204" pitchFamily="34" charset="0"/>
                <a:sym typeface="Symbol" panose="05050102010706020507" pitchFamily="18" charset="2"/>
              </a:rPr>
              <a:t>c</a:t>
            </a:r>
            <a:r>
              <a:rPr lang="en-US" sz="1800" noProof="0">
                <a:solidFill>
                  <a:srgbClr val="000000"/>
                </a:solidFill>
                <a:latin typeface="Arial" panose="020B0604020202020204" pitchFamily="34" charset="0"/>
                <a:sym typeface="Symbol" panose="05050102010706020507" pitchFamily="18" charset="2"/>
              </a:rPr>
              <a:t>, </a:t>
            </a:r>
            <a:r>
              <a:rPr lang="en-US" sz="1800" i="1" noProof="0">
                <a:solidFill>
                  <a:srgbClr val="000000"/>
                </a:solidFill>
                <a:latin typeface="Arial" panose="020B0604020202020204" pitchFamily="34" charset="0"/>
                <a:sym typeface="Symbol" panose="05050102010706020507" pitchFamily="18" charset="2"/>
              </a:rPr>
              <a:t>p</a:t>
            </a:r>
            <a:r>
              <a:rPr lang="en-US" sz="1800" noProof="0">
                <a:solidFill>
                  <a:srgbClr val="000000"/>
                </a:solidFill>
                <a:latin typeface="Arial" panose="020B0604020202020204" pitchFamily="34" charset="0"/>
                <a:sym typeface="Symbol" panose="05050102010706020507" pitchFamily="18" charset="2"/>
              </a:rPr>
              <a:t>, </a:t>
            </a:r>
            <a:r>
              <a:rPr lang="en-US" sz="1800" i="1" noProof="0">
                <a:solidFill>
                  <a:srgbClr val="000000"/>
                </a:solidFill>
                <a:latin typeface="Arial" panose="020B0604020202020204" pitchFamily="34" charset="0"/>
                <a:sym typeface="Symbol" panose="05050102010706020507" pitchFamily="18" charset="2"/>
              </a:rPr>
              <a:t>T</a:t>
            </a:r>
            <a:r>
              <a:rPr lang="en-US" sz="1800" noProof="0">
                <a:solidFill>
                  <a:srgbClr val="000000"/>
                </a:solidFill>
                <a:latin typeface="Arial" panose="020B0604020202020204" pitchFamily="34" charset="0"/>
                <a:sym typeface="Symbol" panose="05050102010706020507" pitchFamily="18" charset="2"/>
              </a:rPr>
              <a:t>).</a:t>
            </a:r>
          </a:p>
          <a:p>
            <a:pPr marL="0" indent="0" algn="l">
              <a:spcBef>
                <a:spcPts val="900"/>
              </a:spcBef>
              <a:spcAft>
                <a:spcPts val="0"/>
              </a:spcAft>
              <a:buNone/>
            </a:pPr>
            <a:r>
              <a:rPr lang="en-US" sz="2000" noProof="0">
                <a:solidFill>
                  <a:srgbClr val="0000FF"/>
                </a:solidFill>
                <a:latin typeface="Arial" panose="020B0604020202020204" pitchFamily="34" charset="0"/>
                <a:sym typeface="Symbol" panose="05050102010706020507" pitchFamily="18" charset="2"/>
              </a:rPr>
              <a:t>They contain numerous uncertain parameters</a:t>
            </a:r>
          </a:p>
          <a:p>
            <a:pPr algn="l">
              <a:spcBef>
                <a:spcPts val="300"/>
              </a:spcBef>
              <a:spcAft>
                <a:spcPts val="0"/>
              </a:spcAft>
            </a:pPr>
            <a:r>
              <a:rPr lang="en-US" sz="1800" b="1" noProof="0">
                <a:solidFill>
                  <a:srgbClr val="000000"/>
                </a:solidFill>
                <a:latin typeface="Arial" panose="020B0604020202020204" pitchFamily="34" charset="0"/>
                <a:sym typeface="Symbol" panose="05050102010706020507" pitchFamily="18" charset="2"/>
              </a:rPr>
              <a:t>rate coefficients: </a:t>
            </a:r>
            <a:r>
              <a:rPr lang="en-US" sz="1800" noProof="0">
                <a:solidFill>
                  <a:srgbClr val="000000"/>
                </a:solidFill>
                <a:latin typeface="Arial" panose="020B0604020202020204" pitchFamily="34" charset="0"/>
                <a:sym typeface="Symbol" panose="05050102010706020507" pitchFamily="18" charset="2"/>
              </a:rPr>
              <a:t>Well-studied small radical reactions (e.g. H+O</a:t>
            </a:r>
            <a:r>
              <a:rPr lang="en-US" sz="1800" baseline="-25000" noProof="0">
                <a:solidFill>
                  <a:srgbClr val="000000"/>
                </a:solidFill>
                <a:latin typeface="Arial" panose="020B0604020202020204" pitchFamily="34" charset="0"/>
                <a:sym typeface="Symbol" panose="05050102010706020507" pitchFamily="18" charset="2"/>
              </a:rPr>
              <a:t>2</a:t>
            </a:r>
            <a:r>
              <a:rPr lang="en-US" sz="1800" noProof="0">
                <a:solidFill>
                  <a:srgbClr val="000000"/>
                </a:solidFill>
                <a:latin typeface="Arial" panose="020B0604020202020204" pitchFamily="34" charset="0"/>
                <a:sym typeface="Symbol" panose="05050102010706020507" pitchFamily="18" charset="2"/>
              </a:rPr>
              <a:t>) 20-50%</a:t>
            </a:r>
            <a:br>
              <a:rPr lang="en-US" sz="1800" noProof="0">
                <a:solidFill>
                  <a:srgbClr val="000000"/>
                </a:solidFill>
                <a:latin typeface="Arial" panose="020B0604020202020204" pitchFamily="34" charset="0"/>
                <a:sym typeface="Symbol" panose="05050102010706020507" pitchFamily="18" charset="2"/>
              </a:rPr>
            </a:br>
            <a:r>
              <a:rPr lang="en-US" sz="1800" noProof="0">
                <a:solidFill>
                  <a:srgbClr val="000000"/>
                </a:solidFill>
                <a:latin typeface="Arial" panose="020B0604020202020204" pitchFamily="34" charset="0"/>
                <a:sym typeface="Symbol" panose="05050102010706020507" pitchFamily="18" charset="2"/>
              </a:rPr>
              <a:t>- High-level theory: factor of ~2–3 uncertainty for small, simple reactions</a:t>
            </a:r>
            <a:br>
              <a:rPr lang="en-US" sz="1800" noProof="0">
                <a:solidFill>
                  <a:srgbClr val="000000"/>
                </a:solidFill>
                <a:latin typeface="Arial" panose="020B0604020202020204" pitchFamily="34" charset="0"/>
                <a:sym typeface="Symbol" panose="05050102010706020507" pitchFamily="18" charset="2"/>
              </a:rPr>
            </a:br>
            <a:r>
              <a:rPr lang="en-US" sz="1800" noProof="0">
                <a:solidFill>
                  <a:srgbClr val="000000"/>
                </a:solidFill>
                <a:latin typeface="Arial" panose="020B0604020202020204" pitchFamily="34" charset="0"/>
                <a:sym typeface="Symbol" panose="05050102010706020507" pitchFamily="18" charset="2"/>
              </a:rPr>
              <a:t>- Larger hydrocarbons, barrierless or pressure-dependent reactions: ~×10 or more</a:t>
            </a:r>
          </a:p>
          <a:p>
            <a:pPr algn="l">
              <a:spcBef>
                <a:spcPts val="300"/>
              </a:spcBef>
              <a:spcAft>
                <a:spcPts val="0"/>
              </a:spcAft>
            </a:pPr>
            <a:r>
              <a:rPr lang="en-US" sz="1800" b="1" noProof="0">
                <a:solidFill>
                  <a:srgbClr val="000000"/>
                </a:solidFill>
                <a:latin typeface="Arial" panose="020B0604020202020204" pitchFamily="34" charset="0"/>
                <a:sym typeface="Symbol" panose="05050102010706020507" pitchFamily="18" charset="2"/>
              </a:rPr>
              <a:t>thermodynamic data: </a:t>
            </a:r>
            <a:r>
              <a:rPr lang="en-US" sz="1800" noProof="0">
                <a:solidFill>
                  <a:srgbClr val="000000"/>
                </a:solidFill>
                <a:latin typeface="Arial" panose="020B0604020202020204" pitchFamily="34" charset="0"/>
                <a:sym typeface="Symbol" panose="05050102010706020507" pitchFamily="18" charset="2"/>
              </a:rPr>
              <a:t>H~1-2kcal/mol for small molecules</a:t>
            </a:r>
            <a:r>
              <a:rPr lang="en-US" sz="1800" b="1" noProof="0">
                <a:solidFill>
                  <a:srgbClr val="000000"/>
                </a:solidFill>
                <a:latin typeface="Arial" panose="020B0604020202020204" pitchFamily="34" charset="0"/>
                <a:sym typeface="Symbol" panose="05050102010706020507" pitchFamily="18" charset="2"/>
              </a:rPr>
              <a:t>, </a:t>
            </a:r>
            <a:r>
              <a:rPr lang="en-US" sz="1800" noProof="0">
                <a:solidFill>
                  <a:srgbClr val="000000"/>
                </a:solidFill>
                <a:latin typeface="Arial" panose="020B0604020202020204" pitchFamily="34" charset="0"/>
                <a:sym typeface="Symbol" panose="05050102010706020507" pitchFamily="18" charset="2"/>
              </a:rPr>
              <a:t>rather uncertain for larger, floppy molecules</a:t>
            </a:r>
          </a:p>
          <a:p>
            <a:pPr algn="l">
              <a:spcBef>
                <a:spcPts val="300"/>
              </a:spcBef>
              <a:spcAft>
                <a:spcPts val="0"/>
              </a:spcAft>
            </a:pPr>
            <a:r>
              <a:rPr lang="en-US" sz="1800" b="1" noProof="0">
                <a:solidFill>
                  <a:srgbClr val="000000"/>
                </a:solidFill>
                <a:latin typeface="Arial" panose="020B0604020202020204" pitchFamily="34" charset="0"/>
                <a:sym typeface="Symbol" panose="05050102010706020507" pitchFamily="18" charset="2"/>
              </a:rPr>
              <a:t>transport parameters: </a:t>
            </a:r>
            <a:r>
              <a:rPr lang="en-US" sz="1800" noProof="0">
                <a:solidFill>
                  <a:srgbClr val="000000"/>
                </a:solidFill>
                <a:latin typeface="Arial" panose="020B0604020202020204" pitchFamily="34" charset="0"/>
                <a:sym typeface="Symbol" panose="05050102010706020507" pitchFamily="18" charset="2"/>
              </a:rPr>
              <a:t>~×2, but worse for large, asymmetric molecules</a:t>
            </a:r>
            <a:r>
              <a:rPr lang="en-US" sz="1800" b="1" noProof="0">
                <a:solidFill>
                  <a:srgbClr val="000000"/>
                </a:solidFill>
                <a:latin typeface="Arial" panose="020B0604020202020204" pitchFamily="34" charset="0"/>
                <a:sym typeface="Symbol" panose="05050102010706020507" pitchFamily="18" charset="2"/>
              </a:rPr>
              <a:t> </a:t>
            </a:r>
          </a:p>
          <a:p>
            <a:pPr marL="0" indent="0" algn="l">
              <a:spcBef>
                <a:spcPts val="900"/>
              </a:spcBef>
              <a:spcAft>
                <a:spcPts val="0"/>
              </a:spcAft>
              <a:buNone/>
            </a:pPr>
            <a:r>
              <a:rPr lang="en-US" sz="2000" noProof="0">
                <a:solidFill>
                  <a:srgbClr val="0000FF"/>
                </a:solidFill>
                <a:latin typeface="Arial" panose="020B0604020202020204" pitchFamily="34" charset="0"/>
                <a:sym typeface="Symbol" panose="05050102010706020507" pitchFamily="18" charset="2"/>
              </a:rPr>
              <a:t>They are based on physical approximations </a:t>
            </a:r>
          </a:p>
          <a:p>
            <a:pPr algn="l">
              <a:spcBef>
                <a:spcPts val="0"/>
              </a:spcBef>
              <a:spcAft>
                <a:spcPts val="0"/>
              </a:spcAft>
            </a:pPr>
            <a:r>
              <a:rPr lang="en-US" sz="1800" b="1" noProof="0">
                <a:solidFill>
                  <a:srgbClr val="000000"/>
                </a:solidFill>
                <a:latin typeface="Arial" panose="020B0604020202020204" pitchFamily="34" charset="0"/>
                <a:sym typeface="Symbol" panose="05050102010706020507" pitchFamily="18" charset="2"/>
              </a:rPr>
              <a:t>Ideal gas law</a:t>
            </a:r>
            <a:r>
              <a:rPr lang="en-US" sz="1800" noProof="0">
                <a:solidFill>
                  <a:srgbClr val="000000"/>
                </a:solidFill>
                <a:latin typeface="Arial" panose="020B0604020202020204" pitchFamily="34" charset="0"/>
                <a:sym typeface="Symbol" panose="05050102010706020507" pitchFamily="18" charset="2"/>
              </a:rPr>
              <a:t> (</a:t>
            </a:r>
            <a:r>
              <a:rPr lang="en-US" sz="1800" i="1" noProof="0">
                <a:solidFill>
                  <a:srgbClr val="000000"/>
                </a:solidFill>
                <a:latin typeface="Arial" panose="020B0604020202020204" pitchFamily="34" charset="0"/>
                <a:sym typeface="Symbol" panose="05050102010706020507" pitchFamily="18" charset="2"/>
              </a:rPr>
              <a:t>pV</a:t>
            </a:r>
            <a:r>
              <a:rPr lang="en-US" sz="1800" noProof="0">
                <a:solidFill>
                  <a:srgbClr val="000000"/>
                </a:solidFill>
                <a:latin typeface="Arial" panose="020B0604020202020204" pitchFamily="34" charset="0"/>
                <a:sym typeface="Symbol" panose="05050102010706020507" pitchFamily="18" charset="2"/>
              </a:rPr>
              <a:t>=</a:t>
            </a:r>
            <a:r>
              <a:rPr lang="en-US" sz="1800" i="1" noProof="0">
                <a:solidFill>
                  <a:srgbClr val="000000"/>
                </a:solidFill>
                <a:latin typeface="Arial" panose="020B0604020202020204" pitchFamily="34" charset="0"/>
                <a:sym typeface="Symbol" panose="05050102010706020507" pitchFamily="18" charset="2"/>
              </a:rPr>
              <a:t>nRT</a:t>
            </a:r>
            <a:r>
              <a:rPr lang="en-US" sz="1800" noProof="0">
                <a:solidFill>
                  <a:srgbClr val="000000"/>
                </a:solidFill>
                <a:latin typeface="Arial" panose="020B0604020202020204" pitchFamily="34" charset="0"/>
                <a:sym typeface="Symbol" panose="05050102010706020507" pitchFamily="18" charset="2"/>
              </a:rPr>
              <a:t>) can fail at high-pressure and when strong intermolecular forces are present.</a:t>
            </a:r>
          </a:p>
          <a:p>
            <a:pPr algn="l">
              <a:spcBef>
                <a:spcPts val="0"/>
              </a:spcBef>
              <a:spcAft>
                <a:spcPts val="0"/>
              </a:spcAft>
            </a:pPr>
            <a:r>
              <a:rPr lang="en-US" sz="1800" b="1" noProof="0">
                <a:solidFill>
                  <a:srgbClr val="000000"/>
                </a:solidFill>
                <a:latin typeface="Arial" panose="020B0604020202020204" pitchFamily="34" charset="0"/>
                <a:sym typeface="Symbol" panose="05050102010706020507" pitchFamily="18" charset="2"/>
              </a:rPr>
              <a:t>Local thermal equilibrium approximation </a:t>
            </a:r>
            <a:r>
              <a:rPr lang="en-US" sz="1800" noProof="0">
                <a:solidFill>
                  <a:srgbClr val="000000"/>
                </a:solidFill>
                <a:latin typeface="Arial" panose="020B0604020202020204" pitchFamily="34" charset="0"/>
                <a:sym typeface="Symbol" panose="05050102010706020507" pitchFamily="18" charset="2"/>
              </a:rPr>
              <a:t>(→ thermal rate coefficients) reaction products get thermalized before they react again (</a:t>
            </a:r>
            <a:r>
              <a:rPr lang="hu-HU" sz="1800" noProof="0">
                <a:solidFill>
                  <a:srgbClr val="000000"/>
                </a:solidFill>
                <a:latin typeface="Arial" panose="020B0604020202020204" pitchFamily="34" charset="0"/>
                <a:sym typeface="Symbol" panose="05050102010706020507" pitchFamily="18" charset="2"/>
              </a:rPr>
              <a:t>e.g.,</a:t>
            </a:r>
            <a:r>
              <a:rPr lang="en-US" sz="1800" noProof="0">
                <a:solidFill>
                  <a:srgbClr val="000000"/>
                </a:solidFill>
                <a:latin typeface="Arial" panose="020B0604020202020204" pitchFamily="34" charset="0"/>
                <a:sym typeface="Symbol" panose="05050102010706020507" pitchFamily="18" charset="2"/>
              </a:rPr>
              <a:t> </a:t>
            </a:r>
            <a:r>
              <a:rPr lang="hu-HU" sz="1800" noProof="0">
                <a:solidFill>
                  <a:srgbClr val="000000"/>
                </a:solidFill>
                <a:latin typeface="Arial" panose="020B0604020202020204" pitchFamily="34" charset="0"/>
                <a:sym typeface="Symbol" panose="05050102010706020507" pitchFamily="18" charset="2"/>
              </a:rPr>
              <a:t>not for </a:t>
            </a:r>
            <a:r>
              <a:rPr lang="en-US" sz="1800" noProof="0">
                <a:solidFill>
                  <a:srgbClr val="000000"/>
                </a:solidFill>
                <a:latin typeface="Arial" panose="020B0604020202020204" pitchFamily="34" charset="0"/>
                <a:sym typeface="Symbol" panose="05050102010706020507" pitchFamily="18" charset="2"/>
              </a:rPr>
              <a:t>prompt reactions)</a:t>
            </a:r>
          </a:p>
        </p:txBody>
      </p:sp>
      <p:sp>
        <p:nvSpPr>
          <p:cNvPr id="8" name="Text Box 2"/>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rmAutofit/>
          </a:bodyPr>
          <a:lstStyle/>
          <a:p>
            <a:r>
              <a:rPr lang="en-US" sz="2400" b="1" noProof="0">
                <a:solidFill>
                  <a:srgbClr val="C00000"/>
                </a:solidFill>
                <a:latin typeface="Arial" pitchFamily="34" charset="0"/>
                <a:cs typeface="Arial" pitchFamily="34" charset="0"/>
              </a:rPr>
              <a:t>Combustion kinetic model uncertainties</a:t>
            </a:r>
          </a:p>
        </p:txBody>
      </p:sp>
      <p:sp>
        <p:nvSpPr>
          <p:cNvPr id="6" name="Dia számának helye 2"/>
          <p:cNvSpPr>
            <a:spLocks noGrp="1"/>
          </p:cNvSpPr>
          <p:nvPr>
            <p:ph type="sldNum" sz="quarter" idx="12"/>
          </p:nvPr>
        </p:nvSpPr>
        <p:spPr>
          <a:xfrm>
            <a:off x="8405648" y="6400800"/>
            <a:ext cx="762000" cy="373676"/>
          </a:xfrm>
        </p:spPr>
        <p:txBody>
          <a:bodyPr/>
          <a:lstStyle/>
          <a:p>
            <a:pPr>
              <a:defRPr/>
            </a:pPr>
            <a:r>
              <a:rPr lang="en-US" sz="1800" noProof="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63927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194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194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194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194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194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194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194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194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51942">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1942">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194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a:extLst>
              <a:ext uri="{FF2B5EF4-FFF2-40B4-BE49-F238E27FC236}">
                <a16:creationId xmlns:a16="http://schemas.microsoft.com/office/drawing/2014/main" id="{2F0CBCA4-74FE-3919-0367-4F405CB09F76}"/>
              </a:ext>
            </a:extLst>
          </p:cNvPr>
          <p:cNvSpPr txBox="1">
            <a:spLocks noChangeArrowheads="1"/>
          </p:cNvSpPr>
          <p:nvPr/>
        </p:nvSpPr>
        <p:spPr bwMode="auto">
          <a:xfrm>
            <a:off x="228600" y="762000"/>
            <a:ext cx="8915400" cy="583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buNone/>
            </a:pPr>
            <a:r>
              <a:rPr lang="en-US" sz="2000" noProof="0">
                <a:solidFill>
                  <a:srgbClr val="0000FF"/>
                </a:solidFill>
                <a:latin typeface="Arial" panose="020B0604020202020204" pitchFamily="34" charset="0"/>
                <a:cs typeface="Arial" panose="020B0604020202020204" pitchFamily="34" charset="0"/>
              </a:rPr>
              <a:t>There are over 50 methods for systematic skeletal reduction. </a:t>
            </a:r>
          </a:p>
          <a:p>
            <a:pPr algn="just">
              <a:buNone/>
            </a:pPr>
            <a:r>
              <a:rPr lang="en-US" sz="1800" noProof="0">
                <a:solidFill>
                  <a:srgbClr val="000000"/>
                </a:solidFill>
                <a:latin typeface="Arial" panose="020B0604020202020204" pitchFamily="34" charset="0"/>
                <a:cs typeface="Arial" panose="020B0604020202020204" pitchFamily="34" charset="0"/>
              </a:rPr>
              <a:t>We will focus on the most influentia</a:t>
            </a:r>
            <a:r>
              <a:rPr lang="hu-HU" sz="1800" noProof="0">
                <a:solidFill>
                  <a:srgbClr val="000000"/>
                </a:solidFill>
                <a:latin typeface="Arial" panose="020B0604020202020204" pitchFamily="34" charset="0"/>
                <a:cs typeface="Arial" panose="020B0604020202020204" pitchFamily="34" charset="0"/>
              </a:rPr>
              <a:t>l</a:t>
            </a:r>
            <a:r>
              <a:rPr lang="en-US" sz="1800" noProof="0">
                <a:solidFill>
                  <a:srgbClr val="000000"/>
                </a:solidFill>
                <a:latin typeface="Arial" panose="020B0604020202020204" pitchFamily="34" charset="0"/>
                <a:cs typeface="Arial" panose="020B0604020202020204" pitchFamily="34" charset="0"/>
              </a:rPr>
              <a:t> and widely adopted approaches.</a:t>
            </a:r>
          </a:p>
          <a:p>
            <a:pPr algn="just">
              <a:buNone/>
            </a:pPr>
            <a:r>
              <a:rPr lang="en-US" sz="2000" noProof="0">
                <a:solidFill>
                  <a:srgbClr val="0000FF"/>
                </a:solidFill>
                <a:latin typeface="Arial" panose="020B0604020202020204" pitchFamily="34" charset="0"/>
                <a:cs typeface="Arial" panose="020B0604020202020204" pitchFamily="34" charset="0"/>
              </a:rPr>
              <a:t>Species removal methods</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CM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(1990)</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C</a:t>
            </a:r>
            <a:r>
              <a:rPr lang="en-US" sz="1800" noProof="0">
                <a:solidFill>
                  <a:srgbClr val="000000"/>
                </a:solidFill>
                <a:latin typeface="Arial" panose="020B0604020202020204" pitchFamily="34" charset="0"/>
                <a:cs typeface="Arial" panose="020B0604020202020204" pitchFamily="34" charset="0"/>
              </a:rPr>
              <a:t>onnectivity </a:t>
            </a:r>
            <a:r>
              <a:rPr lang="hu-HU" sz="1800" noProof="0">
                <a:solidFill>
                  <a:srgbClr val="000000"/>
                </a:solidFill>
                <a:latin typeface="Arial" panose="020B0604020202020204" pitchFamily="34" charset="0"/>
                <a:cs typeface="Arial" panose="020B0604020202020204" pitchFamily="34" charset="0"/>
              </a:rPr>
              <a:t>M</a:t>
            </a:r>
            <a:r>
              <a:rPr lang="en-US" sz="1800" noProof="0">
                <a:solidFill>
                  <a:srgbClr val="000000"/>
                </a:solidFill>
                <a:latin typeface="Arial" panose="020B0604020202020204" pitchFamily="34" charset="0"/>
                <a:cs typeface="Arial" panose="020B0604020202020204" pitchFamily="34" charset="0"/>
              </a:rPr>
              <a:t>ethod</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DRG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(2005)</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D</a:t>
            </a:r>
            <a:r>
              <a:rPr lang="en-US" sz="1800" noProof="0">
                <a:solidFill>
                  <a:srgbClr val="000000"/>
                </a:solidFill>
                <a:latin typeface="Arial" panose="020B0604020202020204" pitchFamily="34" charset="0"/>
                <a:cs typeface="Arial" panose="020B0604020202020204" pitchFamily="34" charset="0"/>
              </a:rPr>
              <a:t>irected </a:t>
            </a:r>
            <a:r>
              <a:rPr lang="hu-HU" sz="1800" noProof="0">
                <a:solidFill>
                  <a:srgbClr val="000000"/>
                </a:solidFill>
                <a:latin typeface="Arial" panose="020B0604020202020204" pitchFamily="34" charset="0"/>
                <a:cs typeface="Arial" panose="020B0604020202020204" pitchFamily="34" charset="0"/>
              </a:rPr>
              <a:t>R</a:t>
            </a:r>
            <a:r>
              <a:rPr lang="en-US" sz="1800" noProof="0">
                <a:solidFill>
                  <a:srgbClr val="000000"/>
                </a:solidFill>
                <a:latin typeface="Arial" panose="020B0604020202020204" pitchFamily="34" charset="0"/>
                <a:cs typeface="Arial" panose="020B0604020202020204" pitchFamily="34" charset="0"/>
              </a:rPr>
              <a:t>elation </a:t>
            </a:r>
            <a:r>
              <a:rPr lang="hu-HU" sz="1800" noProof="0">
                <a:solidFill>
                  <a:srgbClr val="000000"/>
                </a:solidFill>
                <a:latin typeface="Arial" panose="020B0604020202020204" pitchFamily="34" charset="0"/>
                <a:cs typeface="Arial" panose="020B0604020202020204" pitchFamily="34" charset="0"/>
              </a:rPr>
              <a:t>G</a:t>
            </a:r>
            <a:r>
              <a:rPr lang="en-US" sz="1800" noProof="0">
                <a:solidFill>
                  <a:srgbClr val="000000"/>
                </a:solidFill>
                <a:latin typeface="Arial" panose="020B0604020202020204" pitchFamily="34" charset="0"/>
                <a:cs typeface="Arial" panose="020B0604020202020204" pitchFamily="34" charset="0"/>
              </a:rPr>
              <a:t>rap</a:t>
            </a:r>
            <a:r>
              <a:rPr lang="hu-HU" sz="1800" noProof="0">
                <a:solidFill>
                  <a:srgbClr val="000000"/>
                </a:solidFill>
                <a:latin typeface="Arial" panose="020B0604020202020204" pitchFamily="34" charset="0"/>
                <a:cs typeface="Arial" panose="020B0604020202020204" pitchFamily="34" charset="0"/>
              </a:rPr>
              <a:t>h</a:t>
            </a:r>
            <a:endParaRPr lang="en-US" sz="1800" noProof="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DRGASA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(2006)</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DRG-aided sensitivity analysis</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DRGEP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(2007)</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DRG with error propagation</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PFA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(2010)</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P</a:t>
            </a:r>
            <a:r>
              <a:rPr lang="en-US" sz="1800" noProof="0">
                <a:solidFill>
                  <a:srgbClr val="000000"/>
                </a:solidFill>
                <a:latin typeface="Arial" panose="020B0604020202020204" pitchFamily="34" charset="0"/>
                <a:cs typeface="Arial" panose="020B0604020202020204" pitchFamily="34" charset="0"/>
              </a:rPr>
              <a:t>ath </a:t>
            </a:r>
            <a:r>
              <a:rPr lang="hu-HU" sz="1800" noProof="0">
                <a:solidFill>
                  <a:srgbClr val="000000"/>
                </a:solidFill>
                <a:latin typeface="Arial" panose="020B0604020202020204" pitchFamily="34" charset="0"/>
                <a:cs typeface="Arial" panose="020B0604020202020204" pitchFamily="34" charset="0"/>
              </a:rPr>
              <a:t>F</a:t>
            </a:r>
            <a:r>
              <a:rPr lang="en-US" sz="1800" noProof="0">
                <a:solidFill>
                  <a:srgbClr val="000000"/>
                </a:solidFill>
                <a:latin typeface="Arial" panose="020B0604020202020204" pitchFamily="34" charset="0"/>
                <a:cs typeface="Arial" panose="020B0604020202020204" pitchFamily="34" charset="0"/>
              </a:rPr>
              <a:t>lux </a:t>
            </a:r>
            <a:r>
              <a:rPr lang="hu-HU" sz="1800" noProof="0">
                <a:solidFill>
                  <a:srgbClr val="000000"/>
                </a:solidFill>
                <a:latin typeface="Arial" panose="020B0604020202020204" pitchFamily="34" charset="0"/>
                <a:cs typeface="Arial" panose="020B0604020202020204" pitchFamily="34" charset="0"/>
              </a:rPr>
              <a:t>A</a:t>
            </a:r>
            <a:r>
              <a:rPr lang="en-US" sz="1800" noProof="0">
                <a:solidFill>
                  <a:srgbClr val="000000"/>
                </a:solidFill>
                <a:latin typeface="Arial" panose="020B0604020202020204" pitchFamily="34" charset="0"/>
                <a:cs typeface="Arial" panose="020B0604020202020204" pitchFamily="34" charset="0"/>
              </a:rPr>
              <a:t>nalysis</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SEM-CM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(2009)</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CM with S</a:t>
            </a:r>
            <a:r>
              <a:rPr lang="en-US" sz="1800" noProof="0">
                <a:solidFill>
                  <a:srgbClr val="000000"/>
                </a:solidFill>
                <a:latin typeface="Arial" panose="020B0604020202020204" pitchFamily="34" charset="0"/>
                <a:cs typeface="Arial" panose="020B0604020202020204" pitchFamily="34" charset="0"/>
              </a:rPr>
              <a:t>imulation </a:t>
            </a:r>
            <a:r>
              <a:rPr lang="hu-HU" sz="1800" noProof="0">
                <a:solidFill>
                  <a:srgbClr val="000000"/>
                </a:solidFill>
                <a:latin typeface="Arial" panose="020B0604020202020204" pitchFamily="34" charset="0"/>
                <a:cs typeface="Arial" panose="020B0604020202020204" pitchFamily="34" charset="0"/>
              </a:rPr>
              <a:t>E</a:t>
            </a:r>
            <a:r>
              <a:rPr lang="en-US" sz="1800" noProof="0">
                <a:solidFill>
                  <a:srgbClr val="000000"/>
                </a:solidFill>
                <a:latin typeface="Arial" panose="020B0604020202020204" pitchFamily="34" charset="0"/>
                <a:cs typeface="Arial" panose="020B0604020202020204" pitchFamily="34" charset="0"/>
              </a:rPr>
              <a:t>rror </a:t>
            </a:r>
            <a:r>
              <a:rPr lang="hu-HU" sz="1800" noProof="0">
                <a:solidFill>
                  <a:srgbClr val="000000"/>
                </a:solidFill>
                <a:latin typeface="Arial" panose="020B0604020202020204" pitchFamily="34" charset="0"/>
                <a:cs typeface="Arial" panose="020B0604020202020204" pitchFamily="34" charset="0"/>
              </a:rPr>
              <a:t>M</a:t>
            </a:r>
            <a:r>
              <a:rPr lang="en-US" sz="1800" noProof="0">
                <a:solidFill>
                  <a:srgbClr val="000000"/>
                </a:solidFill>
                <a:latin typeface="Arial" panose="020B0604020202020204" pitchFamily="34" charset="0"/>
                <a:cs typeface="Arial" panose="020B0604020202020204" pitchFamily="34" charset="0"/>
              </a:rPr>
              <a:t>inimizatio</a:t>
            </a:r>
            <a:r>
              <a:rPr lang="hu-HU" sz="1800" noProof="0">
                <a:solidFill>
                  <a:srgbClr val="000000"/>
                </a:solidFill>
                <a:latin typeface="Arial" panose="020B0604020202020204" pitchFamily="34" charset="0"/>
                <a:cs typeface="Arial" panose="020B0604020202020204" pitchFamily="34" charset="0"/>
              </a:rPr>
              <a:t>n</a:t>
            </a:r>
          </a:p>
          <a:p>
            <a:pPr marL="457200" indent="-457200" algn="just">
              <a:buFont typeface="+mj-lt"/>
              <a:buAutoNum type="arabicPeriod"/>
            </a:pPr>
            <a:r>
              <a:rPr lang="hu-HU" sz="1800" b="1">
                <a:solidFill>
                  <a:srgbClr val="000000"/>
                </a:solidFill>
                <a:latin typeface="Arial" panose="020B0604020202020204" pitchFamily="34" charset="0"/>
                <a:cs typeface="Arial" panose="020B0604020202020204" pitchFamily="34" charset="0"/>
              </a:rPr>
              <a:t>GPS 	(2016)	</a:t>
            </a:r>
            <a:r>
              <a:rPr lang="hu-HU" sz="1800">
                <a:solidFill>
                  <a:srgbClr val="000000"/>
                </a:solidFill>
                <a:latin typeface="Arial" panose="020B0604020202020204" pitchFamily="34" charset="0"/>
                <a:cs typeface="Arial" panose="020B0604020202020204" pitchFamily="34" charset="0"/>
              </a:rPr>
              <a:t>Global Pathway Selection – </a:t>
            </a:r>
            <a:r>
              <a:rPr lang="hu-HU" sz="1800" b="1">
                <a:solidFill>
                  <a:srgbClr val="000000"/>
                </a:solidFill>
                <a:latin typeface="Arial" panose="020B0604020202020204" pitchFamily="34" charset="0"/>
                <a:cs typeface="Arial" panose="020B0604020202020204" pitchFamily="34" charset="0"/>
              </a:rPr>
              <a:t>also for reaction removal!</a:t>
            </a:r>
            <a:endParaRPr lang="hu-HU" sz="1800" b="1" noProof="0">
              <a:solidFill>
                <a:srgbClr val="000000"/>
              </a:solidFill>
              <a:latin typeface="Arial" panose="020B0604020202020204" pitchFamily="34" charset="0"/>
              <a:cs typeface="Arial" panose="020B0604020202020204" pitchFamily="34" charset="0"/>
            </a:endParaRPr>
          </a:p>
          <a:p>
            <a:pPr algn="just">
              <a:buNone/>
            </a:pPr>
            <a:r>
              <a:rPr lang="en-US" sz="2000" noProof="0">
                <a:solidFill>
                  <a:srgbClr val="0000FF"/>
                </a:solidFill>
                <a:latin typeface="Arial" panose="020B0604020202020204" pitchFamily="34" charset="0"/>
                <a:cs typeface="Arial" panose="020B0604020202020204" pitchFamily="34" charset="0"/>
              </a:rPr>
              <a:t>Reaction removal methods</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ROPA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(197</a:t>
            </a:r>
            <a:r>
              <a:rPr lang="hu-HU" sz="1800" b="1" noProof="0">
                <a:solidFill>
                  <a:srgbClr val="000000"/>
                </a:solidFill>
                <a:latin typeface="Arial" panose="020B0604020202020204" pitchFamily="34" charset="0"/>
                <a:cs typeface="Arial" panose="020B0604020202020204" pitchFamily="34" charset="0"/>
              </a:rPr>
              <a:t>x</a:t>
            </a:r>
            <a:r>
              <a:rPr lang="en-US" sz="1800" b="1" noProof="0">
                <a:solidFill>
                  <a:srgbClr val="000000"/>
                </a:solidFill>
                <a:latin typeface="Arial" panose="020B0604020202020204" pitchFamily="34" charset="0"/>
                <a:cs typeface="Arial" panose="020B0604020202020204" pitchFamily="34" charset="0"/>
              </a:rPr>
              <a:t>) </a:t>
            </a:r>
            <a:r>
              <a:rPr lang="hu-HU" sz="1800" b="1"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R</a:t>
            </a:r>
            <a:r>
              <a:rPr lang="en-US" sz="1800" noProof="0">
                <a:solidFill>
                  <a:srgbClr val="000000"/>
                </a:solidFill>
                <a:latin typeface="Arial" panose="020B0604020202020204" pitchFamily="34" charset="0"/>
                <a:cs typeface="Arial" panose="020B0604020202020204" pitchFamily="34" charset="0"/>
              </a:rPr>
              <a:t>ate of </a:t>
            </a:r>
            <a:r>
              <a:rPr lang="hu-HU" sz="1800">
                <a:solidFill>
                  <a:srgbClr val="000000"/>
                </a:solidFill>
                <a:latin typeface="Arial" panose="020B0604020202020204" pitchFamily="34" charset="0"/>
                <a:cs typeface="Arial" panose="020B0604020202020204" pitchFamily="34" charset="0"/>
              </a:rPr>
              <a:t>P</a:t>
            </a:r>
            <a:r>
              <a:rPr lang="en-US" sz="1800" noProof="0">
                <a:solidFill>
                  <a:srgbClr val="000000"/>
                </a:solidFill>
                <a:latin typeface="Arial" panose="020B0604020202020204" pitchFamily="34" charset="0"/>
                <a:cs typeface="Arial" panose="020B0604020202020204" pitchFamily="34" charset="0"/>
              </a:rPr>
              <a:t>roduction </a:t>
            </a:r>
            <a:r>
              <a:rPr lang="hu-HU" sz="1800" noProof="0">
                <a:solidFill>
                  <a:srgbClr val="000000"/>
                </a:solidFill>
                <a:latin typeface="Arial" panose="020B0604020202020204" pitchFamily="34" charset="0"/>
                <a:cs typeface="Arial" panose="020B0604020202020204" pitchFamily="34" charset="0"/>
              </a:rPr>
              <a:t>A</a:t>
            </a:r>
            <a:r>
              <a:rPr lang="en-US" sz="1800" noProof="0">
                <a:solidFill>
                  <a:srgbClr val="000000"/>
                </a:solidFill>
                <a:latin typeface="Arial" panose="020B0604020202020204" pitchFamily="34" charset="0"/>
                <a:cs typeface="Arial" panose="020B0604020202020204" pitchFamily="34" charset="0"/>
              </a:rPr>
              <a:t>nalysis</a:t>
            </a: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PCAS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(198</a:t>
            </a:r>
            <a:r>
              <a:rPr lang="hu-HU" sz="1800" b="1" noProof="0">
                <a:solidFill>
                  <a:srgbClr val="000000"/>
                </a:solidFill>
                <a:latin typeface="Arial" panose="020B0604020202020204" pitchFamily="34" charset="0"/>
                <a:cs typeface="Arial" panose="020B0604020202020204" pitchFamily="34" charset="0"/>
              </a:rPr>
              <a:t>5</a:t>
            </a:r>
            <a:r>
              <a:rPr lang="en-US" sz="1800" b="1" noProof="0">
                <a:solidFill>
                  <a:srgbClr val="000000"/>
                </a:solidFill>
                <a:latin typeface="Arial" panose="020B0604020202020204" pitchFamily="34" charset="0"/>
                <a:cs typeface="Arial" panose="020B0604020202020204" pitchFamily="34" charset="0"/>
              </a:rPr>
              <a:t>)</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P</a:t>
            </a:r>
            <a:r>
              <a:rPr lang="en-US" sz="1800" noProof="0">
                <a:solidFill>
                  <a:srgbClr val="000000"/>
                </a:solidFill>
                <a:latin typeface="Arial" panose="020B0604020202020204" pitchFamily="34" charset="0"/>
                <a:cs typeface="Arial" panose="020B0604020202020204" pitchFamily="34" charset="0"/>
              </a:rPr>
              <a:t>rincipal </a:t>
            </a:r>
            <a:r>
              <a:rPr lang="hu-HU" sz="1800" noProof="0">
                <a:solidFill>
                  <a:srgbClr val="000000"/>
                </a:solidFill>
                <a:latin typeface="Arial" panose="020B0604020202020204" pitchFamily="34" charset="0"/>
                <a:cs typeface="Arial" panose="020B0604020202020204" pitchFamily="34" charset="0"/>
              </a:rPr>
              <a:t>C</a:t>
            </a:r>
            <a:r>
              <a:rPr lang="en-US" sz="1800" noProof="0">
                <a:solidFill>
                  <a:srgbClr val="000000"/>
                </a:solidFill>
                <a:latin typeface="Arial" panose="020B0604020202020204" pitchFamily="34" charset="0"/>
                <a:cs typeface="Arial" panose="020B0604020202020204" pitchFamily="34" charset="0"/>
              </a:rPr>
              <a:t>omponent </a:t>
            </a:r>
            <a:r>
              <a:rPr lang="hu-HU" sz="1800" noProof="0">
                <a:solidFill>
                  <a:srgbClr val="000000"/>
                </a:solidFill>
                <a:latin typeface="Arial" panose="020B0604020202020204" pitchFamily="34" charset="0"/>
                <a:cs typeface="Arial" panose="020B0604020202020204" pitchFamily="34" charset="0"/>
              </a:rPr>
              <a:t>A</a:t>
            </a:r>
            <a:r>
              <a:rPr lang="en-US" sz="1800" noProof="0">
                <a:solidFill>
                  <a:srgbClr val="000000"/>
                </a:solidFill>
                <a:latin typeface="Arial" panose="020B0604020202020204" pitchFamily="34" charset="0"/>
                <a:cs typeface="Arial" panose="020B0604020202020204" pitchFamily="34" charset="0"/>
              </a:rPr>
              <a:t>nalysis of the </a:t>
            </a:r>
            <a:r>
              <a:rPr lang="hu-HU" sz="1800" noProof="0">
                <a:solidFill>
                  <a:srgbClr val="000000"/>
                </a:solidFill>
                <a:latin typeface="Arial" panose="020B0604020202020204" pitchFamily="34" charset="0"/>
                <a:cs typeface="Arial" panose="020B0604020202020204" pitchFamily="34" charset="0"/>
              </a:rPr>
              <a:t>S</a:t>
            </a:r>
            <a:r>
              <a:rPr lang="en-US" sz="1800" noProof="0">
                <a:solidFill>
                  <a:srgbClr val="000000"/>
                </a:solidFill>
                <a:latin typeface="Arial" panose="020B0604020202020204" pitchFamily="34" charset="0"/>
                <a:cs typeface="Arial" panose="020B0604020202020204" pitchFamily="34" charset="0"/>
              </a:rPr>
              <a:t>ensitivity </a:t>
            </a:r>
            <a:r>
              <a:rPr lang="hu-HU" sz="1800" noProof="0">
                <a:solidFill>
                  <a:srgbClr val="000000"/>
                </a:solidFill>
                <a:latin typeface="Arial" panose="020B0604020202020204" pitchFamily="34" charset="0"/>
                <a:cs typeface="Arial" panose="020B0604020202020204" pitchFamily="34" charset="0"/>
              </a:rPr>
              <a:t>M</a:t>
            </a:r>
            <a:r>
              <a:rPr lang="en-US" sz="1800" noProof="0">
                <a:solidFill>
                  <a:srgbClr val="000000"/>
                </a:solidFill>
                <a:latin typeface="Arial" panose="020B0604020202020204" pitchFamily="34" charset="0"/>
                <a:cs typeface="Arial" panose="020B0604020202020204" pitchFamily="34" charset="0"/>
              </a:rPr>
              <a:t>atrix</a:t>
            </a:r>
            <a:r>
              <a:rPr lang="hu-HU" sz="1800" noProof="0">
                <a:solidFill>
                  <a:srgbClr val="000000"/>
                </a:solidFill>
                <a:latin typeface="Arial" panose="020B0604020202020204" pitchFamily="34" charset="0"/>
                <a:cs typeface="Arial" panose="020B0604020202020204" pitchFamily="34" charset="0"/>
              </a:rPr>
              <a:t> (S)</a:t>
            </a:r>
            <a:endParaRPr lang="en-US" sz="1800" noProof="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PCAF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(1989)</a:t>
            </a:r>
            <a:r>
              <a:rPr lang="en-US" sz="1800" noProof="0">
                <a:solidFill>
                  <a:srgbClr val="000000"/>
                </a:solidFill>
                <a:latin typeface="Arial" panose="020B0604020202020204" pitchFamily="34" charset="0"/>
                <a:cs typeface="Arial" panose="020B0604020202020204" pitchFamily="34" charset="0"/>
              </a:rPr>
              <a:t> </a:t>
            </a:r>
            <a:r>
              <a:rPr lang="hu-HU" sz="1800" noProof="0">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PCA of the </a:t>
            </a:r>
            <a:r>
              <a:rPr lang="hu-HU" sz="1800" noProof="0">
                <a:solidFill>
                  <a:srgbClr val="000000"/>
                </a:solidFill>
                <a:latin typeface="Arial" panose="020B0604020202020204" pitchFamily="34" charset="0"/>
                <a:cs typeface="Arial" panose="020B0604020202020204" pitchFamily="34" charset="0"/>
              </a:rPr>
              <a:t>R</a:t>
            </a:r>
            <a:r>
              <a:rPr lang="en-US" sz="1800" noProof="0">
                <a:solidFill>
                  <a:srgbClr val="000000"/>
                </a:solidFill>
                <a:latin typeface="Arial" panose="020B0604020202020204" pitchFamily="34" charset="0"/>
                <a:cs typeface="Arial" panose="020B0604020202020204" pitchFamily="34" charset="0"/>
              </a:rPr>
              <a:t>ate </a:t>
            </a:r>
            <a:r>
              <a:rPr lang="hu-HU" sz="1800" noProof="0">
                <a:solidFill>
                  <a:srgbClr val="000000"/>
                </a:solidFill>
                <a:latin typeface="Arial" panose="020B0604020202020204" pitchFamily="34" charset="0"/>
                <a:cs typeface="Arial" panose="020B0604020202020204" pitchFamily="34" charset="0"/>
              </a:rPr>
              <a:t>S</a:t>
            </a:r>
            <a:r>
              <a:rPr lang="en-US" sz="1800" noProof="0">
                <a:solidFill>
                  <a:srgbClr val="000000"/>
                </a:solidFill>
                <a:latin typeface="Arial" panose="020B0604020202020204" pitchFamily="34" charset="0"/>
                <a:cs typeface="Arial" panose="020B0604020202020204" pitchFamily="34" charset="0"/>
              </a:rPr>
              <a:t>ensitivity </a:t>
            </a:r>
            <a:r>
              <a:rPr lang="hu-HU" sz="1800" noProof="0">
                <a:solidFill>
                  <a:srgbClr val="000000"/>
                </a:solidFill>
                <a:latin typeface="Arial" panose="020B0604020202020204" pitchFamily="34" charset="0"/>
                <a:cs typeface="Arial" panose="020B0604020202020204" pitchFamily="34" charset="0"/>
              </a:rPr>
              <a:t>M</a:t>
            </a:r>
            <a:r>
              <a:rPr lang="en-US" sz="1800" noProof="0">
                <a:solidFill>
                  <a:srgbClr val="000000"/>
                </a:solidFill>
                <a:latin typeface="Arial" panose="020B0604020202020204" pitchFamily="34" charset="0"/>
                <a:cs typeface="Arial" panose="020B0604020202020204" pitchFamily="34" charset="0"/>
              </a:rPr>
              <a:t>atrix</a:t>
            </a:r>
            <a:r>
              <a:rPr lang="hu-HU" sz="1800" noProof="0">
                <a:solidFill>
                  <a:srgbClr val="000000"/>
                </a:solidFill>
                <a:latin typeface="Arial" panose="020B0604020202020204" pitchFamily="34" charset="0"/>
                <a:cs typeface="Arial" panose="020B0604020202020204" pitchFamily="34" charset="0"/>
              </a:rPr>
              <a:t> (F)</a:t>
            </a:r>
            <a:endParaRPr lang="en-US" sz="1800" noProof="0">
              <a:solidFill>
                <a:srgbClr val="000000"/>
              </a:solidFill>
              <a:latin typeface="Arial" panose="020B0604020202020204" pitchFamily="34" charset="0"/>
              <a:cs typeface="Arial" panose="020B0604020202020204" pitchFamily="34" charset="0"/>
            </a:endParaRPr>
          </a:p>
          <a:p>
            <a:pPr marL="457200" indent="-457200" algn="just">
              <a:buFont typeface="+mj-lt"/>
              <a:buAutoNum type="arabicPeriod"/>
            </a:pPr>
            <a:r>
              <a:rPr lang="en-US" sz="1800" b="1" noProof="0">
                <a:solidFill>
                  <a:srgbClr val="000000"/>
                </a:solidFill>
                <a:latin typeface="Arial" panose="020B0604020202020204" pitchFamily="34" charset="0"/>
                <a:cs typeface="Arial" panose="020B0604020202020204" pitchFamily="34" charset="0"/>
              </a:rPr>
              <a:t>SEM-PCAF </a:t>
            </a:r>
            <a:r>
              <a:rPr lang="hu-HU" sz="1800" b="1" noProof="0">
                <a:solidFill>
                  <a:srgbClr val="000000"/>
                </a:solidFill>
                <a:latin typeface="Arial" panose="020B0604020202020204" pitchFamily="34" charset="0"/>
                <a:cs typeface="Arial" panose="020B0604020202020204" pitchFamily="34" charset="0"/>
              </a:rPr>
              <a:t>	</a:t>
            </a:r>
            <a:r>
              <a:rPr lang="en-US" sz="1800" b="1" noProof="0">
                <a:solidFill>
                  <a:srgbClr val="000000"/>
                </a:solidFill>
                <a:latin typeface="Arial" panose="020B0604020202020204" pitchFamily="34" charset="0"/>
                <a:cs typeface="Arial" panose="020B0604020202020204" pitchFamily="34" charset="0"/>
              </a:rPr>
              <a:t>(2009)</a:t>
            </a:r>
            <a:r>
              <a:rPr lang="hu-HU" sz="1800" b="1">
                <a:solidFill>
                  <a:srgbClr val="000000"/>
                </a:solidFill>
                <a:latin typeface="Arial" panose="020B0604020202020204" pitchFamily="34" charset="0"/>
                <a:cs typeface="Arial" panose="020B0604020202020204" pitchFamily="34" charset="0"/>
              </a:rPr>
              <a:t>	</a:t>
            </a:r>
            <a:r>
              <a:rPr lang="en-US" sz="1800" noProof="0">
                <a:solidFill>
                  <a:srgbClr val="000000"/>
                </a:solidFill>
                <a:latin typeface="Arial" panose="020B0604020202020204" pitchFamily="34" charset="0"/>
                <a:cs typeface="Arial" panose="020B0604020202020204" pitchFamily="34" charset="0"/>
              </a:rPr>
              <a:t>PCAF with simulation error minimization</a:t>
            </a:r>
            <a:endParaRPr lang="hu-HU" sz="1800" noProof="0">
              <a:solidFill>
                <a:srgbClr val="000000"/>
              </a:solidFill>
              <a:latin typeface="Arial" panose="020B0604020202020204" pitchFamily="34" charset="0"/>
              <a:cs typeface="Arial" panose="020B0604020202020204" pitchFamily="34" charset="0"/>
            </a:endParaRPr>
          </a:p>
          <a:p>
            <a:pPr algn="ctr">
              <a:spcBef>
                <a:spcPts val="1200"/>
              </a:spcBef>
              <a:buNone/>
            </a:pPr>
            <a:r>
              <a:rPr lang="en-US" sz="1800">
                <a:solidFill>
                  <a:srgbClr val="FF0000"/>
                </a:solidFill>
                <a:latin typeface="Arial" panose="020B0604020202020204" pitchFamily="34" charset="0"/>
                <a:cs typeface="Arial" panose="020B0604020202020204" pitchFamily="34" charset="0"/>
              </a:rPr>
              <a:t>New method</a:t>
            </a:r>
            <a:r>
              <a:rPr lang="hu-HU" sz="1800">
                <a:solidFill>
                  <a:srgbClr val="FF0000"/>
                </a:solidFill>
                <a:latin typeface="Arial" panose="020B0604020202020204" pitchFamily="34" charset="0"/>
                <a:cs typeface="Arial" panose="020B0604020202020204" pitchFamily="34" charset="0"/>
              </a:rPr>
              <a:t>s</a:t>
            </a:r>
            <a:r>
              <a:rPr lang="en-US" sz="1800">
                <a:solidFill>
                  <a:srgbClr val="FF0000"/>
                </a:solidFill>
                <a:latin typeface="Arial" panose="020B0604020202020204" pitchFamily="34" charset="0"/>
                <a:cs typeface="Arial" panose="020B0604020202020204" pitchFamily="34" charset="0"/>
              </a:rPr>
              <a:t> are published every year, but none have significantly </a:t>
            </a:r>
            <a:endParaRPr lang="hu-HU" sz="1800">
              <a:solidFill>
                <a:srgbClr val="FF0000"/>
              </a:solidFill>
              <a:latin typeface="Arial" panose="020B0604020202020204" pitchFamily="34" charset="0"/>
              <a:cs typeface="Arial" panose="020B0604020202020204" pitchFamily="34" charset="0"/>
            </a:endParaRPr>
          </a:p>
          <a:p>
            <a:pPr algn="ctr">
              <a:spcBef>
                <a:spcPts val="0"/>
              </a:spcBef>
              <a:buNone/>
            </a:pPr>
            <a:r>
              <a:rPr lang="en-US" sz="1800">
                <a:solidFill>
                  <a:srgbClr val="FF0000"/>
                </a:solidFill>
                <a:latin typeface="Arial" panose="020B0604020202020204" pitchFamily="34" charset="0"/>
                <a:cs typeface="Arial" panose="020B0604020202020204" pitchFamily="34" charset="0"/>
              </a:rPr>
              <a:t>outperformed these and become widely adopted. </a:t>
            </a:r>
          </a:p>
        </p:txBody>
      </p:sp>
      <p:sp>
        <p:nvSpPr>
          <p:cNvPr id="6" name="Text Box 2">
            <a:extLst>
              <a:ext uri="{FF2B5EF4-FFF2-40B4-BE49-F238E27FC236}">
                <a16:creationId xmlns:a16="http://schemas.microsoft.com/office/drawing/2014/main" id="{DC836747-AD49-1467-2BD5-EEA49B8F314D}"/>
              </a:ext>
            </a:extLst>
          </p:cNvPr>
          <p:cNvSpPr txBox="1">
            <a:spLocks noChangeArrowheads="1"/>
          </p:cNvSpPr>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nchorCtr="0">
            <a:normAutofit/>
          </a:bodyPr>
          <a:lstStyle/>
          <a:p>
            <a:r>
              <a:rPr lang="hu-HU" sz="2400" b="1" noProof="0">
                <a:solidFill>
                  <a:srgbClr val="C00000"/>
                </a:solidFill>
                <a:latin typeface="Arial" pitchFamily="34" charset="0"/>
                <a:cs typeface="Arial" pitchFamily="34" charset="0"/>
              </a:rPr>
              <a:t>S</a:t>
            </a:r>
            <a:r>
              <a:rPr lang="en-US" sz="2400" b="1" noProof="0">
                <a:solidFill>
                  <a:srgbClr val="C00000"/>
                </a:solidFill>
                <a:latin typeface="Arial" pitchFamily="34" charset="0"/>
                <a:cs typeface="Arial" pitchFamily="34" charset="0"/>
              </a:rPr>
              <a:t>keletal reduction methods</a:t>
            </a:r>
          </a:p>
        </p:txBody>
      </p:sp>
      <p:sp>
        <p:nvSpPr>
          <p:cNvPr id="2" name="Dia számának helye 2">
            <a:extLst>
              <a:ext uri="{FF2B5EF4-FFF2-40B4-BE49-F238E27FC236}">
                <a16:creationId xmlns:a16="http://schemas.microsoft.com/office/drawing/2014/main" id="{E262AA02-6117-AA32-E87B-4CEF98866708}"/>
              </a:ext>
            </a:extLst>
          </p:cNvPr>
          <p:cNvSpPr>
            <a:spLocks noGrp="1"/>
          </p:cNvSpPr>
          <p:nvPr>
            <p:ph type="sldNum" sz="quarter" idx="12"/>
          </p:nvPr>
        </p:nvSpPr>
        <p:spPr>
          <a:xfrm>
            <a:off x="8382000" y="6400800"/>
            <a:ext cx="762000" cy="373676"/>
          </a:xfrm>
        </p:spPr>
        <p:txBody>
          <a:bodyPr/>
          <a:lstStyle/>
          <a:p>
            <a:pPr>
              <a:defRPr/>
            </a:pPr>
            <a:r>
              <a:rPr lang="hu-HU" sz="1800">
                <a:solidFill>
                  <a:srgbClr val="000000"/>
                </a:solidFill>
                <a:latin typeface="Arial" panose="020B0604020202020204" pitchFamily="34" charset="0"/>
                <a:cs typeface="Arial" panose="020B0604020202020204" pitchFamily="34" charset="0"/>
              </a:rPr>
              <a:t>8</a:t>
            </a:r>
            <a:endParaRPr lang="en-US" sz="1800" noProof="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71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a:xfrm>
            <a:off x="304800" y="76200"/>
            <a:ext cx="8534400" cy="533400"/>
          </a:xfrm>
        </p:spPr>
        <p:txBody>
          <a:bodyPr/>
          <a:lstStyle/>
          <a:p>
            <a:pPr algn="ctr" eaLnBrk="1" hangingPunct="1">
              <a:lnSpc>
                <a:spcPct val="90000"/>
              </a:lnSpc>
            </a:pPr>
            <a:r>
              <a:rPr lang="en-US" sz="2400" b="1" kern="1200" noProof="0">
                <a:solidFill>
                  <a:srgbClr val="C00000"/>
                </a:solidFill>
                <a:latin typeface="Arial" panose="020B0604020202020204" pitchFamily="34" charset="0"/>
                <a:ea typeface="+mn-ea"/>
                <a:cs typeface="Arial" panose="020B0604020202020204" pitchFamily="34" charset="0"/>
              </a:rPr>
              <a:t>Basic notions in skeletal mechanism reduction</a:t>
            </a:r>
          </a:p>
        </p:txBody>
      </p:sp>
      <p:sp>
        <p:nvSpPr>
          <p:cNvPr id="58371" name="Rectangle 1027"/>
          <p:cNvSpPr>
            <a:spLocks noGrp="1" noChangeArrowheads="1"/>
          </p:cNvSpPr>
          <p:nvPr>
            <p:ph type="body" idx="1"/>
          </p:nvPr>
        </p:nvSpPr>
        <p:spPr>
          <a:xfrm>
            <a:off x="304800" y="762000"/>
            <a:ext cx="8763000" cy="5638801"/>
          </a:xfrm>
        </p:spPr>
        <p:txBody>
          <a:bodyPr/>
          <a:lstStyle/>
          <a:p>
            <a:pPr eaLnBrk="1" hangingPunct="1">
              <a:spcBef>
                <a:spcPts val="1200"/>
              </a:spcBef>
            </a:pPr>
            <a:r>
              <a:rPr lang="en-US" sz="2000">
                <a:solidFill>
                  <a:srgbClr val="0000FF"/>
                </a:solidFill>
                <a:latin typeface="Arial" panose="020B0604020202020204" pitchFamily="34" charset="0"/>
              </a:rPr>
              <a:t>Scenarios</a:t>
            </a:r>
            <a:r>
              <a:rPr lang="en-US" sz="2000">
                <a:solidFill>
                  <a:srgbClr val="000000"/>
                </a:solidFill>
                <a:latin typeface="Arial" panose="020B0604020202020204" pitchFamily="34" charset="0"/>
              </a:rPr>
              <a:t>: a representative conditions covering the domain of interest </a:t>
            </a:r>
            <a:endParaRPr lang="hu-HU" sz="2000">
              <a:solidFill>
                <a:srgbClr val="0000FF"/>
              </a:solidFill>
              <a:latin typeface="Arial" panose="020B0604020202020204" pitchFamily="34" charset="0"/>
            </a:endParaRPr>
          </a:p>
          <a:p>
            <a:pPr eaLnBrk="1" hangingPunct="1">
              <a:spcBef>
                <a:spcPts val="1200"/>
              </a:spcBef>
            </a:pPr>
            <a:r>
              <a:rPr lang="hu-HU" sz="2000">
                <a:solidFill>
                  <a:srgbClr val="0000FF"/>
                </a:solidFill>
                <a:latin typeface="Arial" panose="020B0604020202020204" pitchFamily="34" charset="0"/>
              </a:rPr>
              <a:t>T</a:t>
            </a:r>
            <a:r>
              <a:rPr lang="en-US" sz="2000">
                <a:solidFill>
                  <a:srgbClr val="0000FF"/>
                </a:solidFill>
                <a:latin typeface="Arial" panose="020B0604020202020204" pitchFamily="34" charset="0"/>
              </a:rPr>
              <a:t>arget quantities</a:t>
            </a:r>
            <a:r>
              <a:rPr lang="hu-HU" sz="2000">
                <a:solidFill>
                  <a:srgbClr val="0000FF"/>
                </a:solidFill>
                <a:latin typeface="Arial" panose="020B0604020202020204" pitchFamily="34" charset="0"/>
              </a:rPr>
              <a:t>: </a:t>
            </a:r>
            <a:r>
              <a:rPr lang="en-US" sz="2000">
                <a:solidFill>
                  <a:srgbClr val="000000"/>
                </a:solidFill>
                <a:latin typeface="Arial" panose="020B0604020202020204" pitchFamily="34" charset="0"/>
              </a:rPr>
              <a:t>accurate calculation of</a:t>
            </a:r>
            <a:r>
              <a:rPr lang="hu-HU" sz="2000">
                <a:solidFill>
                  <a:srgbClr val="000000"/>
                </a:solidFill>
                <a:latin typeface="Arial" panose="020B0604020202020204" pitchFamily="34" charset="0"/>
              </a:rPr>
              <a:t> them is the aim of modelling</a:t>
            </a:r>
            <a:endParaRPr lang="en-US" sz="2000">
              <a:solidFill>
                <a:srgbClr val="0000FF"/>
              </a:solidFill>
              <a:latin typeface="Arial" panose="020B0604020202020204" pitchFamily="34" charset="0"/>
            </a:endParaRPr>
          </a:p>
          <a:p>
            <a:pPr eaLnBrk="1" hangingPunct="1">
              <a:spcBef>
                <a:spcPts val="1200"/>
              </a:spcBef>
            </a:pPr>
            <a:r>
              <a:rPr lang="en-US" sz="2000">
                <a:solidFill>
                  <a:srgbClr val="0000FF"/>
                </a:solidFill>
                <a:latin typeface="Arial" panose="020B0604020202020204" pitchFamily="34" charset="0"/>
              </a:rPr>
              <a:t>Targets - concentration of important species</a:t>
            </a:r>
          </a:p>
          <a:p>
            <a:pPr lvl="1" eaLnBrk="1" hangingPunct="1">
              <a:spcBef>
                <a:spcPct val="0"/>
              </a:spcBef>
            </a:pPr>
            <a:r>
              <a:rPr lang="en-US" sz="1800" u="none">
                <a:solidFill>
                  <a:srgbClr val="000000"/>
                </a:solidFill>
                <a:latin typeface="Arial" panose="020B0604020202020204" pitchFamily="34" charset="0"/>
              </a:rPr>
              <a:t>major reactants, products, pollutants</a:t>
            </a:r>
          </a:p>
          <a:p>
            <a:pPr lvl="1" eaLnBrk="1" hangingPunct="1">
              <a:spcBef>
                <a:spcPct val="0"/>
              </a:spcBef>
            </a:pPr>
            <a:r>
              <a:rPr lang="en-US" sz="1800" u="none">
                <a:solidFill>
                  <a:srgbClr val="000000"/>
                </a:solidFill>
                <a:latin typeface="Arial" panose="020B0604020202020204" pitchFamily="34" charset="0"/>
              </a:rPr>
              <a:t>some important intermediates</a:t>
            </a:r>
            <a:r>
              <a:rPr lang="hu-HU" sz="1800" u="none">
                <a:solidFill>
                  <a:srgbClr val="000000"/>
                </a:solidFill>
                <a:latin typeface="Arial" panose="020B0604020202020204" pitchFamily="34" charset="0"/>
              </a:rPr>
              <a:t> (OH,etc)</a:t>
            </a:r>
            <a:r>
              <a:rPr lang="en-US" sz="1800" u="none">
                <a:solidFill>
                  <a:srgbClr val="000000"/>
                </a:solidFill>
                <a:latin typeface="Arial" panose="020B0604020202020204" pitchFamily="34" charset="0"/>
              </a:rPr>
              <a:t>, radicals in chain branching, etc</a:t>
            </a:r>
          </a:p>
          <a:p>
            <a:pPr eaLnBrk="1" hangingPunct="1">
              <a:spcBef>
                <a:spcPts val="1200"/>
              </a:spcBef>
            </a:pPr>
            <a:r>
              <a:rPr lang="en-US" sz="2000" noProof="0">
                <a:solidFill>
                  <a:srgbClr val="0000FF"/>
                </a:solidFill>
                <a:latin typeface="Arial" panose="020B0604020202020204" pitchFamily="34" charset="0"/>
              </a:rPr>
              <a:t>Targets - important combustion features </a:t>
            </a:r>
          </a:p>
          <a:p>
            <a:pPr lvl="1" eaLnBrk="1" hangingPunct="1">
              <a:spcBef>
                <a:spcPct val="0"/>
              </a:spcBef>
            </a:pPr>
            <a:r>
              <a:rPr lang="en-US" sz="1800" u="none" noProof="0">
                <a:solidFill>
                  <a:srgbClr val="000000"/>
                </a:solidFill>
                <a:latin typeface="Arial" panose="020B0604020202020204" pitchFamily="34" charset="0"/>
              </a:rPr>
              <a:t>ignition delay time</a:t>
            </a:r>
          </a:p>
          <a:p>
            <a:pPr lvl="1" eaLnBrk="1" hangingPunct="1">
              <a:spcBef>
                <a:spcPct val="0"/>
              </a:spcBef>
            </a:pPr>
            <a:r>
              <a:rPr lang="en-US" sz="1800" u="none" noProof="0">
                <a:solidFill>
                  <a:srgbClr val="000000"/>
                </a:solidFill>
                <a:latin typeface="Arial" panose="020B0604020202020204" pitchFamily="34" charset="0"/>
              </a:rPr>
              <a:t>laminar flame speed</a:t>
            </a:r>
          </a:p>
          <a:p>
            <a:pPr lvl="1" eaLnBrk="1" hangingPunct="1">
              <a:spcBef>
                <a:spcPct val="0"/>
              </a:spcBef>
            </a:pPr>
            <a:r>
              <a:rPr lang="en-US" sz="1800" u="none" noProof="0">
                <a:solidFill>
                  <a:srgbClr val="000000"/>
                </a:solidFill>
                <a:latin typeface="Arial" panose="020B0604020202020204" pitchFamily="34" charset="0"/>
              </a:rPr>
              <a:t>extinction </a:t>
            </a:r>
            <a:r>
              <a:rPr lang="hu-HU" sz="1800" u="none" noProof="0">
                <a:solidFill>
                  <a:srgbClr val="000000"/>
                </a:solidFill>
                <a:latin typeface="Arial" panose="020B0604020202020204" pitchFamily="34" charset="0"/>
              </a:rPr>
              <a:t>limits</a:t>
            </a:r>
            <a:r>
              <a:rPr lang="en-US" sz="1800" u="none" noProof="0">
                <a:solidFill>
                  <a:srgbClr val="000000"/>
                </a:solidFill>
                <a:latin typeface="Arial" panose="020B0604020202020204" pitchFamily="34" charset="0"/>
              </a:rPr>
              <a:t> (</a:t>
            </a:r>
            <a:r>
              <a:rPr lang="hu-HU" sz="1800" u="none" noProof="0">
                <a:solidFill>
                  <a:srgbClr val="000000"/>
                </a:solidFill>
                <a:latin typeface="Arial" panose="020B0604020202020204" pitchFamily="34" charset="0"/>
              </a:rPr>
              <a:t>in </a:t>
            </a:r>
            <a:r>
              <a:rPr lang="en-US" sz="1800" u="none" noProof="0">
                <a:solidFill>
                  <a:srgbClr val="000000"/>
                </a:solidFill>
                <a:latin typeface="Arial" panose="020B0604020202020204" pitchFamily="34" charset="0"/>
              </a:rPr>
              <a:t>JSR</a:t>
            </a:r>
            <a:r>
              <a:rPr lang="hu-HU" sz="1800" u="none" noProof="0">
                <a:solidFill>
                  <a:srgbClr val="000000"/>
                </a:solidFill>
                <a:latin typeface="Arial" panose="020B0604020202020204" pitchFamily="34" charset="0"/>
              </a:rPr>
              <a:t> and laminar flames</a:t>
            </a:r>
            <a:r>
              <a:rPr lang="en-US" sz="1800" u="none" noProof="0">
                <a:solidFill>
                  <a:srgbClr val="000000"/>
                </a:solidFill>
                <a:latin typeface="Arial" panose="020B0604020202020204" pitchFamily="34" charset="0"/>
              </a:rPr>
              <a:t>)</a:t>
            </a:r>
          </a:p>
          <a:p>
            <a:pPr eaLnBrk="1" hangingPunct="1">
              <a:spcBef>
                <a:spcPts val="1200"/>
              </a:spcBef>
            </a:pPr>
            <a:r>
              <a:rPr lang="en-US" sz="2000" noProof="0">
                <a:solidFill>
                  <a:srgbClr val="0000FF"/>
                </a:solidFill>
                <a:latin typeface="Arial" panose="020B0604020202020204" pitchFamily="34" charset="0"/>
              </a:rPr>
              <a:t>Necessary species and reactions</a:t>
            </a:r>
            <a:r>
              <a:rPr lang="en-US" sz="2000" noProof="0">
                <a:solidFill>
                  <a:srgbClr val="000000"/>
                </a:solidFill>
                <a:latin typeface="Arial" panose="020B0604020202020204" pitchFamily="34" charset="0"/>
              </a:rPr>
              <a:t>: </a:t>
            </a:r>
            <a:r>
              <a:rPr lang="en-US" sz="1800" noProof="0">
                <a:solidFill>
                  <a:srgbClr val="000000"/>
                </a:solidFill>
                <a:latin typeface="Arial" panose="020B0604020202020204" pitchFamily="34" charset="0"/>
              </a:rPr>
              <a:t>those needed for the accurate calculation of targets (includes important species)</a:t>
            </a:r>
          </a:p>
          <a:p>
            <a:pPr eaLnBrk="1" hangingPunct="1">
              <a:spcBef>
                <a:spcPts val="1200"/>
              </a:spcBef>
            </a:pPr>
            <a:r>
              <a:rPr lang="en-US" sz="2000" noProof="0">
                <a:solidFill>
                  <a:srgbClr val="0000FF"/>
                </a:solidFill>
                <a:latin typeface="Arial" panose="020B0604020202020204" pitchFamily="34" charset="0"/>
              </a:rPr>
              <a:t>Redundant species and reactions: </a:t>
            </a:r>
            <a:r>
              <a:rPr lang="en-US" sz="1800" noProof="0">
                <a:solidFill>
                  <a:srgbClr val="000000"/>
                </a:solidFill>
                <a:latin typeface="Arial" panose="020B0604020202020204" pitchFamily="34" charset="0"/>
              </a:rPr>
              <a:t>neither important and nor necessary, thus can be eliminated from the mechanisms</a:t>
            </a:r>
            <a:endParaRPr lang="hu-HU" sz="1800" noProof="0">
              <a:solidFill>
                <a:srgbClr val="000000"/>
              </a:solidFill>
              <a:latin typeface="Arial" panose="020B0604020202020204" pitchFamily="34" charset="0"/>
            </a:endParaRPr>
          </a:p>
          <a:p>
            <a:pPr eaLnBrk="1" hangingPunct="1">
              <a:spcBef>
                <a:spcPts val="1200"/>
              </a:spcBef>
            </a:pPr>
            <a:r>
              <a:rPr lang="hu-HU" sz="2000">
                <a:solidFill>
                  <a:srgbClr val="0000FF"/>
                </a:solidFill>
                <a:latin typeface="Arial" panose="020B0604020202020204" pitchFamily="34" charset="0"/>
              </a:rPr>
              <a:t>Simulation error:</a:t>
            </a:r>
            <a:r>
              <a:rPr lang="hu-HU" sz="2000">
                <a:latin typeface="Arial" panose="020B0604020202020204" pitchFamily="34" charset="0"/>
              </a:rPr>
              <a:t> </a:t>
            </a:r>
            <a:r>
              <a:rPr lang="hu-HU" sz="1800">
                <a:latin typeface="Arial" panose="020B0604020202020204" pitchFamily="34" charset="0"/>
              </a:rPr>
              <a:t>the deviation of reduced model’s predictions </a:t>
            </a:r>
            <a:br>
              <a:rPr lang="hu-HU" sz="1800">
                <a:latin typeface="Arial" panose="020B0604020202020204" pitchFamily="34" charset="0"/>
              </a:rPr>
            </a:br>
            <a:r>
              <a:rPr lang="hu-HU" sz="1800">
                <a:latin typeface="Arial" panose="020B0604020202020204" pitchFamily="34" charset="0"/>
              </a:rPr>
              <a:t>                               from those of the full model</a:t>
            </a:r>
            <a:endParaRPr lang="hu-HU" sz="2000">
              <a:solidFill>
                <a:srgbClr val="0000FF"/>
              </a:solidFill>
              <a:latin typeface="Arial" panose="020B0604020202020204" pitchFamily="34" charset="0"/>
            </a:endParaRPr>
          </a:p>
          <a:p>
            <a:pPr eaLnBrk="1" hangingPunct="1">
              <a:spcBef>
                <a:spcPts val="1200"/>
              </a:spcBef>
            </a:pPr>
            <a:endParaRPr lang="en-US" sz="2000" noProof="0">
              <a:solidFill>
                <a:srgbClr val="000000"/>
              </a:solidFill>
              <a:latin typeface="Arial" panose="020B0604020202020204" pitchFamily="34" charset="0"/>
            </a:endParaRPr>
          </a:p>
          <a:p>
            <a:pPr eaLnBrk="1" hangingPunct="1">
              <a:spcBef>
                <a:spcPts val="600"/>
              </a:spcBef>
            </a:pPr>
            <a:endParaRPr lang="en-US" sz="2000" b="1" noProof="0">
              <a:solidFill>
                <a:srgbClr val="0000FF"/>
              </a:solidFill>
              <a:latin typeface="Arial" panose="020B0604020202020204" pitchFamily="34" charset="0"/>
            </a:endParaRPr>
          </a:p>
          <a:p>
            <a:pPr eaLnBrk="1" hangingPunct="1">
              <a:spcBef>
                <a:spcPts val="600"/>
              </a:spcBef>
            </a:pPr>
            <a:endParaRPr lang="en-US" sz="2000" noProof="0">
              <a:solidFill>
                <a:srgbClr val="000000"/>
              </a:solidFill>
              <a:latin typeface="Arial" panose="020B0604020202020204" pitchFamily="34" charset="0"/>
            </a:endParaRPr>
          </a:p>
          <a:p>
            <a:pPr>
              <a:spcBef>
                <a:spcPct val="0"/>
              </a:spcBef>
              <a:buNone/>
            </a:pPr>
            <a:endParaRPr lang="en-US" sz="2000" noProof="0">
              <a:solidFill>
                <a:srgbClr val="000000"/>
              </a:solidFill>
              <a:latin typeface="Arial" panose="020B0604020202020204" pitchFamily="34" charset="0"/>
            </a:endParaRPr>
          </a:p>
          <a:p>
            <a:pPr>
              <a:spcBef>
                <a:spcPct val="0"/>
              </a:spcBef>
              <a:buNone/>
            </a:pPr>
            <a:endParaRPr lang="en-US" sz="2000" noProof="0">
              <a:solidFill>
                <a:srgbClr val="000000"/>
              </a:solidFill>
              <a:latin typeface="Arial" panose="020B0604020202020204" pitchFamily="34" charset="0"/>
            </a:endParaRPr>
          </a:p>
          <a:p>
            <a:pPr eaLnBrk="1" hangingPunct="1">
              <a:spcBef>
                <a:spcPts val="600"/>
              </a:spcBef>
            </a:pPr>
            <a:endParaRPr lang="en-US" sz="2000" noProof="0">
              <a:solidFill>
                <a:srgbClr val="000000"/>
              </a:solidFill>
              <a:latin typeface="Arial" panose="020B0604020202020204" pitchFamily="34" charset="0"/>
            </a:endParaRPr>
          </a:p>
          <a:p>
            <a:pPr eaLnBrk="1" hangingPunct="1">
              <a:spcBef>
                <a:spcPts val="600"/>
              </a:spcBef>
            </a:pPr>
            <a:endParaRPr lang="en-US" sz="2000" noProof="0">
              <a:solidFill>
                <a:srgbClr val="000000"/>
              </a:solidFill>
              <a:latin typeface="Arial" panose="020B0604020202020204" pitchFamily="34" charset="0"/>
            </a:endParaRPr>
          </a:p>
          <a:p>
            <a:pPr eaLnBrk="1" hangingPunct="1">
              <a:spcBef>
                <a:spcPts val="600"/>
              </a:spcBef>
            </a:pPr>
            <a:endParaRPr lang="en-US" sz="2000" noProof="0">
              <a:solidFill>
                <a:srgbClr val="000000"/>
              </a:solidFill>
              <a:latin typeface="Arial" panose="020B0604020202020204" pitchFamily="34" charset="0"/>
            </a:endParaRPr>
          </a:p>
          <a:p>
            <a:pPr eaLnBrk="1" hangingPunct="1">
              <a:spcBef>
                <a:spcPct val="0"/>
              </a:spcBef>
              <a:buFontTx/>
              <a:buNone/>
            </a:pPr>
            <a:endParaRPr lang="en-US" sz="2000" noProof="0">
              <a:solidFill>
                <a:srgbClr val="000000"/>
              </a:solidFill>
              <a:latin typeface="Arial" panose="020B0604020202020204" pitchFamily="34" charset="0"/>
            </a:endParaRPr>
          </a:p>
        </p:txBody>
      </p:sp>
      <p:sp>
        <p:nvSpPr>
          <p:cNvPr id="7" name="Text Box 3"/>
          <p:cNvSpPr txBox="1">
            <a:spLocks noChangeArrowheads="1"/>
          </p:cNvSpPr>
          <p:nvPr/>
        </p:nvSpPr>
        <p:spPr bwMode="auto">
          <a:xfrm>
            <a:off x="533400" y="6367046"/>
            <a:ext cx="8153400" cy="338554"/>
          </a:xfrm>
          <a:prstGeom prst="rect">
            <a:avLst/>
          </a:prstGeom>
          <a:solidFill>
            <a:srgbClr val="FFFFFF"/>
          </a:solidFill>
          <a:ln w="25400">
            <a:solidFill>
              <a:schemeClr val="tx1"/>
            </a:solidFill>
          </a:ln>
          <a:effec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FontTx/>
              <a:buNone/>
            </a:pPr>
            <a:r>
              <a:rPr lang="en-US" sz="1600" noProof="0">
                <a:solidFill>
                  <a:srgbClr val="000000"/>
                </a:solidFill>
                <a:latin typeface="+mn-lt"/>
                <a:cs typeface="Times New Roman" panose="02020603050405020304" pitchFamily="18" charset="0"/>
                <a:sym typeface="Symbol" panose="05050102010706020507" pitchFamily="18" charset="2"/>
              </a:rPr>
              <a:t>T. Turányi: Reduction of large reaction mechanisms, </a:t>
            </a:r>
            <a:r>
              <a:rPr lang="en-US" sz="1600" i="1" noProof="0">
                <a:solidFill>
                  <a:srgbClr val="000000"/>
                </a:solidFill>
                <a:latin typeface="+mn-lt"/>
                <a:cs typeface="Times New Roman" panose="02020603050405020304" pitchFamily="18" charset="0"/>
                <a:sym typeface="Symbol" panose="05050102010706020507" pitchFamily="18" charset="2"/>
              </a:rPr>
              <a:t>New J.Chem.</a:t>
            </a:r>
            <a:r>
              <a:rPr lang="en-US" sz="1600" noProof="0">
                <a:solidFill>
                  <a:srgbClr val="000000"/>
                </a:solidFill>
                <a:latin typeface="+mn-lt"/>
                <a:cs typeface="Times New Roman" panose="02020603050405020304" pitchFamily="18" charset="0"/>
                <a:sym typeface="Symbol" panose="05050102010706020507" pitchFamily="18" charset="2"/>
              </a:rPr>
              <a:t>, </a:t>
            </a:r>
            <a:r>
              <a:rPr lang="en-US" sz="1600" b="1" noProof="0">
                <a:solidFill>
                  <a:srgbClr val="000000"/>
                </a:solidFill>
                <a:latin typeface="+mn-lt"/>
                <a:cs typeface="Times New Roman" panose="02020603050405020304" pitchFamily="18" charset="0"/>
                <a:sym typeface="Symbol" panose="05050102010706020507" pitchFamily="18" charset="2"/>
              </a:rPr>
              <a:t>14</a:t>
            </a:r>
            <a:r>
              <a:rPr lang="en-US" sz="1600" noProof="0">
                <a:solidFill>
                  <a:srgbClr val="000000"/>
                </a:solidFill>
                <a:latin typeface="+mn-lt"/>
                <a:cs typeface="Times New Roman" panose="02020603050405020304" pitchFamily="18" charset="0"/>
                <a:sym typeface="Symbol" panose="05050102010706020507" pitchFamily="18" charset="2"/>
              </a:rPr>
              <a:t>, 795-803 (1990)</a:t>
            </a:r>
          </a:p>
        </p:txBody>
      </p:sp>
      <p:sp>
        <p:nvSpPr>
          <p:cNvPr id="8" name="Dia számának helye 2"/>
          <p:cNvSpPr>
            <a:spLocks noGrp="1"/>
          </p:cNvSpPr>
          <p:nvPr>
            <p:ph type="sldNum" sz="quarter" idx="12"/>
          </p:nvPr>
        </p:nvSpPr>
        <p:spPr>
          <a:xfrm>
            <a:off x="8382000" y="6400800"/>
            <a:ext cx="762000" cy="373676"/>
          </a:xfrm>
        </p:spPr>
        <p:txBody>
          <a:bodyPr/>
          <a:lstStyle/>
          <a:p>
            <a:pPr>
              <a:defRPr/>
            </a:pPr>
            <a:r>
              <a:rPr lang="hu-HU" sz="1800" noProof="0">
                <a:latin typeface="Arial" panose="020B0604020202020204" pitchFamily="34" charset="0"/>
                <a:cs typeface="Arial" panose="020B0604020202020204" pitchFamily="34" charset="0"/>
              </a:rPr>
              <a:t>9</a:t>
            </a:r>
            <a:endParaRPr lang="en-US" sz="1800" noProof="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7565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37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8371">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71">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837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37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837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3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ibbons">
  <a:themeElements>
    <a:clrScheme name="">
      <a:dk1>
        <a:srgbClr val="000066"/>
      </a:dk1>
      <a:lt1>
        <a:srgbClr val="CCFFFF"/>
      </a:lt1>
      <a:dk2>
        <a:srgbClr val="CC0099"/>
      </a:dk2>
      <a:lt2>
        <a:srgbClr val="CCECFF"/>
      </a:lt2>
      <a:accent1>
        <a:srgbClr val="FF0000"/>
      </a:accent1>
      <a:accent2>
        <a:srgbClr val="CCCCFF"/>
      </a:accent2>
      <a:accent3>
        <a:srgbClr val="E2FFFF"/>
      </a:accent3>
      <a:accent4>
        <a:srgbClr val="000056"/>
      </a:accent4>
      <a:accent5>
        <a:srgbClr val="FFAAAA"/>
      </a:accent5>
      <a:accent6>
        <a:srgbClr val="B9B9E7"/>
      </a:accent6>
      <a:hlink>
        <a:srgbClr val="333333"/>
      </a:hlink>
      <a:folHlink>
        <a:srgbClr val="777777"/>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Ribbons">
  <a:themeElements>
    <a:clrScheme name="">
      <a:dk1>
        <a:srgbClr val="000066"/>
      </a:dk1>
      <a:lt1>
        <a:srgbClr val="CCFFFF"/>
      </a:lt1>
      <a:dk2>
        <a:srgbClr val="CC0099"/>
      </a:dk2>
      <a:lt2>
        <a:srgbClr val="CCECFF"/>
      </a:lt2>
      <a:accent1>
        <a:srgbClr val="FF0000"/>
      </a:accent1>
      <a:accent2>
        <a:srgbClr val="CCCCFF"/>
      </a:accent2>
      <a:accent3>
        <a:srgbClr val="E2FFFF"/>
      </a:accent3>
      <a:accent4>
        <a:srgbClr val="000056"/>
      </a:accent4>
      <a:accent5>
        <a:srgbClr val="FFAAAA"/>
      </a:accent5>
      <a:accent6>
        <a:srgbClr val="B9B9E7"/>
      </a:accent6>
      <a:hlink>
        <a:srgbClr val="333333"/>
      </a:hlink>
      <a:folHlink>
        <a:srgbClr val="777777"/>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Arial"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Designs\Ribbons.pot</Template>
  <TotalTime>22054</TotalTime>
  <Words>6611</Words>
  <Application>Microsoft Office PowerPoint</Application>
  <PresentationFormat>Diavetítés a képernyőre (4:3 oldalarány)</PresentationFormat>
  <Paragraphs>696</Paragraphs>
  <Slides>49</Slides>
  <Notes>9</Notes>
  <HiddenSlides>0</HiddenSlides>
  <MMClips>0</MMClips>
  <ScaleCrop>false</ScaleCrop>
  <HeadingPairs>
    <vt:vector size="8" baseType="variant">
      <vt:variant>
        <vt:lpstr>Használt betűtípusok</vt:lpstr>
      </vt:variant>
      <vt:variant>
        <vt:i4>7</vt:i4>
      </vt:variant>
      <vt:variant>
        <vt:lpstr>Téma</vt:lpstr>
      </vt:variant>
      <vt:variant>
        <vt:i4>5</vt:i4>
      </vt:variant>
      <vt:variant>
        <vt:lpstr>Beágyazott OLE kiszolgálók</vt:lpstr>
      </vt:variant>
      <vt:variant>
        <vt:i4>1</vt:i4>
      </vt:variant>
      <vt:variant>
        <vt:lpstr>Diacímek</vt:lpstr>
      </vt:variant>
      <vt:variant>
        <vt:i4>49</vt:i4>
      </vt:variant>
    </vt:vector>
  </HeadingPairs>
  <TitlesOfParts>
    <vt:vector size="62" baseType="lpstr">
      <vt:lpstr>Arial</vt:lpstr>
      <vt:lpstr>Cambria Math</vt:lpstr>
      <vt:lpstr>Courier New</vt:lpstr>
      <vt:lpstr>Symbol</vt:lpstr>
      <vt:lpstr>Tahoma</vt:lpstr>
      <vt:lpstr>Times New Roman</vt:lpstr>
      <vt:lpstr>Wingdings</vt:lpstr>
      <vt:lpstr>1_Default Design</vt:lpstr>
      <vt:lpstr>1_Ribbons</vt:lpstr>
      <vt:lpstr>4_Default Design</vt:lpstr>
      <vt:lpstr>5_Ribbons</vt:lpstr>
      <vt:lpstr>Proposal</vt:lpstr>
      <vt:lpstr>Equation</vt:lpstr>
      <vt:lpstr>Session 3-1 Reduction of Reaction Mechanisms I</vt:lpstr>
      <vt:lpstr>PowerPoint-bemutató</vt:lpstr>
      <vt:lpstr>Reaction mechanisms are getting larger</vt:lpstr>
      <vt:lpstr>PowerPoint-bemutató</vt:lpstr>
      <vt:lpstr>Classification of mechanism reduction methods</vt:lpstr>
      <vt:lpstr>PowerPoint-bemutató</vt:lpstr>
      <vt:lpstr>PowerPoint-bemutató</vt:lpstr>
      <vt:lpstr>PowerPoint-bemutató</vt:lpstr>
      <vt:lpstr>Basic notions in skeletal mechanism reduction</vt:lpstr>
      <vt:lpstr>Removal of redundant species Identification of necessary species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Reaction removal 1:  The classic rate-of-production analysis (ROPA)</vt:lpstr>
      <vt:lpstr>PowerPoint-bemutató</vt:lpstr>
      <vt:lpstr>Reaction removal 2: Principal Component Analysis of the Concentration Sensitivity Matrix (PCAS)</vt:lpstr>
      <vt:lpstr>Reaction removal 3: Principal Component Analysis of the Rate Sensitivity Matrix (PCAF)</vt:lpstr>
      <vt:lpstr>PCAS versus PCAF</vt:lpstr>
      <vt:lpstr>Case study: H2-air flame mechanism reduction PCAS and PCAF provided identical reduced mechanisms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the uncertainty of  kinetic and thermodynamic data on methane flame simulation results</dc:title>
  <dc:creator>Turanyi</dc:creator>
  <cp:lastModifiedBy>Tibor Nagy</cp:lastModifiedBy>
  <cp:revision>1500</cp:revision>
  <cp:lastPrinted>1601-01-01T00:00:00Z</cp:lastPrinted>
  <dcterms:created xsi:type="dcterms:W3CDTF">2001-10-26T18:36:34Z</dcterms:created>
  <dcterms:modified xsi:type="dcterms:W3CDTF">2025-09-04T12:44:38Z</dcterms:modified>
</cp:coreProperties>
</file>